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6858000" cy="9144000" type="screen4x3"/>
  <p:notesSz cx="6888163" cy="100203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06CB"/>
    <a:srgbClr val="10019B"/>
    <a:srgbClr val="1203A5"/>
    <a:srgbClr val="4A26EB"/>
    <a:srgbClr val="1F046E"/>
    <a:srgbClr val="A30F00"/>
    <a:srgbClr val="C013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p:scale>
          <a:sx n="70" d="100"/>
          <a:sy n="70" d="100"/>
        </p:scale>
        <p:origin x="1884" y="-60"/>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27AEFA0A-6EEA-4E49-9BBB-0CAC71002DE4}" type="datetimeFigureOut">
              <a:rPr kumimoji="1" lang="ja-JP" altLang="en-US" smtClean="0"/>
              <a:pPr/>
              <a:t>2016/10/15</a:t>
            </a:fld>
            <a:endParaRPr kumimoji="1" lang="ja-JP" altLang="en-US"/>
          </a:p>
        </p:txBody>
      </p:sp>
      <p:sp>
        <p:nvSpPr>
          <p:cNvPr id="4" name="スライド イメージ プレースホルダ 3"/>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6616" tIns="48308" rIns="96616" bIns="48308" rtlCol="0" anchor="ctr"/>
          <a:lstStyle/>
          <a:p>
            <a:endParaRPr lang="ja-JP" altLang="en-US"/>
          </a:p>
        </p:txBody>
      </p:sp>
      <p:sp>
        <p:nvSpPr>
          <p:cNvPr id="5" name="ノート プレースホルダ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6595AE5E-C4FC-4599-88E1-11FF4CA0491F}" type="slidenum">
              <a:rPr kumimoji="1" lang="ja-JP" altLang="en-US" smtClean="0"/>
              <a:pPr/>
              <a:t>‹#›</a:t>
            </a:fld>
            <a:endParaRPr kumimoji="1" lang="ja-JP" altLang="en-US"/>
          </a:p>
        </p:txBody>
      </p:sp>
    </p:spTree>
    <p:extLst>
      <p:ext uri="{BB962C8B-B14F-4D97-AF65-F5344CB8AC3E}">
        <p14:creationId xmlns:p14="http://schemas.microsoft.com/office/powerpoint/2010/main" val="40988697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595AE5E-C4FC-4599-88E1-11FF4CA0491F}" type="slidenum">
              <a:rPr kumimoji="1" lang="ja-JP" altLang="en-US" smtClean="0"/>
              <a:pPr/>
              <a:t>1</a:t>
            </a:fld>
            <a:endParaRPr kumimoji="1" lang="ja-JP" altLang="en-US"/>
          </a:p>
        </p:txBody>
      </p:sp>
    </p:spTree>
    <p:extLst>
      <p:ext uri="{BB962C8B-B14F-4D97-AF65-F5344CB8AC3E}">
        <p14:creationId xmlns:p14="http://schemas.microsoft.com/office/powerpoint/2010/main" val="3438041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2016/10/15</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2016/10/15</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2016/10/15</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2016/10/15</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2016/10/15</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2016/10/15</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p>
            <a:fld id="{2DB59184-5681-AB43-B86D-837DECA57B1E}" type="datetimeFigureOut">
              <a:rPr lang="ja-JP" altLang="en-US" smtClean="0"/>
              <a:pPr/>
              <a:t>2016/10/15</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p>
            <a:fld id="{2DB59184-5681-AB43-B86D-837DECA57B1E}" type="datetimeFigureOut">
              <a:rPr lang="ja-JP" altLang="en-US" smtClean="0"/>
              <a:pPr/>
              <a:t>2016/10/15</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DB59184-5681-AB43-B86D-837DECA57B1E}" type="datetimeFigureOut">
              <a:rPr lang="ja-JP" altLang="en-US" smtClean="0"/>
              <a:pPr/>
              <a:t>2016/10/15</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2016/10/15</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2016/10/15</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DB59184-5681-AB43-B86D-837DECA57B1E}" type="datetimeFigureOut">
              <a:rPr lang="ja-JP" altLang="en-US" smtClean="0"/>
              <a:pPr/>
              <a:t>2016/10/15</a:t>
            </a:fld>
            <a:endParaRPr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0B7D5B2-4832-2141-A680-AC28AEB4A90F}"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19455" y="4360291"/>
            <a:ext cx="6419087" cy="3647152"/>
          </a:xfrm>
          <a:prstGeom prst="rect">
            <a:avLst/>
          </a:prstGeom>
        </p:spPr>
        <p:txBody>
          <a:bodyPr wrap="square">
            <a:spAutoFit/>
          </a:bodyPr>
          <a:lstStyle/>
          <a:p>
            <a:pPr>
              <a:lnSpc>
                <a:spcPct val="150000"/>
              </a:lnSpc>
            </a:pPr>
            <a:r>
              <a:rPr lang="ja-JP" altLang="en-US" sz="1400" dirty="0">
                <a:latin typeface="Segoe UI" panose="020B0502040204020203" pitchFamily="34" charset="0"/>
                <a:ea typeface="HG丸ｺﾞｼｯｸM-PRO" pitchFamily="50" charset="-128"/>
                <a:cs typeface="Segoe UI" panose="020B0502040204020203" pitchFamily="34" charset="0"/>
              </a:rPr>
              <a:t>　</a:t>
            </a:r>
            <a:r>
              <a:rPr lang="en-US" altLang="ja-JP" sz="1400" dirty="0">
                <a:solidFill>
                  <a:srgbClr val="222222"/>
                </a:solidFill>
                <a:latin typeface="arial" charset="0"/>
              </a:rPr>
              <a:t>Angle-resolved photoemission spectroscopy (ARPES) is powerful technique to study physical properties of solids. Owing to high energy and momentum resolution realized in modern ARPES, one can now directly determine not only energy and momentum distributions of electrons, but also momentum-resolved energy-gaps as well as many-body interactions. This talk will first provide a brief review of high energy and momentum resolution ARPES as a probe of many-body interactions. We will then introduce our newly developed high-spatial resolution ARPES systems; laser-based micro-ARPES system at Hiroshima Synchrotron Radiation Center (</a:t>
            </a:r>
            <a:r>
              <a:rPr lang="en-US" altLang="ja-JP" sz="1400" dirty="0" err="1">
                <a:solidFill>
                  <a:srgbClr val="222222"/>
                </a:solidFill>
                <a:latin typeface="arial" charset="0"/>
              </a:rPr>
              <a:t>HiSOR</a:t>
            </a:r>
            <a:r>
              <a:rPr lang="en-US" altLang="ja-JP" sz="1400" dirty="0">
                <a:solidFill>
                  <a:srgbClr val="222222"/>
                </a:solidFill>
                <a:latin typeface="arial" charset="0"/>
              </a:rPr>
              <a:t>) and </a:t>
            </a:r>
            <a:r>
              <a:rPr lang="en-US" altLang="ja-JP" sz="1400" dirty="0" err="1">
                <a:solidFill>
                  <a:srgbClr val="222222"/>
                </a:solidFill>
                <a:latin typeface="arial" charset="0"/>
              </a:rPr>
              <a:t>nano</a:t>
            </a:r>
            <a:r>
              <a:rPr lang="en-US" altLang="ja-JP" sz="1400" dirty="0">
                <a:solidFill>
                  <a:srgbClr val="222222"/>
                </a:solidFill>
                <a:latin typeface="arial" charset="0"/>
              </a:rPr>
              <a:t>-ARPES system at Diamond light source (beamline I05). Those typical performances including representative ARPES results will be demonstrated.</a:t>
            </a:r>
            <a:endParaRPr lang="ja-JP" altLang="en-US" sz="1400" dirty="0">
              <a:latin typeface="Segoe UI" panose="020B0502040204020203" pitchFamily="34" charset="0"/>
              <a:ea typeface="HG丸ｺﾞｼｯｸM-PRO" pitchFamily="50" charset="-128"/>
              <a:cs typeface="Segoe UI" panose="020B0502040204020203" pitchFamily="34" charset="0"/>
            </a:endParaRPr>
          </a:p>
        </p:txBody>
      </p:sp>
      <p:sp>
        <p:nvSpPr>
          <p:cNvPr id="10" name="テキスト ボックス 9"/>
          <p:cNvSpPr txBox="1"/>
          <p:nvPr/>
        </p:nvSpPr>
        <p:spPr>
          <a:xfrm>
            <a:off x="1472023" y="1568293"/>
            <a:ext cx="4889866" cy="584775"/>
          </a:xfrm>
          <a:prstGeom prst="rect">
            <a:avLst/>
          </a:prstGeom>
          <a:noFill/>
        </p:spPr>
        <p:txBody>
          <a:bodyPr wrap="square" rtlCol="0">
            <a:spAutoFit/>
          </a:bodyPr>
          <a:lstStyle/>
          <a:p>
            <a:r>
              <a:rPr lang="ja-JP" altLang="en-US" sz="1600" b="1" dirty="0" smtClean="0">
                <a:latin typeface="HG丸ｺﾞｼｯｸM-PRO" pitchFamily="50" charset="-128"/>
                <a:ea typeface="HG丸ｺﾞｼｯｸM-PRO" pitchFamily="50" charset="-128"/>
                <a:cs typeface="Times"/>
              </a:rPr>
              <a:t>日時：</a:t>
            </a:r>
            <a:r>
              <a:rPr lang="en-US" altLang="ja-JP" sz="1600" b="1" dirty="0" smtClean="0">
                <a:latin typeface="HG丸ｺﾞｼｯｸM-PRO" pitchFamily="50" charset="-128"/>
                <a:ea typeface="HG丸ｺﾞｼｯｸM-PRO" pitchFamily="50" charset="-128"/>
                <a:cs typeface="Times"/>
              </a:rPr>
              <a:t> 11</a:t>
            </a:r>
            <a:r>
              <a:rPr kumimoji="1" lang="ja-JP" altLang="en-US" sz="1600" b="1" dirty="0" smtClean="0">
                <a:latin typeface="HG丸ｺﾞｼｯｸM-PRO" pitchFamily="50" charset="-128"/>
                <a:ea typeface="HG丸ｺﾞｼｯｸM-PRO" pitchFamily="50" charset="-128"/>
              </a:rPr>
              <a:t>月</a:t>
            </a:r>
            <a:r>
              <a:rPr kumimoji="1" lang="en-US" altLang="ja-JP" sz="1600" b="1" dirty="0" smtClean="0">
                <a:latin typeface="HG丸ｺﾞｼｯｸM-PRO" pitchFamily="50" charset="-128"/>
                <a:ea typeface="HG丸ｺﾞｼｯｸM-PRO" pitchFamily="50" charset="-128"/>
              </a:rPr>
              <a:t>22</a:t>
            </a:r>
            <a:r>
              <a:rPr kumimoji="1" lang="ja-JP" altLang="en-US" sz="1600" b="1" dirty="0" smtClean="0">
                <a:latin typeface="HG丸ｺﾞｼｯｸM-PRO" pitchFamily="50" charset="-128"/>
                <a:ea typeface="HG丸ｺﾞｼｯｸM-PRO" pitchFamily="50" charset="-128"/>
              </a:rPr>
              <a:t>日（</a:t>
            </a:r>
            <a:r>
              <a:rPr lang="ja-JP" altLang="en-US" sz="1600" b="1" dirty="0">
                <a:latin typeface="HG丸ｺﾞｼｯｸM-PRO" pitchFamily="50" charset="-128"/>
                <a:ea typeface="HG丸ｺﾞｼｯｸM-PRO" pitchFamily="50" charset="-128"/>
              </a:rPr>
              <a:t>火</a:t>
            </a:r>
            <a:r>
              <a:rPr kumimoji="1" lang="ja-JP" altLang="en-US" sz="1600" b="1" dirty="0" smtClean="0">
                <a:latin typeface="HG丸ｺﾞｼｯｸM-PRO" pitchFamily="50" charset="-128"/>
                <a:ea typeface="HG丸ｺﾞｼｯｸM-PRO" pitchFamily="50" charset="-128"/>
              </a:rPr>
              <a:t>）</a:t>
            </a:r>
            <a:r>
              <a:rPr kumimoji="1" lang="en-US" altLang="ja-JP" sz="1600" b="1" dirty="0" smtClean="0">
                <a:latin typeface="HG丸ｺﾞｼｯｸM-PRO" pitchFamily="50" charset="-128"/>
                <a:ea typeface="HG丸ｺﾞｼｯｸM-PRO" pitchFamily="50" charset="-128"/>
              </a:rPr>
              <a:t> </a:t>
            </a:r>
            <a:r>
              <a:rPr lang="en-US" altLang="ja-JP" sz="1600" b="1" dirty="0" smtClean="0">
                <a:latin typeface="HG丸ｺﾞｼｯｸM-PRO" pitchFamily="50" charset="-128"/>
                <a:ea typeface="HG丸ｺﾞｼｯｸM-PRO" pitchFamily="50" charset="-128"/>
                <a:cs typeface="Times"/>
              </a:rPr>
              <a:t>16:</a:t>
            </a:r>
            <a:r>
              <a:rPr lang="en-US" altLang="ja-JP" sz="1600" b="1" dirty="0">
                <a:latin typeface="HG丸ｺﾞｼｯｸM-PRO" pitchFamily="50" charset="-128"/>
                <a:ea typeface="HG丸ｺﾞｼｯｸM-PRO" pitchFamily="50" charset="-128"/>
                <a:cs typeface="Times"/>
              </a:rPr>
              <a:t>1</a:t>
            </a:r>
            <a:r>
              <a:rPr lang="en-US" altLang="ja-JP" sz="1600" b="1" dirty="0" smtClean="0">
                <a:latin typeface="HG丸ｺﾞｼｯｸM-PRO" pitchFamily="50" charset="-128"/>
                <a:ea typeface="HG丸ｺﾞｼｯｸM-PRO" pitchFamily="50" charset="-128"/>
                <a:cs typeface="Times"/>
              </a:rPr>
              <a:t>0</a:t>
            </a:r>
            <a:r>
              <a:rPr lang="ja-JP" altLang="en-US" sz="1600" b="1" dirty="0" smtClean="0">
                <a:latin typeface="HG丸ｺﾞｼｯｸM-PRO" pitchFamily="50" charset="-128"/>
                <a:ea typeface="HG丸ｺﾞｼｯｸM-PRO" pitchFamily="50" charset="-128"/>
                <a:cs typeface="Times"/>
              </a:rPr>
              <a:t> </a:t>
            </a:r>
            <a:r>
              <a:rPr lang="en-US" altLang="ja-JP" sz="1600" b="1" dirty="0" smtClean="0">
                <a:latin typeface="HG丸ｺﾞｼｯｸM-PRO" pitchFamily="50" charset="-128"/>
                <a:ea typeface="HG丸ｺﾞｼｯｸM-PRO" pitchFamily="50" charset="-128"/>
                <a:cs typeface="Times"/>
              </a:rPr>
              <a:t>– 17:</a:t>
            </a:r>
            <a:r>
              <a:rPr lang="en-US" altLang="ja-JP" sz="1600" b="1" dirty="0">
                <a:latin typeface="HG丸ｺﾞｼｯｸM-PRO" pitchFamily="50" charset="-128"/>
                <a:ea typeface="HG丸ｺﾞｼｯｸM-PRO" pitchFamily="50" charset="-128"/>
                <a:cs typeface="Times"/>
              </a:rPr>
              <a:t>1</a:t>
            </a:r>
            <a:r>
              <a:rPr lang="en-US" altLang="ja-JP" sz="1600" b="1" dirty="0" smtClean="0">
                <a:latin typeface="HG丸ｺﾞｼｯｸM-PRO" pitchFamily="50" charset="-128"/>
                <a:ea typeface="HG丸ｺﾞｼｯｸM-PRO" pitchFamily="50" charset="-128"/>
                <a:cs typeface="Times"/>
              </a:rPr>
              <a:t>0</a:t>
            </a:r>
            <a:endParaRPr kumimoji="1" lang="en-US" altLang="ja-JP" sz="1600" b="1" dirty="0" smtClean="0">
              <a:latin typeface="HG丸ｺﾞｼｯｸM-PRO" pitchFamily="50" charset="-128"/>
              <a:ea typeface="HG丸ｺﾞｼｯｸM-PRO" pitchFamily="50" charset="-128"/>
              <a:cs typeface="Times"/>
            </a:endParaRPr>
          </a:p>
          <a:p>
            <a:r>
              <a:rPr lang="ja-JP" altLang="en-US" sz="1600" b="1" dirty="0" smtClean="0">
                <a:latin typeface="HG丸ｺﾞｼｯｸM-PRO" pitchFamily="50" charset="-128"/>
                <a:ea typeface="HG丸ｺﾞｼｯｸM-PRO" pitchFamily="50" charset="-128"/>
                <a:cs typeface="Times"/>
              </a:rPr>
              <a:t>場所：</a:t>
            </a:r>
            <a:r>
              <a:rPr lang="ja-JP" altLang="en-US" sz="1600" b="1" dirty="0" smtClean="0">
                <a:latin typeface="HG丸ｺﾞｼｯｸM-PRO" pitchFamily="50" charset="-128"/>
                <a:ea typeface="HG丸ｺﾞｼｯｸM-PRO" pitchFamily="50" charset="-128"/>
              </a:rPr>
              <a:t>葛飾キャンパス研究棟８Ｆ第</a:t>
            </a:r>
            <a:r>
              <a:rPr lang="ja-JP" altLang="en-US" sz="1600" b="1" dirty="0">
                <a:latin typeface="HG丸ｺﾞｼｯｸM-PRO" pitchFamily="50" charset="-128"/>
                <a:ea typeface="HG丸ｺﾞｼｯｸM-PRO" pitchFamily="50" charset="-128"/>
              </a:rPr>
              <a:t>２</a:t>
            </a:r>
            <a:r>
              <a:rPr lang="ja-JP" altLang="en-US" sz="1600" b="1" dirty="0" smtClean="0">
                <a:latin typeface="HG丸ｺﾞｼｯｸM-PRO" pitchFamily="50" charset="-128"/>
                <a:ea typeface="HG丸ｺﾞｼｯｸM-PRO" pitchFamily="50" charset="-128"/>
              </a:rPr>
              <a:t>セミナー室</a:t>
            </a:r>
            <a:endParaRPr kumimoji="1" lang="ja-JP" altLang="en-US" sz="1600" b="1" dirty="0">
              <a:latin typeface="HG丸ｺﾞｼｯｸM-PRO" pitchFamily="50" charset="-128"/>
              <a:ea typeface="HG丸ｺﾞｼｯｸM-PRO" pitchFamily="50" charset="-128"/>
            </a:endParaRPr>
          </a:p>
        </p:txBody>
      </p:sp>
      <p:sp>
        <p:nvSpPr>
          <p:cNvPr id="12" name="テキスト ボックス 11"/>
          <p:cNvSpPr txBox="1"/>
          <p:nvPr/>
        </p:nvSpPr>
        <p:spPr>
          <a:xfrm>
            <a:off x="69134" y="2248359"/>
            <a:ext cx="6292755" cy="1061829"/>
          </a:xfrm>
          <a:prstGeom prst="rect">
            <a:avLst/>
          </a:prstGeom>
          <a:noFill/>
        </p:spPr>
        <p:txBody>
          <a:bodyPr wrap="square" rtlCol="0">
            <a:spAutoFit/>
          </a:bodyPr>
          <a:lstStyle/>
          <a:p>
            <a:r>
              <a:rPr lang="en-US" altLang="ja-JP" sz="1600" b="1" dirty="0" smtClean="0">
                <a:latin typeface="Segoe UI" panose="020B0502040204020203" pitchFamily="34" charset="0"/>
                <a:ea typeface="Segoe UI" panose="020B0502040204020203" pitchFamily="34" charset="0"/>
                <a:cs typeface="Segoe UI" panose="020B0502040204020203" pitchFamily="34" charset="0"/>
              </a:rPr>
              <a:t>Speaker</a:t>
            </a:r>
            <a:r>
              <a:rPr lang="ja-JP" altLang="en-US" sz="1600" dirty="0" smtClean="0">
                <a:latin typeface="Segoe UI" panose="020B0502040204020203" pitchFamily="34" charset="0"/>
                <a:ea typeface="HG丸ｺﾞｼｯｸM-PRO" pitchFamily="50" charset="-128"/>
                <a:cs typeface="Segoe UI" panose="020B0502040204020203" pitchFamily="34" charset="0"/>
              </a:rPr>
              <a:t>：</a:t>
            </a:r>
            <a:r>
              <a:rPr lang="en-US" altLang="ja-JP" sz="1600" dirty="0"/>
              <a:t>Hideaki </a:t>
            </a:r>
            <a:r>
              <a:rPr lang="en-US" altLang="ja-JP" sz="1600" dirty="0" err="1" smtClean="0"/>
              <a:t>Iwasawa</a:t>
            </a:r>
            <a:endParaRPr lang="en-US" altLang="ja-JP" sz="1600" dirty="0" smtClean="0"/>
          </a:p>
          <a:p>
            <a:endParaRPr lang="en-US" altLang="ja-JP" sz="1600" dirty="0" smtClean="0">
              <a:latin typeface="Segoe UI" panose="020B0502040204020203" pitchFamily="34" charset="0"/>
              <a:ea typeface="Segoe UI" panose="020B0502040204020203" pitchFamily="34" charset="0"/>
              <a:cs typeface="Segoe UI" panose="020B0502040204020203" pitchFamily="34" charset="0"/>
            </a:endParaRPr>
          </a:p>
          <a:p>
            <a:pPr marL="898525" indent="-898525"/>
            <a:r>
              <a:rPr lang="en-US" altLang="ja-JP" sz="1600" b="1" dirty="0" smtClean="0">
                <a:latin typeface="Segoe UI" panose="020B0502040204020203" pitchFamily="34" charset="0"/>
                <a:ea typeface="Segoe UI" panose="020B0502040204020203" pitchFamily="34" charset="0"/>
                <a:cs typeface="Segoe UI" panose="020B0502040204020203" pitchFamily="34" charset="0"/>
              </a:rPr>
              <a:t>Affiliation</a:t>
            </a:r>
            <a:r>
              <a:rPr lang="en-US" altLang="ja-JP" sz="1600" dirty="0" smtClean="0">
                <a:latin typeface="Segoe UI" panose="020B0502040204020203" pitchFamily="34" charset="0"/>
                <a:ea typeface="Segoe UI" panose="020B0502040204020203" pitchFamily="34" charset="0"/>
                <a:cs typeface="Segoe UI" panose="020B0502040204020203" pitchFamily="34" charset="0"/>
              </a:rPr>
              <a:t>: </a:t>
            </a:r>
            <a:r>
              <a:rPr lang="en-US" altLang="ja-JP" sz="1500" dirty="0"/>
              <a:t>Diamond Light Source, </a:t>
            </a:r>
            <a:r>
              <a:rPr lang="en-US" altLang="ja-JP" sz="1500" dirty="0" smtClean="0"/>
              <a:t>UK</a:t>
            </a:r>
          </a:p>
          <a:p>
            <a:pPr marL="898525" indent="-898525"/>
            <a:r>
              <a:rPr lang="en-US" altLang="ja-JP" sz="1500" dirty="0">
                <a:latin typeface="Segoe UI" panose="020B0502040204020203" pitchFamily="34" charset="0"/>
                <a:ea typeface="Segoe UI" panose="020B0502040204020203" pitchFamily="34" charset="0"/>
                <a:cs typeface="Segoe UI" panose="020B0502040204020203" pitchFamily="34" charset="0"/>
              </a:rPr>
              <a:t>	</a:t>
            </a:r>
            <a:r>
              <a:rPr lang="en-US" altLang="ja-JP" sz="1500" dirty="0">
                <a:latin typeface="Segoe UI" panose="020B0502040204020203" pitchFamily="34" charset="0"/>
                <a:ea typeface="Segoe UI" panose="020B0502040204020203" pitchFamily="34" charset="0"/>
                <a:cs typeface="Segoe UI" panose="020B0502040204020203" pitchFamily="34" charset="0"/>
              </a:rPr>
              <a:t>		Associate Beamline Scientist</a:t>
            </a:r>
            <a:endParaRPr lang="en-US" altLang="ja-JP" sz="1500" dirty="0" smtClean="0">
              <a:latin typeface="Segoe UI" panose="020B0502040204020203" pitchFamily="34" charset="0"/>
              <a:ea typeface="Segoe UI" panose="020B0502040204020203" pitchFamily="34" charset="0"/>
              <a:cs typeface="Segoe UI" panose="020B0502040204020203" pitchFamily="34" charset="0"/>
            </a:endParaRPr>
          </a:p>
        </p:txBody>
      </p:sp>
      <p:sp>
        <p:nvSpPr>
          <p:cNvPr id="13" name="テキスト ボックス 12"/>
          <p:cNvSpPr txBox="1"/>
          <p:nvPr/>
        </p:nvSpPr>
        <p:spPr>
          <a:xfrm>
            <a:off x="69135" y="3404383"/>
            <a:ext cx="6390388" cy="338554"/>
          </a:xfrm>
          <a:prstGeom prst="rect">
            <a:avLst/>
          </a:prstGeom>
          <a:noFill/>
        </p:spPr>
        <p:txBody>
          <a:bodyPr wrap="square" rtlCol="0">
            <a:spAutoFit/>
          </a:bodyPr>
          <a:lstStyle/>
          <a:p>
            <a:pPr marL="539750" indent="-539750"/>
            <a:r>
              <a:rPr lang="en-US" altLang="ja-JP" sz="1600" b="1" dirty="0" smtClean="0">
                <a:latin typeface="Segoe UI" panose="020B0502040204020203" pitchFamily="34" charset="0"/>
                <a:ea typeface="Segoe UI" panose="020B0502040204020203" pitchFamily="34" charset="0"/>
                <a:cs typeface="Segoe UI" panose="020B0502040204020203" pitchFamily="34" charset="0"/>
              </a:rPr>
              <a:t>Title</a:t>
            </a:r>
            <a:r>
              <a:rPr lang="ja-JP" altLang="en-US" sz="1600" dirty="0" smtClean="0">
                <a:latin typeface="Segoe UI" panose="020B0502040204020203" pitchFamily="34" charset="0"/>
                <a:ea typeface="HG丸ｺﾞｼｯｸM-PRO" pitchFamily="50" charset="-128"/>
                <a:cs typeface="Segoe UI" panose="020B0502040204020203" pitchFamily="34" charset="0"/>
              </a:rPr>
              <a:t>：</a:t>
            </a:r>
            <a:r>
              <a:rPr lang="en-US" altLang="ja-JP" sz="1600" dirty="0" smtClean="0"/>
              <a:t>Development </a:t>
            </a:r>
            <a:r>
              <a:rPr lang="en-US" altLang="ja-JP" sz="1600" dirty="0"/>
              <a:t>of high-spatial resolution ARPES system</a:t>
            </a:r>
            <a:endParaRPr lang="ja-JP" altLang="ja-JP" sz="1600" dirty="0">
              <a:latin typeface="Segoe UI" panose="020B0502040204020203" pitchFamily="34" charset="0"/>
              <a:ea typeface="HG丸ｺﾞｼｯｸM-PRO" pitchFamily="50" charset="-128"/>
              <a:cs typeface="Segoe UI" panose="020B0502040204020203" pitchFamily="34" charset="0"/>
            </a:endParaRPr>
          </a:p>
        </p:txBody>
      </p:sp>
      <p:sp>
        <p:nvSpPr>
          <p:cNvPr id="14" name="テキスト ボックス 13"/>
          <p:cNvSpPr txBox="1"/>
          <p:nvPr/>
        </p:nvSpPr>
        <p:spPr>
          <a:xfrm>
            <a:off x="70020" y="4095450"/>
            <a:ext cx="1200894" cy="276999"/>
          </a:xfrm>
          <a:prstGeom prst="rect">
            <a:avLst/>
          </a:prstGeom>
          <a:noFill/>
        </p:spPr>
        <p:txBody>
          <a:bodyPr wrap="square" rtlCol="0">
            <a:spAutoFit/>
          </a:bodyPr>
          <a:lstStyle/>
          <a:p>
            <a:r>
              <a:rPr lang="en-US" altLang="ja-JP" sz="1200" b="1" dirty="0" smtClean="0">
                <a:latin typeface="HG丸ｺﾞｼｯｸM-PRO" pitchFamily="50" charset="-128"/>
                <a:ea typeface="HG丸ｺﾞｼｯｸM-PRO" pitchFamily="50" charset="-128"/>
              </a:rPr>
              <a:t>Abstract</a:t>
            </a:r>
            <a:r>
              <a:rPr lang="ja-JP" altLang="en-US" sz="1200" b="1" dirty="0" smtClean="0">
                <a:latin typeface="HG丸ｺﾞｼｯｸM-PRO" pitchFamily="50" charset="-128"/>
                <a:ea typeface="HG丸ｺﾞｼｯｸM-PRO" pitchFamily="50" charset="-128"/>
              </a:rPr>
              <a:t>：</a:t>
            </a:r>
            <a:endParaRPr kumimoji="1" lang="ja-JP" altLang="en-US" sz="1200" b="1" dirty="0">
              <a:latin typeface="HG丸ｺﾞｼｯｸM-PRO" pitchFamily="50" charset="-128"/>
              <a:ea typeface="HG丸ｺﾞｼｯｸM-PRO" pitchFamily="50" charset="-128"/>
            </a:endParaRPr>
          </a:p>
        </p:txBody>
      </p:sp>
      <p:sp>
        <p:nvSpPr>
          <p:cNvPr id="20" name="正方形/長方形 19"/>
          <p:cNvSpPr/>
          <p:nvPr/>
        </p:nvSpPr>
        <p:spPr>
          <a:xfrm>
            <a:off x="0" y="1467931"/>
            <a:ext cx="6857999" cy="45719"/>
          </a:xfrm>
          <a:prstGeom prst="rect">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3600" dirty="0" smtClean="0">
                <a:solidFill>
                  <a:srgbClr val="FFFFFF"/>
                </a:solidFill>
              </a:rPr>
              <a:t>　　　</a:t>
            </a:r>
            <a:endParaRPr lang="ja-JP" altLang="en-US" sz="3600" dirty="0">
              <a:solidFill>
                <a:srgbClr val="FFFFFF"/>
              </a:solidFill>
              <a:latin typeface="Times"/>
              <a:cs typeface="Times"/>
            </a:endParaRPr>
          </a:p>
        </p:txBody>
      </p:sp>
      <p:sp>
        <p:nvSpPr>
          <p:cNvPr id="22" name="テキスト ボックス 21"/>
          <p:cNvSpPr txBox="1"/>
          <p:nvPr/>
        </p:nvSpPr>
        <p:spPr>
          <a:xfrm>
            <a:off x="0" y="760539"/>
            <a:ext cx="6857999" cy="707886"/>
          </a:xfrm>
          <a:prstGeom prst="rect">
            <a:avLst/>
          </a:prstGeom>
          <a:noFill/>
        </p:spPr>
        <p:txBody>
          <a:bodyPr wrap="square" rtlCol="0">
            <a:spAutoFit/>
          </a:bodyPr>
          <a:lstStyle/>
          <a:p>
            <a:r>
              <a:rPr kumimoji="1" lang="ja-JP" altLang="en-US" sz="2000" dirty="0" smtClean="0">
                <a:latin typeface="HG丸ｺﾞｼｯｸM-PRO" pitchFamily="50" charset="-128"/>
                <a:ea typeface="HG丸ｺﾞｼｯｸM-PRO" pitchFamily="50" charset="-128"/>
              </a:rPr>
              <a:t>第</a:t>
            </a:r>
            <a:r>
              <a:rPr lang="ja-JP" altLang="en-US" sz="2000" dirty="0" smtClean="0">
                <a:latin typeface="HG丸ｺﾞｼｯｸM-PRO" pitchFamily="50" charset="-128"/>
                <a:ea typeface="HG丸ｺﾞｼｯｸM-PRO" pitchFamily="50" charset="-128"/>
              </a:rPr>
              <a:t>３</a:t>
            </a:r>
            <a:r>
              <a:rPr lang="ja-JP" altLang="en-US" sz="2000" dirty="0">
                <a:latin typeface="HG丸ｺﾞｼｯｸM-PRO" pitchFamily="50" charset="-128"/>
                <a:ea typeface="HG丸ｺﾞｼｯｸM-PRO" pitchFamily="50" charset="-128"/>
              </a:rPr>
              <a:t>０</a:t>
            </a:r>
            <a:r>
              <a:rPr kumimoji="1" lang="ja-JP" altLang="en-US" sz="2000" dirty="0" smtClean="0">
                <a:latin typeface="HG丸ｺﾞｼｯｸM-PRO" pitchFamily="50" charset="-128"/>
                <a:ea typeface="HG丸ｺﾞｼｯｸM-PRO" pitchFamily="50" charset="-128"/>
              </a:rPr>
              <a:t>回</a:t>
            </a:r>
            <a:r>
              <a:rPr kumimoji="1" lang="ja-JP" altLang="en-US" sz="4000" dirty="0" smtClean="0">
                <a:latin typeface="HG丸ｺﾞｼｯｸM-PRO" pitchFamily="50" charset="-128"/>
                <a:ea typeface="HG丸ｺﾞｼｯｸM-PRO" pitchFamily="50" charset="-128"/>
              </a:rPr>
              <a:t>応用物理学科セミナー</a:t>
            </a:r>
            <a:endParaRPr kumimoji="1" lang="ja-JP" altLang="en-US" sz="4000" dirty="0">
              <a:latin typeface="HG丸ｺﾞｼｯｸM-PRO" pitchFamily="50" charset="-128"/>
              <a:ea typeface="HG丸ｺﾞｼｯｸM-PRO" pitchFamily="50" charset="-128"/>
            </a:endParaRPr>
          </a:p>
        </p:txBody>
      </p:sp>
      <p:pic>
        <p:nvPicPr>
          <p:cNvPr id="1026" name="Picture 2" descr="D:\ysumino\Desktop\logo.png"/>
          <p:cNvPicPr>
            <a:picLocks noChangeAspect="1" noChangeArrowheads="1"/>
          </p:cNvPicPr>
          <p:nvPr/>
        </p:nvPicPr>
        <p:blipFill>
          <a:blip r:embed="rId3"/>
          <a:srcRect/>
          <a:stretch>
            <a:fillRect/>
          </a:stretch>
        </p:blipFill>
        <p:spPr bwMode="auto">
          <a:xfrm>
            <a:off x="0" y="57938"/>
            <a:ext cx="2367504" cy="648814"/>
          </a:xfrm>
          <a:prstGeom prst="rect">
            <a:avLst/>
          </a:prstGeom>
          <a:noFill/>
        </p:spPr>
      </p:pic>
      <p:sp>
        <p:nvSpPr>
          <p:cNvPr id="15" name="テキスト ボックス 14"/>
          <p:cNvSpPr txBox="1"/>
          <p:nvPr/>
        </p:nvSpPr>
        <p:spPr>
          <a:xfrm>
            <a:off x="4999947" y="8820840"/>
            <a:ext cx="1415772" cy="276999"/>
          </a:xfrm>
          <a:prstGeom prst="rect">
            <a:avLst/>
          </a:prstGeom>
          <a:noFill/>
        </p:spPr>
        <p:txBody>
          <a:bodyPr wrap="none" rtlCol="0">
            <a:spAutoFit/>
          </a:bodyPr>
          <a:lstStyle/>
          <a:p>
            <a:r>
              <a:rPr lang="ja-JP" altLang="en-US" sz="1200" dirty="0" smtClean="0">
                <a:latin typeface="HG丸ｺﾞｼｯｸM-PRO" pitchFamily="50" charset="-128"/>
                <a:ea typeface="HG丸ｺﾞｼｯｸM-PRO" pitchFamily="50" charset="-128"/>
              </a:rPr>
              <a:t>世話人</a:t>
            </a:r>
            <a:r>
              <a:rPr lang="ja-JP" altLang="en-US" sz="1200" dirty="0" smtClean="0">
                <a:latin typeface="HG丸ｺﾞｼｯｸM-PRO" pitchFamily="50" charset="-128"/>
                <a:ea typeface="HG丸ｺﾞｼｯｸM-PRO" pitchFamily="50" charset="-128"/>
              </a:rPr>
              <a:t>：</a:t>
            </a:r>
            <a:r>
              <a:rPr lang="ja-JP" altLang="en-US" sz="1200" b="1" dirty="0" smtClean="0"/>
              <a:t>斉藤智彦</a:t>
            </a:r>
            <a:endParaRPr lang="en-US" altLang="ja-JP" sz="1200" dirty="0" smtClean="0">
              <a:latin typeface="HG丸ｺﾞｼｯｸM-PRO" pitchFamily="50" charset="-128"/>
              <a:ea typeface="HG丸ｺﾞｼｯｸM-PRO"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1188</TotalTime>
  <Words>50</Words>
  <Application>Microsoft Office PowerPoint</Application>
  <PresentationFormat>画面に合わせる (4:3)</PresentationFormat>
  <Paragraphs>13</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HG丸ｺﾞｼｯｸM-PRO</vt:lpstr>
      <vt:lpstr>ＭＳ Ｐゴシック</vt:lpstr>
      <vt:lpstr>Arial</vt:lpstr>
      <vt:lpstr>Arial</vt:lpstr>
      <vt:lpstr>Calibri</vt:lpstr>
      <vt:lpstr>Segoe UI</vt:lpstr>
      <vt:lpstr>Times</vt:lpstr>
      <vt:lpstr>Office テーマ</vt:lpstr>
      <vt:lpstr>PowerPoint プレゼンテーション</vt:lpstr>
    </vt:vector>
  </TitlesOfParts>
  <Company>東京理科大学</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住野豊</dc:creator>
  <cp:lastModifiedBy>住野豊</cp:lastModifiedBy>
  <cp:revision>194</cp:revision>
  <cp:lastPrinted>2011-05-23T09:25:47Z</cp:lastPrinted>
  <dcterms:created xsi:type="dcterms:W3CDTF">2011-06-28T08:58:10Z</dcterms:created>
  <dcterms:modified xsi:type="dcterms:W3CDTF">2016-10-14T23:45:36Z</dcterms:modified>
</cp:coreProperties>
</file>