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5" d="100"/>
          <a:sy n="115" d="100"/>
        </p:scale>
        <p:origin x="409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2017/1/27</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2017/1/27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2017/1/27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2017/1/27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2017/1/27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2017/1/27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2017/1/27</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2017/1/27</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2017/1/27</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2017/1/27</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2017/1/27</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2017/1/27</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2017/1/27</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6" y="4036656"/>
            <a:ext cx="6419087" cy="4708981"/>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Light-element molecular solids are an intriguing class of materials where the fundamental building blocks of crystalline and electronic structures are the molecules (rather than ion/atom as an in the transition-metal compounds) and where their flexible π molecular orbitals prescribe emerging magnetic and electronic responses. These systems appear naturally as a narrow-bandwidth solids with sizeable on-site repulsion, which is in most cases comparable to or larger than the electronic bandwidth. Moreover, in cases when the degeneracy of the frontier molecular orbitals is preserved, the interplay between the Hund's rule coupling and the molecular </a:t>
            </a:r>
            <a:r>
              <a:rPr lang="en-US" altLang="ja-JP" sz="1200" dirty="0" err="1">
                <a:latin typeface="HG丸ｺﾞｼｯｸM-PRO" pitchFamily="50" charset="-128"/>
                <a:ea typeface="HG丸ｺﾞｼｯｸM-PRO" pitchFamily="50" charset="-128"/>
              </a:rPr>
              <a:t>Jahn</a:t>
            </a:r>
            <a:r>
              <a:rPr lang="en-US" altLang="ja-JP" sz="1200" dirty="0">
                <a:latin typeface="HG丸ｺﾞｼｯｸM-PRO" pitchFamily="50" charset="-128"/>
                <a:ea typeface="HG丸ｺﾞｼｯｸM-PRO" pitchFamily="50" charset="-128"/>
              </a:rPr>
              <a:t>-Teller effect leads to a new physics, which spans from Mott-Hubbard transitions, to low dimensionality, low-temperature broken symmetry states, like </a:t>
            </a:r>
            <a:r>
              <a:rPr lang="en-US" altLang="ja-JP" sz="1200" dirty="0" err="1">
                <a:latin typeface="HG丸ｺﾞｼｯｸM-PRO" pitchFamily="50" charset="-128"/>
                <a:ea typeface="HG丸ｺﾞｼｯｸM-PRO" pitchFamily="50" charset="-128"/>
              </a:rPr>
              <a:t>antiferromagnetism</a:t>
            </a:r>
            <a:r>
              <a:rPr lang="en-US" altLang="ja-JP" sz="1200" dirty="0">
                <a:latin typeface="HG丸ｺﾞｼｯｸM-PRO" pitchFamily="50" charset="-128"/>
                <a:ea typeface="HG丸ｺﾞｼｯｸM-PRO" pitchFamily="50" charset="-128"/>
              </a:rPr>
              <a:t>, possible spin-liquids and, last but not least, superconductivity</a:t>
            </a:r>
            <a:r>
              <a:rPr lang="en-US" altLang="ja-JP" sz="1200" dirty="0" smtClean="0">
                <a:latin typeface="HG丸ｺﾞｼｯｸM-PRO" pitchFamily="50" charset="-128"/>
                <a:ea typeface="HG丸ｺﾞｼｯｸM-PRO" pitchFamily="50" charset="-128"/>
              </a:rPr>
              <a:t>.</a:t>
            </a:r>
          </a:p>
          <a:p>
            <a:pPr algn="just"/>
            <a:r>
              <a:rPr lang="en-US" altLang="ja-JP" sz="1200" dirty="0">
                <a:latin typeface="HG丸ｺﾞｼｯｸM-PRO" pitchFamily="50" charset="-128"/>
                <a:ea typeface="HG丸ｺﾞｼｯｸM-PRO" pitchFamily="50" charset="-128"/>
              </a:rPr>
              <a:t>In the first part of the talk we will discuss the relevant interactions that lead to the phase diagrams of light-element molecular solids. In the second part, the physics of three families of molecular solids will be reviewed</a:t>
            </a:r>
            <a:r>
              <a:rPr lang="en-US" altLang="ja-JP" sz="1200" dirty="0" smtClean="0">
                <a:latin typeface="HG丸ｺﾞｼｯｸM-PRO" pitchFamily="50" charset="-128"/>
                <a:ea typeface="HG丸ｺﾞｼｯｸM-PRO" pitchFamily="50" charset="-128"/>
              </a:rPr>
              <a:t>:</a:t>
            </a:r>
          </a:p>
          <a:p>
            <a:pPr algn="just"/>
            <a:r>
              <a:rPr lang="en-US" altLang="ja-JP" sz="1200" dirty="0" err="1">
                <a:latin typeface="HG丸ｺﾞｼｯｸM-PRO" pitchFamily="50" charset="-128"/>
                <a:ea typeface="HG丸ｺﾞｼｯｸM-PRO" pitchFamily="50" charset="-128"/>
              </a:rPr>
              <a:t>i</a:t>
            </a:r>
            <a:r>
              <a:rPr lang="en-US" altLang="ja-JP" sz="1200" dirty="0">
                <a:latin typeface="HG丸ｺﾞｼｯｸM-PRO" pitchFamily="50" charset="-128"/>
                <a:ea typeface="HG丸ｺﾞｼｯｸM-PRO" pitchFamily="50" charset="-128"/>
              </a:rPr>
              <a:t>) Superconductivity in </a:t>
            </a:r>
            <a:r>
              <a:rPr lang="en-US" altLang="ja-JP" sz="1200" dirty="0" smtClean="0">
                <a:latin typeface="HG丸ｺﾞｼｯｸM-PRO" pitchFamily="50" charset="-128"/>
                <a:ea typeface="HG丸ｺﾞｼｯｸM-PRO" pitchFamily="50" charset="-128"/>
              </a:rPr>
              <a:t>A</a:t>
            </a:r>
            <a:r>
              <a:rPr lang="en-US" altLang="ja-JP" sz="1200" baseline="-25000" dirty="0" smtClean="0">
                <a:latin typeface="HG丸ｺﾞｼｯｸM-PRO" pitchFamily="50" charset="-128"/>
                <a:ea typeface="HG丸ｺﾞｼｯｸM-PRO" pitchFamily="50" charset="-128"/>
              </a:rPr>
              <a:t>3</a:t>
            </a:r>
            <a:r>
              <a:rPr lang="en-US" altLang="ja-JP" sz="1200" dirty="0" smtClean="0">
                <a:latin typeface="HG丸ｺﾞｼｯｸM-PRO" pitchFamily="50" charset="-128"/>
                <a:ea typeface="HG丸ｺﾞｼｯｸM-PRO" pitchFamily="50" charset="-128"/>
              </a:rPr>
              <a:t>C</a:t>
            </a:r>
            <a:r>
              <a:rPr lang="en-US" altLang="ja-JP" sz="1200" baseline="-25000" dirty="0" smtClean="0">
                <a:latin typeface="HG丸ｺﾞｼｯｸM-PRO" pitchFamily="50" charset="-128"/>
                <a:ea typeface="HG丸ｺﾞｼｯｸM-PRO" pitchFamily="50" charset="-128"/>
              </a:rPr>
              <a:t>60</a:t>
            </a:r>
            <a:r>
              <a:rPr lang="en-US" altLang="ja-JP" sz="1200" dirty="0" smtClean="0">
                <a:latin typeface="HG丸ｺﾞｼｯｸM-PRO" pitchFamily="50" charset="-128"/>
                <a:ea typeface="HG丸ｺﾞｼｯｸM-PRO" pitchFamily="50" charset="-128"/>
              </a:rPr>
              <a:t> [1-4]</a:t>
            </a:r>
            <a:endParaRPr lang="en-US" altLang="ja-JP" sz="1200" dirty="0">
              <a:latin typeface="HG丸ｺﾞｼｯｸM-PRO" pitchFamily="50" charset="-128"/>
              <a:ea typeface="HG丸ｺﾞｼｯｸM-PRO" pitchFamily="50" charset="-128"/>
            </a:endParaRPr>
          </a:p>
          <a:p>
            <a:pPr algn="just"/>
            <a:r>
              <a:rPr lang="en-US" altLang="ja-JP" sz="1200" dirty="0">
                <a:latin typeface="HG丸ｺﾞｼｯｸM-PRO" pitchFamily="50" charset="-128"/>
                <a:ea typeface="HG丸ｺﾞｼｯｸM-PRO" pitchFamily="50" charset="-128"/>
              </a:rPr>
              <a:t>ii) Magnetism in alkali-metal doped </a:t>
            </a:r>
            <a:r>
              <a:rPr lang="en-US" altLang="ja-JP" sz="1200" dirty="0" err="1">
                <a:latin typeface="HG丸ｺﾞｼｯｸM-PRO" pitchFamily="50" charset="-128"/>
                <a:ea typeface="HG丸ｺﾞｼｯｸM-PRO" pitchFamily="50" charset="-128"/>
              </a:rPr>
              <a:t>polyaromatic</a:t>
            </a:r>
            <a:r>
              <a:rPr lang="en-US" altLang="ja-JP" sz="1200" dirty="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hydrocarbons</a:t>
            </a:r>
            <a:endParaRPr lang="en-US" altLang="ja-JP" sz="1200" dirty="0">
              <a:latin typeface="HG丸ｺﾞｼｯｸM-PRO" pitchFamily="50" charset="-128"/>
              <a:ea typeface="HG丸ｺﾞｼｯｸM-PRO" pitchFamily="50" charset="-128"/>
            </a:endParaRPr>
          </a:p>
          <a:p>
            <a:pPr algn="just"/>
            <a:r>
              <a:rPr lang="en-US" altLang="ja-JP" sz="1200" dirty="0">
                <a:latin typeface="HG丸ｺﾞｼｯｸM-PRO" pitchFamily="50" charset="-128"/>
                <a:ea typeface="HG丸ｺﾞｼｯｸM-PRO" pitchFamily="50" charset="-128"/>
              </a:rPr>
              <a:t>iii) Alkali </a:t>
            </a:r>
            <a:r>
              <a:rPr lang="en-US" altLang="ja-JP" sz="1200" dirty="0" err="1">
                <a:latin typeface="HG丸ｺﾞｼｯｸM-PRO" pitchFamily="50" charset="-128"/>
                <a:ea typeface="HG丸ｺﾞｼｯｸM-PRO" pitchFamily="50" charset="-128"/>
              </a:rPr>
              <a:t>superoxides</a:t>
            </a:r>
            <a:r>
              <a:rPr lang="en-US" altLang="ja-JP" sz="1200" dirty="0">
                <a:latin typeface="HG丸ｺﾞｼｯｸM-PRO" pitchFamily="50" charset="-128"/>
                <a:ea typeface="HG丸ｺﾞｼｯｸM-PRO" pitchFamily="50" charset="-128"/>
              </a:rPr>
              <a:t> (AO</a:t>
            </a:r>
            <a:r>
              <a:rPr lang="en-US" altLang="ja-JP" sz="1200" baseline="-25000" dirty="0">
                <a:latin typeface="HG丸ｺﾞｼｯｸM-PRO" pitchFamily="50" charset="-128"/>
                <a:ea typeface="HG丸ｺﾞｼｯｸM-PRO" pitchFamily="50" charset="-128"/>
              </a:rPr>
              <a:t>2</a:t>
            </a:r>
            <a:r>
              <a:rPr lang="en-US" altLang="ja-JP" sz="1200" dirty="0" smtClean="0">
                <a:latin typeface="HG丸ｺﾞｼｯｸM-PRO" pitchFamily="50" charset="-128"/>
                <a:ea typeface="HG丸ｺﾞｼｯｸM-PRO" pitchFamily="50" charset="-128"/>
              </a:rPr>
              <a:t>) [5,6]</a:t>
            </a:r>
          </a:p>
          <a:p>
            <a:pPr algn="just"/>
            <a:endParaRPr lang="en-US" altLang="ja-JP" sz="1200" dirty="0" smtClean="0">
              <a:latin typeface="HG丸ｺﾞｼｯｸM-PRO" pitchFamily="50" charset="-128"/>
              <a:ea typeface="HG丸ｺﾞｼｯｸM-PRO" pitchFamily="50" charset="-128"/>
            </a:endParaRPr>
          </a:p>
          <a:p>
            <a:pPr algn="just"/>
            <a:r>
              <a:rPr lang="da-DK" altLang="ja-JP" sz="1100" dirty="0">
                <a:latin typeface="HG丸ｺﾞｼｯｸM-PRO" pitchFamily="50" charset="-128"/>
                <a:ea typeface="HG丸ｺﾞｼｯｸM-PRO" pitchFamily="50" charset="-128"/>
              </a:rPr>
              <a:t>[1] Y. Takabayashi, D. Arčon </a:t>
            </a:r>
            <a:r>
              <a:rPr lang="da-DK" altLang="ja-JP" sz="1100" i="1" dirty="0">
                <a:latin typeface="HG丸ｺﾞｼｯｸM-PRO" pitchFamily="50" charset="-128"/>
                <a:ea typeface="HG丸ｺﾞｼｯｸM-PRO" pitchFamily="50" charset="-128"/>
              </a:rPr>
              <a:t>et al</a:t>
            </a:r>
            <a:r>
              <a:rPr lang="da-DK" altLang="ja-JP" sz="1100" dirty="0">
                <a:latin typeface="HG丸ｺﾞｼｯｸM-PRO" pitchFamily="50" charset="-128"/>
                <a:ea typeface="HG丸ｺﾞｼｯｸM-PRO" pitchFamily="50" charset="-128"/>
              </a:rPr>
              <a:t>., Science </a:t>
            </a:r>
            <a:r>
              <a:rPr lang="da-DK" altLang="ja-JP" sz="1100" b="1" dirty="0">
                <a:latin typeface="HG丸ｺﾞｼｯｸM-PRO" pitchFamily="50" charset="-128"/>
                <a:ea typeface="HG丸ｺﾞｼｯｸM-PRO" pitchFamily="50" charset="-128"/>
              </a:rPr>
              <a:t>323</a:t>
            </a:r>
            <a:r>
              <a:rPr lang="da-DK" altLang="ja-JP" sz="1100" dirty="0">
                <a:latin typeface="HG丸ｺﾞｼｯｸM-PRO" pitchFamily="50" charset="-128"/>
                <a:ea typeface="HG丸ｺﾞｼｯｸM-PRO" pitchFamily="50" charset="-128"/>
              </a:rPr>
              <a:t>, 1585 (2009).</a:t>
            </a:r>
          </a:p>
          <a:p>
            <a:pPr algn="just"/>
            <a:r>
              <a:rPr lang="da-DK" altLang="ja-JP" sz="1100" dirty="0">
                <a:latin typeface="HG丸ｺﾞｼｯｸM-PRO" pitchFamily="50" charset="-128"/>
                <a:ea typeface="HG丸ｺﾞｼｯｸM-PRO" pitchFamily="50" charset="-128"/>
              </a:rPr>
              <a:t>[2] A. Y. Ganin, D. Arčon </a:t>
            </a:r>
            <a:r>
              <a:rPr lang="da-DK" altLang="ja-JP" sz="1100" i="1" dirty="0">
                <a:latin typeface="HG丸ｺﾞｼｯｸM-PRO" pitchFamily="50" charset="-128"/>
                <a:ea typeface="HG丸ｺﾞｼｯｸM-PRO" pitchFamily="50" charset="-128"/>
              </a:rPr>
              <a:t>et al</a:t>
            </a:r>
            <a:r>
              <a:rPr lang="da-DK" altLang="ja-JP" sz="1100" dirty="0">
                <a:latin typeface="HG丸ｺﾞｼｯｸM-PRO" pitchFamily="50" charset="-128"/>
                <a:ea typeface="HG丸ｺﾞｼｯｸM-PRO" pitchFamily="50" charset="-128"/>
              </a:rPr>
              <a:t>., Nature </a:t>
            </a:r>
            <a:r>
              <a:rPr lang="da-DK" altLang="ja-JP" sz="1100" b="1" dirty="0">
                <a:latin typeface="HG丸ｺﾞｼｯｸM-PRO" pitchFamily="50" charset="-128"/>
                <a:ea typeface="HG丸ｺﾞｼｯｸM-PRO" pitchFamily="50" charset="-128"/>
              </a:rPr>
              <a:t>466</a:t>
            </a:r>
            <a:r>
              <a:rPr lang="da-DK" altLang="ja-JP" sz="1100" dirty="0">
                <a:latin typeface="HG丸ｺﾞｼｯｸM-PRO" pitchFamily="50" charset="-128"/>
                <a:ea typeface="HG丸ｺﾞｼｯｸM-PRO" pitchFamily="50" charset="-128"/>
              </a:rPr>
              <a:t>, 221 (2010).</a:t>
            </a:r>
          </a:p>
          <a:p>
            <a:pPr algn="just"/>
            <a:r>
              <a:rPr lang="da-DK" altLang="ja-JP" sz="1100" dirty="0">
                <a:latin typeface="HG丸ｺﾞｼｯｸM-PRO" pitchFamily="50" charset="-128"/>
                <a:ea typeface="HG丸ｺﾞｼｯｸM-PRO" pitchFamily="50" charset="-128"/>
              </a:rPr>
              <a:t>[3] R. Zadik </a:t>
            </a:r>
            <a:r>
              <a:rPr lang="da-DK" altLang="ja-JP" sz="1100" i="1" dirty="0">
                <a:latin typeface="HG丸ｺﾞｼｯｸM-PRO" pitchFamily="50" charset="-128"/>
                <a:ea typeface="HG丸ｺﾞｼｯｸM-PRO" pitchFamily="50" charset="-128"/>
              </a:rPr>
              <a:t>et al.</a:t>
            </a:r>
            <a:r>
              <a:rPr lang="da-DK" altLang="ja-JP" sz="1100" dirty="0">
                <a:latin typeface="HG丸ｺﾞｼｯｸM-PRO" pitchFamily="50" charset="-128"/>
                <a:ea typeface="HG丸ｺﾞｼｯｸM-PRO" pitchFamily="50" charset="-128"/>
              </a:rPr>
              <a:t>, Sci. Adv. </a:t>
            </a:r>
            <a:r>
              <a:rPr lang="da-DK" altLang="ja-JP" sz="1100" b="1" dirty="0">
                <a:latin typeface="HG丸ｺﾞｼｯｸM-PRO" pitchFamily="50" charset="-128"/>
                <a:ea typeface="HG丸ｺﾞｼｯｸM-PRO" pitchFamily="50" charset="-128"/>
              </a:rPr>
              <a:t>1</a:t>
            </a:r>
            <a:r>
              <a:rPr lang="da-DK" altLang="ja-JP" sz="1100" dirty="0">
                <a:latin typeface="HG丸ｺﾞｼｯｸM-PRO" pitchFamily="50" charset="-128"/>
                <a:ea typeface="HG丸ｺﾞｼｯｸM-PRO" pitchFamily="50" charset="-128"/>
              </a:rPr>
              <a:t>, e1500059 (2015).</a:t>
            </a:r>
          </a:p>
          <a:p>
            <a:pPr algn="just"/>
            <a:r>
              <a:rPr lang="da-DK" altLang="ja-JP" sz="1100" dirty="0">
                <a:latin typeface="HG丸ｺﾞｼｯｸM-PRO" pitchFamily="50" charset="-128"/>
                <a:ea typeface="HG丸ｺﾞｼｯｸM-PRO" pitchFamily="50" charset="-128"/>
              </a:rPr>
              <a:t>[4] A. Potočnik </a:t>
            </a:r>
            <a:r>
              <a:rPr lang="da-DK" altLang="ja-JP" sz="1100" i="1" dirty="0">
                <a:latin typeface="HG丸ｺﾞｼｯｸM-PRO" pitchFamily="50" charset="-128"/>
                <a:ea typeface="HG丸ｺﾞｼｯｸM-PRO" pitchFamily="50" charset="-128"/>
              </a:rPr>
              <a:t>et al</a:t>
            </a:r>
            <a:r>
              <a:rPr lang="da-DK" altLang="ja-JP" sz="1100" dirty="0">
                <a:latin typeface="HG丸ｺﾞｼｯｸM-PRO" pitchFamily="50" charset="-128"/>
                <a:ea typeface="HG丸ｺﾞｼｯｸM-PRO" pitchFamily="50" charset="-128"/>
              </a:rPr>
              <a:t>., Sci. Rep. </a:t>
            </a:r>
            <a:r>
              <a:rPr lang="da-DK" altLang="ja-JP" sz="1100" b="1" dirty="0">
                <a:latin typeface="HG丸ｺﾞｼｯｸM-PRO" pitchFamily="50" charset="-128"/>
                <a:ea typeface="HG丸ｺﾞｼｯｸM-PRO" pitchFamily="50" charset="-128"/>
              </a:rPr>
              <a:t>4</a:t>
            </a:r>
            <a:r>
              <a:rPr lang="da-DK" altLang="ja-JP" sz="1100" dirty="0">
                <a:latin typeface="HG丸ｺﾞｼｯｸM-PRO" pitchFamily="50" charset="-128"/>
                <a:ea typeface="HG丸ｺﾞｼｯｸM-PRO" pitchFamily="50" charset="-128"/>
              </a:rPr>
              <a:t>, 4265 (2014).</a:t>
            </a:r>
          </a:p>
          <a:p>
            <a:pPr algn="just"/>
            <a:r>
              <a:rPr lang="da-DK" altLang="ja-JP" sz="1100" dirty="0">
                <a:latin typeface="HG丸ｺﾞｼｯｸM-PRO" pitchFamily="50" charset="-128"/>
                <a:ea typeface="HG丸ｺﾞｼｯｸM-PRO" pitchFamily="50" charset="-128"/>
              </a:rPr>
              <a:t>[5] M. Klanjšek </a:t>
            </a:r>
            <a:r>
              <a:rPr lang="da-DK" altLang="ja-JP" sz="1100" i="1" dirty="0">
                <a:latin typeface="HG丸ｺﾞｼｯｸM-PRO" pitchFamily="50" charset="-128"/>
                <a:ea typeface="HG丸ｺﾞｼｯｸM-PRO" pitchFamily="50" charset="-128"/>
              </a:rPr>
              <a:t>et al</a:t>
            </a:r>
            <a:r>
              <a:rPr lang="da-DK" altLang="ja-JP" sz="1100" dirty="0">
                <a:latin typeface="HG丸ｺﾞｼｯｸM-PRO" pitchFamily="50" charset="-128"/>
                <a:ea typeface="HG丸ｺﾞｼｯｸM-PRO" pitchFamily="50" charset="-128"/>
              </a:rPr>
              <a:t>., Phys. Rev. Lett. </a:t>
            </a:r>
            <a:r>
              <a:rPr lang="da-DK" altLang="ja-JP" sz="1100" b="1" dirty="0">
                <a:latin typeface="HG丸ｺﾞｼｯｸM-PRO" pitchFamily="50" charset="-128"/>
                <a:ea typeface="HG丸ｺﾞｼｯｸM-PRO" pitchFamily="50" charset="-128"/>
              </a:rPr>
              <a:t>115</a:t>
            </a:r>
            <a:r>
              <a:rPr lang="da-DK" altLang="ja-JP" sz="1100" dirty="0">
                <a:latin typeface="HG丸ｺﾞｼｯｸM-PRO" pitchFamily="50" charset="-128"/>
                <a:ea typeface="HG丸ｺﾞｼｯｸM-PRO" pitchFamily="50" charset="-128"/>
              </a:rPr>
              <a:t>, 057205 (2015).</a:t>
            </a:r>
          </a:p>
          <a:p>
            <a:pPr algn="just"/>
            <a:r>
              <a:rPr lang="da-DK" altLang="ja-JP" sz="1100" dirty="0">
                <a:latin typeface="HG丸ｺﾞｼｯｸM-PRO" pitchFamily="50" charset="-128"/>
                <a:ea typeface="HG丸ｺﾞｼｯｸM-PRO" pitchFamily="50" charset="-128"/>
              </a:rPr>
              <a:t>[6] T. Knaflič </a:t>
            </a:r>
            <a:r>
              <a:rPr lang="da-DK" altLang="ja-JP" sz="1100" i="1" dirty="0">
                <a:latin typeface="HG丸ｺﾞｼｯｸM-PRO" pitchFamily="50" charset="-128"/>
                <a:ea typeface="HG丸ｺﾞｼｯｸM-PRO" pitchFamily="50" charset="-128"/>
              </a:rPr>
              <a:t>et al</a:t>
            </a:r>
            <a:r>
              <a:rPr lang="da-DK" altLang="ja-JP" sz="1100" dirty="0">
                <a:latin typeface="HG丸ｺﾞｼｯｸM-PRO" pitchFamily="50" charset="-128"/>
                <a:ea typeface="HG丸ｺﾞｼｯｸM-PRO" pitchFamily="50" charset="-128"/>
              </a:rPr>
              <a:t>., Phys. Rev. B </a:t>
            </a:r>
            <a:r>
              <a:rPr lang="da-DK" altLang="ja-JP" sz="1100" b="1" dirty="0">
                <a:latin typeface="HG丸ｺﾞｼｯｸM-PRO" pitchFamily="50" charset="-128"/>
                <a:ea typeface="HG丸ｺﾞｼｯｸM-PRO" pitchFamily="50" charset="-128"/>
              </a:rPr>
              <a:t>91</a:t>
            </a:r>
            <a:r>
              <a:rPr lang="da-DK" altLang="ja-JP" sz="1100" dirty="0">
                <a:latin typeface="HG丸ｺﾞｼｯｸM-PRO" pitchFamily="50" charset="-128"/>
                <a:ea typeface="HG丸ｺﾞｼｯｸM-PRO" pitchFamily="50" charset="-128"/>
              </a:rPr>
              <a:t>, 174419 (2015</a:t>
            </a:r>
            <a:r>
              <a:rPr lang="da-DK" altLang="ja-JP" sz="1100" dirty="0" smtClean="0">
                <a:latin typeface="HG丸ｺﾞｼｯｸM-PRO" pitchFamily="50" charset="-128"/>
                <a:ea typeface="HG丸ｺﾞｼｯｸM-PRO" pitchFamily="50" charset="-128"/>
              </a:rPr>
              <a:t>).</a:t>
            </a:r>
            <a:endParaRPr lang="da-DK" altLang="ja-JP" sz="1100" dirty="0">
              <a:latin typeface="HG丸ｺﾞｼｯｸM-PRO" pitchFamily="50" charset="-128"/>
              <a:ea typeface="HG丸ｺﾞｼｯｸM-PRO" pitchFamily="50" charset="-128"/>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２</a:t>
            </a:r>
            <a:r>
              <a:rPr kumimoji="1" lang="ja-JP" altLang="en-US" sz="1600" b="1" dirty="0" smtClean="0">
                <a:latin typeface="HG丸ｺﾞｼｯｸM-PRO" pitchFamily="50" charset="-128"/>
                <a:ea typeface="HG丸ｺﾞｼｯｸM-PRO" pitchFamily="50" charset="-128"/>
              </a:rPr>
              <a:t>月１３日（</a:t>
            </a:r>
            <a:r>
              <a:rPr lang="ja-JP" altLang="en-US" sz="1600" b="1" dirty="0">
                <a:latin typeface="HG丸ｺﾞｼｯｸM-PRO" pitchFamily="50" charset="-128"/>
                <a:ea typeface="HG丸ｺﾞｼｯｸM-PRO" pitchFamily="50" charset="-128"/>
              </a:rPr>
              <a:t>月</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a:t>
            </a:r>
            <a:r>
              <a:rPr lang="ja-JP" altLang="en-US" sz="1600" b="1" dirty="0" smtClean="0">
                <a:latin typeface="HG丸ｺﾞｼｯｸM-PRO" pitchFamily="50" charset="-128"/>
                <a:ea typeface="HG丸ｺﾞｼｯｸM-PRO" pitchFamily="50" charset="-128"/>
                <a:cs typeface="Times"/>
              </a:rPr>
              <a:t>０</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17:</a:t>
            </a:r>
            <a:r>
              <a:rPr lang="ja-JP" altLang="en-US" sz="1600" b="1" dirty="0" smtClean="0">
                <a:latin typeface="HG丸ｺﾞｼｯｸM-PRO" pitchFamily="50" charset="-128"/>
                <a:ea typeface="HG丸ｺﾞｼｯｸM-PRO" pitchFamily="50" charset="-128"/>
                <a:cs typeface="Times"/>
              </a:rPr>
              <a:t>３</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219456" y="2163458"/>
            <a:ext cx="6538183" cy="738664"/>
          </a:xfrm>
          <a:prstGeom prst="rect">
            <a:avLst/>
          </a:prstGeom>
          <a:noFill/>
        </p:spPr>
        <p:txBody>
          <a:bodyPr wrap="square" rtlCol="0">
            <a:spAutoFit/>
          </a:bodyPr>
          <a:lstStyle/>
          <a:p>
            <a:pPr>
              <a:lnSpc>
                <a:spcPct val="200000"/>
              </a:lnSpc>
            </a:pPr>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a:t>
            </a:r>
            <a:r>
              <a:rPr lang="en-US" altLang="ja-JP" sz="1400" dirty="0" smtClean="0">
                <a:latin typeface="HG丸ｺﾞｼｯｸM-PRO" pitchFamily="50" charset="-128"/>
                <a:ea typeface="HG丸ｺﾞｼｯｸM-PRO" pitchFamily="50" charset="-128"/>
              </a:rPr>
              <a:t>Prof</a:t>
            </a:r>
            <a:r>
              <a:rPr lang="en-US" altLang="ja-JP" sz="1400" dirty="0">
                <a:latin typeface="HG丸ｺﾞｼｯｸM-PRO" pitchFamily="50" charset="-128"/>
                <a:ea typeface="HG丸ｺﾞｼｯｸM-PRO" pitchFamily="50" charset="-128"/>
              </a:rPr>
              <a:t>. Denis </a:t>
            </a:r>
            <a:r>
              <a:rPr lang="en-US" altLang="ja-JP" sz="1400" dirty="0" smtClean="0">
                <a:latin typeface="HG丸ｺﾞｼｯｸM-PRO" pitchFamily="50" charset="-128"/>
                <a:ea typeface="HG丸ｺﾞｼｯｸM-PRO" pitchFamily="50" charset="-128"/>
              </a:rPr>
              <a:t>ARČON</a:t>
            </a:r>
          </a:p>
          <a:p>
            <a:pPr marL="898525" indent="-898525"/>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 </a:t>
            </a:r>
            <a:r>
              <a:rPr lang="en-US" altLang="zh-CN" sz="1400" dirty="0" err="1" smtClean="0">
                <a:latin typeface="HG丸ｺﾞｼｯｸM-PRO" pitchFamily="50" charset="-128"/>
                <a:ea typeface="HG丸ｺﾞｼｯｸM-PRO" pitchFamily="50" charset="-128"/>
              </a:rPr>
              <a:t>Jozef</a:t>
            </a:r>
            <a:r>
              <a:rPr lang="en-US" altLang="zh-CN" sz="1400" dirty="0" smtClean="0">
                <a:latin typeface="HG丸ｺﾞｼｯｸM-PRO" pitchFamily="50" charset="-128"/>
                <a:ea typeface="HG丸ｺﾞｼｯｸM-PRO" pitchFamily="50" charset="-128"/>
              </a:rPr>
              <a:t> </a:t>
            </a:r>
            <a:r>
              <a:rPr lang="en-US" altLang="zh-CN" sz="1400" dirty="0">
                <a:latin typeface="HG丸ｺﾞｼｯｸM-PRO" pitchFamily="50" charset="-128"/>
                <a:ea typeface="HG丸ｺﾞｼｯｸM-PRO" pitchFamily="50" charset="-128"/>
              </a:rPr>
              <a:t>Stefan </a:t>
            </a:r>
            <a:r>
              <a:rPr lang="en-US" altLang="zh-CN" sz="1400" dirty="0" smtClean="0">
                <a:latin typeface="HG丸ｺﾞｼｯｸM-PRO" pitchFamily="50" charset="-128"/>
                <a:ea typeface="HG丸ｺﾞｼｯｸM-PRO" pitchFamily="50" charset="-128"/>
              </a:rPr>
              <a:t>Institute</a:t>
            </a:r>
            <a:r>
              <a:rPr lang="ja-JP" altLang="en-US" sz="1400" dirty="0">
                <a:latin typeface="HG丸ｺﾞｼｯｸM-PRO" pitchFamily="50" charset="-128"/>
                <a:ea typeface="HG丸ｺﾞｼｯｸM-PRO" pitchFamily="50" charset="-128"/>
              </a:rPr>
              <a:t> </a:t>
            </a:r>
            <a:r>
              <a:rPr lang="en-US" altLang="ja-JP" sz="1400" dirty="0">
                <a:latin typeface="HG丸ｺﾞｼｯｸM-PRO" pitchFamily="50" charset="-128"/>
                <a:ea typeface="HG丸ｺﾞｼｯｸM-PRO" pitchFamily="50" charset="-128"/>
              </a:rPr>
              <a:t>and University of Ljubljana</a:t>
            </a:r>
            <a:r>
              <a:rPr lang="en-US" altLang="zh-CN" sz="1400" dirty="0" smtClean="0">
                <a:latin typeface="HG丸ｺﾞｼｯｸM-PRO" pitchFamily="50" charset="-128"/>
                <a:ea typeface="HG丸ｺﾞｼｯｸM-PRO" pitchFamily="50" charset="-128"/>
              </a:rPr>
              <a:t>, Slovenia</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219456" y="2936256"/>
            <a:ext cx="5862430" cy="738664"/>
          </a:xfrm>
          <a:prstGeom prst="rect">
            <a:avLst/>
          </a:prstGeom>
          <a:noFill/>
        </p:spPr>
        <p:txBody>
          <a:bodyPr wrap="square" rtlCol="0">
            <a:spAutoFit/>
          </a:bodyPr>
          <a:lstStyle/>
          <a:p>
            <a:pPr marL="446088" indent="-446088"/>
            <a:r>
              <a:rPr lang="en-US" altLang="ja-JP" sz="1400" b="1" dirty="0" smtClean="0">
                <a:latin typeface="HG丸ｺﾞｼｯｸM-PRO" pitchFamily="50" charset="-128"/>
                <a:ea typeface="HG丸ｺﾞｼｯｸM-PRO" pitchFamily="50" charset="-128"/>
              </a:rPr>
              <a:t>Title</a:t>
            </a:r>
            <a:r>
              <a:rPr lang="ja-JP" altLang="en-US" sz="1400" dirty="0" smtClean="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Unconventional magnetic and superconducting states emerging in strongly correlated </a:t>
            </a:r>
            <a:r>
              <a:rPr lang="en-US" altLang="ja-JP" sz="1400" dirty="0" err="1">
                <a:latin typeface="HG丸ｺﾞｼｯｸM-PRO" pitchFamily="50" charset="-128"/>
                <a:ea typeface="HG丸ｺﾞｼｯｸM-PRO" pitchFamily="50" charset="-128"/>
              </a:rPr>
              <a:t>orbitally</a:t>
            </a:r>
            <a:r>
              <a:rPr lang="en-US" altLang="ja-JP" sz="1400" dirty="0">
                <a:latin typeface="HG丸ｺﾞｼｯｸM-PRO" pitchFamily="50" charset="-128"/>
                <a:ea typeface="HG丸ｺﾞｼｯｸM-PRO" pitchFamily="50" charset="-128"/>
              </a:rPr>
              <a:t>-degenerate light-element molecular solids</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219456" y="3759657"/>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kumimoji="1" lang="en-US" altLang="ja-JP" sz="2000" dirty="0" smtClean="0">
                <a:latin typeface="HG丸ｺﾞｼｯｸM-PRO" pitchFamily="50" charset="-128"/>
                <a:ea typeface="HG丸ｺﾞｼｯｸM-PRO" pitchFamily="50" charset="-128"/>
              </a:rPr>
              <a:t>32</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820840"/>
            <a:ext cx="1569660"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b="1" dirty="0" smtClean="0"/>
              <a:t>遠山</a:t>
            </a:r>
            <a:r>
              <a:rPr lang="zh-TW" altLang="en-US" sz="1200" b="1" dirty="0" smtClean="0"/>
              <a:t>　</a:t>
            </a:r>
            <a:r>
              <a:rPr lang="ja-JP" altLang="en-US" sz="1200" b="1" dirty="0" smtClean="0"/>
              <a:t>貴巳</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TotalTime>
  <Words>64</Words>
  <Application>Microsoft Office PowerPoint</Application>
  <PresentationFormat>画面に合わせる (4:3)</PresentationFormat>
  <Paragraphs>22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新細明體</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Tohyama</cp:lastModifiedBy>
  <cp:revision>191</cp:revision>
  <cp:lastPrinted>2011-05-23T09:25:47Z</cp:lastPrinted>
  <dcterms:created xsi:type="dcterms:W3CDTF">2011-06-28T08:58:10Z</dcterms:created>
  <dcterms:modified xsi:type="dcterms:W3CDTF">2017-01-27T00:44:47Z</dcterms:modified>
</cp:coreProperties>
</file>