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88163" cy="100203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06CB"/>
    <a:srgbClr val="10019B"/>
    <a:srgbClr val="1203A5"/>
    <a:srgbClr val="4A26EB"/>
    <a:srgbClr val="1F046E"/>
    <a:srgbClr val="A30F00"/>
    <a:srgbClr val="C01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715"/>
  </p:normalViewPr>
  <p:slideViewPr>
    <p:cSldViewPr snapToGrid="0" snapToObjects="1">
      <p:cViewPr varScale="1">
        <p:scale>
          <a:sx n="69" d="100"/>
          <a:sy n="69" d="100"/>
        </p:scale>
        <p:origin x="1872" y="2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27AEFA0A-6EEA-4E49-9BBB-0CAC71002DE4}" type="datetimeFigureOut">
              <a:rPr kumimoji="1" lang="ja-JP" altLang="en-US" smtClean="0"/>
              <a:pPr/>
              <a:t>2019/6/26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78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6595AE5E-C4FC-4599-88E1-11FF4CA049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86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5AE5E-C4FC-4599-88E1-11FF4CA0491F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041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2019/6/26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2019/6/26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2019/6/26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2019/6/26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2019/6/26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2019/6/26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2019/6/26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2019/6/26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2019/6/26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2019/6/26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2019/6/26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59184-5681-AB43-B86D-837DECA57B1E}" type="datetimeFigureOut">
              <a:rPr lang="ja-JP" altLang="en-US" smtClean="0"/>
              <a:pPr/>
              <a:t>2019/6/26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19455" y="4443054"/>
            <a:ext cx="6419087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　</a:t>
            </a:r>
            <a:r>
              <a:rPr lang="en-US" altLang="ja-JP" sz="1600" dirty="0"/>
              <a:t>There is now a growing interest in rich non-trivial magnetic structures known as multiple-</a:t>
            </a:r>
            <a:r>
              <a:rPr lang="en-US" altLang="ja-JP" sz="1600" i="1" dirty="0"/>
              <a:t>q</a:t>
            </a:r>
            <a:r>
              <a:rPr lang="en-US" altLang="ja-JP" sz="1600" dirty="0"/>
              <a:t> states which are coherent </a:t>
            </a:r>
            <a:r>
              <a:rPr lang="en-US" altLang="ja-JP" sz="1600" dirty="0" err="1"/>
              <a:t>superpositions</a:t>
            </a:r>
            <a:r>
              <a:rPr lang="en-US" altLang="ja-JP" sz="1600" dirty="0"/>
              <a:t> of states with different </a:t>
            </a:r>
            <a:r>
              <a:rPr lang="en-US" altLang="ja-JP" sz="1600" dirty="0" err="1"/>
              <a:t>wavevectors</a:t>
            </a:r>
            <a:r>
              <a:rPr lang="en-US" altLang="ja-JP" sz="1600" dirty="0"/>
              <a:t>. One of the celebrated examples might be the </a:t>
            </a:r>
            <a:r>
              <a:rPr lang="en-US" altLang="ja-JP" sz="1600" dirty="0" err="1"/>
              <a:t>skyrmion</a:t>
            </a:r>
            <a:r>
              <a:rPr lang="en-US" altLang="ja-JP" sz="1600" dirty="0"/>
              <a:t>-lattice state [1] which is known as a topological defect and is often stabilized in a triangular-lattice system with anti-symmetric interactions. In this talk, we will talk about a new type of multiple-</a:t>
            </a:r>
            <a:r>
              <a:rPr lang="en-US" altLang="ja-JP" sz="1600" i="1" dirty="0"/>
              <a:t>q</a:t>
            </a:r>
            <a:r>
              <a:rPr lang="en-US" altLang="ja-JP" sz="1600" dirty="0"/>
              <a:t> state, a ripple state which is realized in a classical honeycomb-lattice Heisenberg </a:t>
            </a:r>
            <a:r>
              <a:rPr lang="en-US" altLang="ja-JP" sz="1600" dirty="0" err="1"/>
              <a:t>antiferromagnet</a:t>
            </a:r>
            <a:r>
              <a:rPr lang="en-US" altLang="ja-JP" sz="1600" dirty="0"/>
              <a:t> with the nearest-neighbor and next-nearest-neighbor antiferromagnetic interactions, </a:t>
            </a:r>
            <a:r>
              <a:rPr lang="en-US" altLang="ja-JP" sz="1600" i="1" dirty="0"/>
              <a:t>J</a:t>
            </a:r>
            <a:r>
              <a:rPr lang="en-US" altLang="ja-JP" sz="1600" baseline="-25000" dirty="0"/>
              <a:t>1</a:t>
            </a:r>
            <a:r>
              <a:rPr lang="en-US" altLang="ja-JP" sz="1600" dirty="0"/>
              <a:t> and </a:t>
            </a:r>
            <a:r>
              <a:rPr lang="en-US" altLang="ja-JP" sz="1600" i="1" dirty="0"/>
              <a:t>J</a:t>
            </a:r>
            <a:r>
              <a:rPr lang="en-US" altLang="ja-JP" sz="1600" baseline="-25000" dirty="0"/>
              <a:t>2</a:t>
            </a:r>
            <a:r>
              <a:rPr lang="en-US" altLang="ja-JP" sz="1600" dirty="0"/>
              <a:t> [2]. Interestingly, the real-space spin texture of this state seems to be like a “water ripple” observed when we throw a stone on a water surface in daily life. We will talk about the numerical results obtained by means of our large-scale Monte Carlo simulations and will also discuss about the possible realization of the ripple state in real materials.</a:t>
            </a:r>
          </a:p>
          <a:p>
            <a:endParaRPr lang="en-US" altLang="ja-JP" sz="1600" dirty="0"/>
          </a:p>
          <a:p>
            <a:r>
              <a:rPr lang="de-DE" altLang="ja-JP" sz="1600" dirty="0"/>
              <a:t>[1] S. </a:t>
            </a:r>
            <a:r>
              <a:rPr lang="de-DE" altLang="ja-JP" sz="1600" dirty="0" err="1"/>
              <a:t>Mühlbauer</a:t>
            </a:r>
            <a:r>
              <a:rPr lang="de-DE" altLang="ja-JP" sz="1600" dirty="0"/>
              <a:t>, et al, Science </a:t>
            </a:r>
            <a:r>
              <a:rPr lang="de-DE" altLang="ja-JP" sz="1600" b="1" dirty="0"/>
              <a:t>323</a:t>
            </a:r>
            <a:r>
              <a:rPr lang="de-DE" altLang="ja-JP" sz="1600" dirty="0"/>
              <a:t>, 915 (2009).</a:t>
            </a:r>
          </a:p>
          <a:p>
            <a:r>
              <a:rPr lang="de-DE" altLang="ja-JP" sz="1600" dirty="0"/>
              <a:t>[2] T. S. </a:t>
            </a:r>
            <a:r>
              <a:rPr lang="de-DE" altLang="ja-JP" sz="1600" dirty="0" err="1"/>
              <a:t>and</a:t>
            </a:r>
            <a:r>
              <a:rPr lang="de-DE" altLang="ja-JP" sz="1600" dirty="0"/>
              <a:t> H. </a:t>
            </a:r>
            <a:r>
              <a:rPr lang="de-DE" altLang="ja-JP" sz="1600" dirty="0" err="1"/>
              <a:t>Kawamura</a:t>
            </a:r>
            <a:r>
              <a:rPr lang="de-DE" altLang="ja-JP" sz="1600" dirty="0"/>
              <a:t>, </a:t>
            </a:r>
            <a:r>
              <a:rPr lang="de-DE" altLang="ja-JP" sz="1600" dirty="0" err="1"/>
              <a:t>accepted</a:t>
            </a:r>
            <a:r>
              <a:rPr lang="de-DE" altLang="ja-JP" sz="1600" dirty="0"/>
              <a:t> in PRL (2019), arXiv:1810.02951</a:t>
            </a:r>
            <a:r>
              <a:rPr lang="en-US" altLang="ja-JP" sz="1600" dirty="0"/>
              <a:t>.</a:t>
            </a:r>
            <a:endParaRPr lang="de-DE" altLang="ja-JP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72023" y="1568293"/>
            <a:ext cx="4889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  <a:cs typeface="Times"/>
              </a:rPr>
              <a:t>日時</a:t>
            </a:r>
            <a:r>
              <a:rPr lang="ja-JP" altLang="en-US" sz="1600" b="1">
                <a:latin typeface="HG丸ｺﾞｼｯｸM-PRO" pitchFamily="50" charset="-128"/>
                <a:ea typeface="HG丸ｺﾞｼｯｸM-PRO" pitchFamily="50" charset="-128"/>
                <a:cs typeface="Times"/>
              </a:rPr>
              <a:t>：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  <a:cs typeface="Times"/>
              </a:rPr>
              <a:t> </a:t>
            </a:r>
            <a:r>
              <a:rPr lang="ja-JP" altLang="en-US" sz="1600" b="1">
                <a:latin typeface="HG丸ｺﾞｼｯｸM-PRO" pitchFamily="50" charset="-128"/>
                <a:ea typeface="HG丸ｺﾞｼｯｸM-PRO" pitchFamily="50" charset="-128"/>
                <a:cs typeface="Times"/>
              </a:rPr>
              <a:t>７</a:t>
            </a:r>
            <a:r>
              <a:rPr kumimoji="1" lang="ja-JP" altLang="en-US" sz="1600" b="1"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600" b="1">
                <a:latin typeface="HG丸ｺﾞｼｯｸM-PRO" pitchFamily="50" charset="-128"/>
                <a:ea typeface="HG丸ｺﾞｼｯｸM-PRO" pitchFamily="50" charset="-128"/>
              </a:rPr>
              <a:t>９</a:t>
            </a:r>
            <a:r>
              <a:rPr kumimoji="1" lang="ja-JP" altLang="en-US" sz="1600" b="1">
                <a:latin typeface="HG丸ｺﾞｼｯｸM-PRO" pitchFamily="50" charset="-128"/>
                <a:ea typeface="HG丸ｺﾞｼｯｸM-PRO" pitchFamily="50" charset="-128"/>
              </a:rPr>
              <a:t>日</a:t>
            </a:r>
            <a:r>
              <a:rPr kumimoji="1"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（</a:t>
            </a: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金</a:t>
            </a:r>
            <a:r>
              <a:rPr kumimoji="1" lang="ja-JP" altLang="en-US" sz="1600" b="1">
                <a:latin typeface="HG丸ｺﾞｼｯｸM-PRO" pitchFamily="50" charset="-128"/>
                <a:ea typeface="HG丸ｺﾞｼｯｸM-PRO" pitchFamily="50" charset="-128"/>
              </a:rPr>
              <a:t>）</a:t>
            </a:r>
            <a:r>
              <a:rPr kumimoji="1" lang="en-US" altLang="ja-JP" sz="1600" b="1" dirty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  <a:cs typeface="Times"/>
              </a:rPr>
              <a:t>16:</a:t>
            </a:r>
            <a:r>
              <a:rPr lang="ja-JP" altLang="en-US" sz="1600" b="1">
                <a:latin typeface="HG丸ｺﾞｼｯｸM-PRO" pitchFamily="50" charset="-128"/>
                <a:ea typeface="HG丸ｺﾞｼｯｸM-PRO" pitchFamily="50" charset="-128"/>
                <a:cs typeface="Times"/>
              </a:rPr>
              <a:t>３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  <a:cs typeface="Times"/>
              </a:rPr>
              <a:t>0</a:t>
            </a:r>
            <a:r>
              <a:rPr lang="ja-JP" altLang="en-US" sz="1600" b="1">
                <a:latin typeface="HG丸ｺﾞｼｯｸM-PRO" pitchFamily="50" charset="-128"/>
                <a:ea typeface="HG丸ｺﾞｼｯｸM-PRO" pitchFamily="50" charset="-128"/>
                <a:cs typeface="Times"/>
              </a:rPr>
              <a:t> 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  <a:cs typeface="Times"/>
              </a:rPr>
              <a:t>– 17:</a:t>
            </a:r>
            <a:r>
              <a:rPr lang="ja-JP" altLang="en-US" sz="1600" b="1">
                <a:latin typeface="HG丸ｺﾞｼｯｸM-PRO" pitchFamily="50" charset="-128"/>
                <a:ea typeface="HG丸ｺﾞｼｯｸM-PRO" pitchFamily="50" charset="-128"/>
                <a:cs typeface="Times"/>
              </a:rPr>
              <a:t>３</a:t>
            </a:r>
            <a:r>
              <a:rPr lang="en-US" altLang="ja-JP" sz="1600" b="1">
                <a:latin typeface="HG丸ｺﾞｼｯｸM-PRO" pitchFamily="50" charset="-128"/>
                <a:ea typeface="HG丸ｺﾞｼｯｸM-PRO" pitchFamily="50" charset="-128"/>
                <a:cs typeface="Times"/>
              </a:rPr>
              <a:t>0</a:t>
            </a:r>
            <a:endParaRPr kumimoji="1" lang="en-US" altLang="ja-JP" sz="1600" b="1" dirty="0">
              <a:latin typeface="HG丸ｺﾞｼｯｸM-PRO" pitchFamily="50" charset="-128"/>
              <a:ea typeface="HG丸ｺﾞｼｯｸM-PRO" pitchFamily="50" charset="-128"/>
              <a:cs typeface="Times"/>
            </a:endParaRPr>
          </a:p>
          <a:p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  <a:cs typeface="Times"/>
              </a:rPr>
              <a:t>場所：</a:t>
            </a: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葛飾キャンパス研究棟８Ｆ第２セミナー室</a:t>
            </a:r>
            <a:endParaRPr kumimoji="1"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9134" y="2058953"/>
            <a:ext cx="670917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Speaker</a:t>
            </a:r>
            <a:r>
              <a:rPr lang="ja-JP" altLang="en-US" sz="2000" dirty="0">
                <a:latin typeface="Segoe UI" panose="020B0502040204020203" pitchFamily="34" charset="0"/>
                <a:ea typeface="HG丸ｺﾞｼｯｸM-PRO" pitchFamily="50" charset="-128"/>
                <a:cs typeface="Segoe UI" panose="020B0502040204020203" pitchFamily="34" charset="0"/>
              </a:rPr>
              <a:t>：</a:t>
            </a:r>
            <a:r>
              <a:rPr lang="en-US" altLang="ja-JP" sz="2000" dirty="0">
                <a:latin typeface="Segoe UI" panose="020B0502040204020203" pitchFamily="34" charset="0"/>
                <a:ea typeface="HG丸ｺﾞｼｯｸM-PRO" pitchFamily="50" charset="-128"/>
                <a:cs typeface="Segoe UI" panose="020B0502040204020203" pitchFamily="34" charset="0"/>
              </a:rPr>
              <a:t>Tokuro Shimokawa</a:t>
            </a:r>
            <a:endParaRPr lang="en-US" altLang="ja-JP" sz="20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343025" indent="-1343025"/>
            <a:r>
              <a:rPr lang="en-US" altLang="ja-JP" sz="2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Affiliation</a:t>
            </a:r>
            <a:r>
              <a:rPr lang="en-US" altLang="ja-JP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Okinawa institute of science and technology graduate university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9134" y="3281781"/>
            <a:ext cx="6569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/>
            <a:r>
              <a:rPr lang="en-US" altLang="ja-JP" sz="2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Title</a:t>
            </a:r>
            <a:r>
              <a:rPr lang="ja-JP" altLang="en-US" sz="2000" dirty="0">
                <a:latin typeface="Segoe UI" panose="020B0502040204020203" pitchFamily="34" charset="0"/>
                <a:ea typeface="HG丸ｺﾞｼｯｸM-PRO" pitchFamily="50" charset="-128"/>
                <a:cs typeface="Segoe UI" panose="020B0502040204020203" pitchFamily="34" charset="0"/>
              </a:rPr>
              <a:t>：</a:t>
            </a:r>
            <a:r>
              <a:rPr lang="en-US" altLang="ja-JP" sz="2000" dirty="0">
                <a:latin typeface="Segoe UI" panose="020B0502040204020203" pitchFamily="34" charset="0"/>
                <a:ea typeface="HG丸ｺﾞｼｯｸM-PRO" pitchFamily="50" charset="-128"/>
                <a:cs typeface="Segoe UI" panose="020B0502040204020203" pitchFamily="34" charset="0"/>
              </a:rPr>
              <a:t>Ripple state in the frustrated honeycomb-lattice Heisenberg </a:t>
            </a:r>
            <a:r>
              <a:rPr lang="en-US" altLang="ja-JP" sz="2000" dirty="0" err="1">
                <a:latin typeface="Segoe UI" panose="020B0502040204020203" pitchFamily="34" charset="0"/>
                <a:ea typeface="HG丸ｺﾞｼｯｸM-PRO" pitchFamily="50" charset="-128"/>
                <a:cs typeface="Segoe UI" panose="020B0502040204020203" pitchFamily="34" charset="0"/>
              </a:rPr>
              <a:t>antiferromagnet</a:t>
            </a:r>
            <a:endParaRPr lang="ja-JP" altLang="ja-JP" sz="2000" dirty="0">
              <a:latin typeface="Hiragino Maru Gothic ProN W4" charset="-128"/>
              <a:ea typeface="Hiragino Maru Gothic ProN W4" charset="-128"/>
              <a:cs typeface="Hiragino Maru Gothic ProN W4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9134" y="4042944"/>
            <a:ext cx="1402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Abstract</a:t>
            </a:r>
            <a:r>
              <a:rPr lang="ja-JP" altLang="en-US" sz="2000" b="1" dirty="0">
                <a:latin typeface="Segoe UI Historic" panose="020B0502040204020203" pitchFamily="34" charset="0"/>
                <a:ea typeface="HG丸ｺﾞｼｯｸM-PRO" pitchFamily="50" charset="-128"/>
                <a:cs typeface="Segoe UI Historic" panose="020B0502040204020203" pitchFamily="34" charset="0"/>
              </a:rPr>
              <a:t>：</a:t>
            </a:r>
            <a:endParaRPr kumimoji="1" lang="ja-JP" altLang="en-US" sz="2000" b="1" dirty="0">
              <a:latin typeface="Segoe UI Historic" panose="020B0502040204020203" pitchFamily="34" charset="0"/>
              <a:ea typeface="HG丸ｺﾞｼｯｸM-PRO" pitchFamily="50" charset="-128"/>
              <a:cs typeface="Segoe UI Historic" panose="020B0502040204020203" pitchFamily="34" charset="0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0" y="1467931"/>
            <a:ext cx="6857999" cy="4571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dirty="0">
                <a:solidFill>
                  <a:srgbClr val="FFFFFF"/>
                </a:solidFill>
              </a:rPr>
              <a:t>　　　</a:t>
            </a:r>
            <a:endParaRPr lang="ja-JP" altLang="en-US" sz="3600" dirty="0">
              <a:solidFill>
                <a:srgbClr val="FFFFFF"/>
              </a:solidFill>
              <a:latin typeface="Times"/>
              <a:cs typeface="Times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0" y="760539"/>
            <a:ext cx="6857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>
                <a:latin typeface="HG丸ｺﾞｼｯｸM-PRO" pitchFamily="50" charset="-128"/>
                <a:ea typeface="HG丸ｺﾞｼｯｸM-PRO" pitchFamily="50" charset="-128"/>
              </a:rPr>
              <a:t>第</a:t>
            </a:r>
            <a:r>
              <a:rPr lang="en-US" altLang="ja-JP" sz="2000" dirty="0">
                <a:latin typeface="HG丸ｺﾞｼｯｸM-PRO" pitchFamily="50" charset="-128"/>
                <a:ea typeface="HG丸ｺﾞｼｯｸM-PRO" pitchFamily="50" charset="-128"/>
              </a:rPr>
              <a:t>48</a:t>
            </a:r>
            <a:r>
              <a:rPr kumimoji="1" lang="ja-JP" altLang="en-US" sz="2000">
                <a:latin typeface="HG丸ｺﾞｼｯｸM-PRO" pitchFamily="50" charset="-128"/>
                <a:ea typeface="HG丸ｺﾞｼｯｸM-PRO" pitchFamily="50" charset="-128"/>
              </a:rPr>
              <a:t>回</a:t>
            </a:r>
            <a:r>
              <a:rPr kumimoji="1" lang="ja-JP" altLang="en-US" sz="4000" dirty="0">
                <a:latin typeface="HG丸ｺﾞｼｯｸM-PRO" pitchFamily="50" charset="-128"/>
                <a:ea typeface="HG丸ｺﾞｼｯｸM-PRO" pitchFamily="50" charset="-128"/>
              </a:rPr>
              <a:t>応用物理学科セミナー</a:t>
            </a:r>
          </a:p>
        </p:txBody>
      </p:sp>
      <p:pic>
        <p:nvPicPr>
          <p:cNvPr id="1026" name="Picture 2" descr="D:\ysumino\Desktop\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938"/>
            <a:ext cx="2367504" cy="648814"/>
          </a:xfrm>
          <a:prstGeom prst="rect">
            <a:avLst/>
          </a:prstGeom>
          <a:noFill/>
        </p:spPr>
      </p:pic>
      <p:sp>
        <p:nvSpPr>
          <p:cNvPr id="15" name="テキスト ボックス 14"/>
          <p:cNvSpPr txBox="1"/>
          <p:nvPr/>
        </p:nvSpPr>
        <p:spPr>
          <a:xfrm>
            <a:off x="4999947" y="8710041"/>
            <a:ext cx="14157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>
                <a:latin typeface="HG丸ｺﾞｼｯｸM-PRO" pitchFamily="50" charset="-128"/>
                <a:ea typeface="HG丸ｺﾞｼｯｸM-PRO" pitchFamily="50" charset="-128"/>
              </a:rPr>
              <a:t>世話人：</a:t>
            </a:r>
            <a:r>
              <a:rPr lang="ja-JP" altLang="en-US" sz="1200" b="1"/>
              <a:t>杉本貴則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53A628A-492C-0745-A95E-AD0586F71F02}"/>
              </a:ext>
            </a:extLst>
          </p:cNvPr>
          <p:cNvSpPr txBox="1"/>
          <p:nvPr/>
        </p:nvSpPr>
        <p:spPr>
          <a:xfrm>
            <a:off x="8146473" y="89223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1840</TotalTime>
  <Words>58</Words>
  <Application>Microsoft Macintosh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Hiragino Maru Gothic ProN W4</vt:lpstr>
      <vt:lpstr>ＭＳ Ｐゴシック</vt:lpstr>
      <vt:lpstr>Segoe UI</vt:lpstr>
      <vt:lpstr>Arial</vt:lpstr>
      <vt:lpstr>Calibri</vt:lpstr>
      <vt:lpstr>Segoe UI Historic</vt:lpstr>
      <vt:lpstr>Times</vt:lpstr>
      <vt:lpstr>Office テーマ</vt:lpstr>
      <vt:lpstr>PowerPoint プレゼンテーション</vt:lpstr>
    </vt:vector>
  </TitlesOfParts>
  <Company>東京理科大学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住野豊</dc:creator>
  <cp:lastModifiedBy>Yutaka Sumino</cp:lastModifiedBy>
  <cp:revision>230</cp:revision>
  <cp:lastPrinted>2011-05-23T09:25:47Z</cp:lastPrinted>
  <dcterms:created xsi:type="dcterms:W3CDTF">2011-06-28T08:58:10Z</dcterms:created>
  <dcterms:modified xsi:type="dcterms:W3CDTF">2019-06-26T06:25:26Z</dcterms:modified>
</cp:coreProperties>
</file>