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8" d="100"/>
          <a:sy n="98" d="100"/>
        </p:scale>
        <p:origin x="-372" y="-72"/>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2014/5/21</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&lt;#&gt;</a:t>
            </a:fld>
            <a:endParaRPr kumimoji="1" lang="ja-JP" altLang="en-US"/>
          </a:p>
        </p:txBody>
      </p:sp>
    </p:spTree>
    <p:extLst>
      <p:ext uri="{BB962C8B-B14F-4D97-AF65-F5344CB8AC3E}">
        <p14:creationId xmlns=""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2014/5/21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2014/5/21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2014/5/21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2014/5/21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2014/5/21</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2014/5/21</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2014/5/21</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2014/5/21</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2014/5/21</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2014/5/21</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2014/5/21</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2014/5/21</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9211" y="3356974"/>
            <a:ext cx="6094328" cy="5339923"/>
          </a:xfrm>
          <a:prstGeom prst="rect">
            <a:avLst/>
          </a:prstGeom>
        </p:spPr>
        <p:txBody>
          <a:bodyPr wrap="square">
            <a:spAutoFit/>
          </a:bodyPr>
          <a:lstStyle/>
          <a:p>
            <a:r>
              <a:rPr lang="ja-JP" altLang="ja-JP" sz="1100" dirty="0" smtClean="0"/>
              <a:t>様々な元素が集まり化合物になった時、それぞれの元素のとりうる形式的なイオン価数は経験的に知られている。これらを系統的に整理することによって、周期表の第</a:t>
            </a:r>
            <a:r>
              <a:rPr lang="en-US" altLang="ja-JP" sz="1100" dirty="0" smtClean="0"/>
              <a:t>3~5</a:t>
            </a:r>
            <a:r>
              <a:rPr lang="ja-JP" altLang="ja-JP" sz="1100" dirty="0" smtClean="0"/>
              <a:t>周期の多くの元素は、</a:t>
            </a:r>
            <a:r>
              <a:rPr lang="en-US" altLang="ja-JP" sz="1100" dirty="0" smtClean="0"/>
              <a:t>”</a:t>
            </a:r>
            <a:r>
              <a:rPr lang="ja-JP" altLang="ja-JP" sz="1100" dirty="0" smtClean="0"/>
              <a:t>イオン価数を飛ばす</a:t>
            </a:r>
            <a:r>
              <a:rPr lang="en-US" altLang="ja-JP" sz="1100" dirty="0" smtClean="0"/>
              <a:t>”</a:t>
            </a:r>
            <a:r>
              <a:rPr lang="ja-JP" altLang="ja-JP" sz="1100" dirty="0" smtClean="0"/>
              <a:t>現象があることが明らかにされている</a:t>
            </a:r>
            <a:r>
              <a:rPr lang="en-US" altLang="ja-JP" sz="1100" dirty="0" smtClean="0"/>
              <a:t>[1]</a:t>
            </a:r>
            <a:r>
              <a:rPr lang="ja-JP" altLang="ja-JP" sz="1100" dirty="0" err="1" smtClean="0"/>
              <a:t>。</a:t>
            </a:r>
            <a:r>
              <a:rPr lang="ja-JP" altLang="ja-JP" sz="1100" dirty="0" smtClean="0"/>
              <a:t>例えば、</a:t>
            </a:r>
            <a:r>
              <a:rPr lang="en-US" altLang="ja-JP" sz="1100" dirty="0" smtClean="0"/>
              <a:t>Bi</a:t>
            </a:r>
            <a:r>
              <a:rPr lang="ja-JP" altLang="ja-JP" sz="1100" dirty="0" smtClean="0"/>
              <a:t>は、</a:t>
            </a:r>
            <a:r>
              <a:rPr lang="en-US" altLang="ja-JP" sz="1100" dirty="0" smtClean="0"/>
              <a:t>Bi</a:t>
            </a:r>
            <a:r>
              <a:rPr lang="en-US" altLang="ja-JP" sz="1100" baseline="30000" dirty="0" smtClean="0"/>
              <a:t>3+</a:t>
            </a:r>
            <a:r>
              <a:rPr lang="ja-JP" altLang="ja-JP" sz="1100" dirty="0" smtClean="0"/>
              <a:t>や</a:t>
            </a:r>
            <a:r>
              <a:rPr lang="en-US" altLang="ja-JP" sz="1100" dirty="0" smtClean="0"/>
              <a:t>Bi</a:t>
            </a:r>
            <a:r>
              <a:rPr lang="en-US" altLang="ja-JP" sz="1100" baseline="30000" dirty="0" smtClean="0"/>
              <a:t>5+</a:t>
            </a:r>
            <a:r>
              <a:rPr lang="ja-JP" altLang="ja-JP" sz="1100" dirty="0" smtClean="0"/>
              <a:t>を含んだ化合物は多いが、</a:t>
            </a:r>
            <a:r>
              <a:rPr lang="en-US" altLang="ja-JP" sz="1100" dirty="0" smtClean="0"/>
              <a:t>Bi</a:t>
            </a:r>
            <a:r>
              <a:rPr lang="en-US" altLang="ja-JP" sz="1100" baseline="30000" dirty="0" smtClean="0"/>
              <a:t>4+</a:t>
            </a:r>
            <a:r>
              <a:rPr lang="ja-JP" altLang="ja-JP" sz="1100" dirty="0" smtClean="0"/>
              <a:t>を含んだ化合物はできにくい。</a:t>
            </a:r>
            <a:r>
              <a:rPr lang="en-US" altLang="ja-JP" sz="1100" dirty="0" err="1" smtClean="0"/>
              <a:t>Pb</a:t>
            </a:r>
            <a:r>
              <a:rPr lang="ja-JP" altLang="ja-JP" sz="1100" dirty="0" smtClean="0"/>
              <a:t>や</a:t>
            </a:r>
            <a:r>
              <a:rPr lang="en-US" altLang="ja-JP" sz="1100" dirty="0" smtClean="0"/>
              <a:t>As</a:t>
            </a:r>
            <a:r>
              <a:rPr lang="ja-JP" altLang="ja-JP" sz="1100" dirty="0" smtClean="0"/>
              <a:t>などの元素も</a:t>
            </a:r>
            <a:r>
              <a:rPr lang="en-US" altLang="ja-JP" sz="1100" dirty="0" smtClean="0"/>
              <a:t>Bi</a:t>
            </a:r>
            <a:r>
              <a:rPr lang="ja-JP" altLang="ja-JP" sz="1100" dirty="0" smtClean="0"/>
              <a:t>と同様に、“イオン価数を飛ばす</a:t>
            </a:r>
            <a:r>
              <a:rPr lang="en-US" altLang="ja-JP" sz="1100" dirty="0" smtClean="0"/>
              <a:t>”</a:t>
            </a:r>
            <a:r>
              <a:rPr lang="ja-JP" altLang="ja-JP" sz="1100" dirty="0" smtClean="0"/>
              <a:t>現象が知られている。この現象は、原子価スキッピング現象と呼ばれている。</a:t>
            </a:r>
          </a:p>
          <a:p>
            <a:r>
              <a:rPr lang="ja-JP" altLang="ja-JP" sz="1100" dirty="0" smtClean="0"/>
              <a:t>最近、この現象と密接に関連した超伝導の存在を示唆する実験が、半導体</a:t>
            </a:r>
            <a:r>
              <a:rPr lang="en-US" altLang="ja-JP" sz="1100" dirty="0" err="1" smtClean="0"/>
              <a:t>PbTe</a:t>
            </a:r>
            <a:r>
              <a:rPr lang="ja-JP" altLang="ja-JP" sz="1100" dirty="0" smtClean="0"/>
              <a:t>に少量の</a:t>
            </a:r>
            <a:r>
              <a:rPr lang="en-US" altLang="ja-JP" sz="1100" dirty="0" err="1" smtClean="0"/>
              <a:t>Tl</a:t>
            </a:r>
            <a:r>
              <a:rPr lang="ja-JP" altLang="ja-JP" sz="1100" dirty="0" smtClean="0"/>
              <a:t>をドープした系での超伝導で報告された</a:t>
            </a:r>
            <a:r>
              <a:rPr lang="en-US" altLang="ja-JP" sz="1100" dirty="0" smtClean="0"/>
              <a:t>[2]</a:t>
            </a:r>
            <a:r>
              <a:rPr lang="ja-JP" altLang="ja-JP" sz="1100" dirty="0" err="1" smtClean="0"/>
              <a:t>。</a:t>
            </a:r>
            <a:r>
              <a:rPr lang="en-US" altLang="ja-JP" sz="1100" dirty="0" err="1" smtClean="0"/>
              <a:t>Tl</a:t>
            </a:r>
            <a:r>
              <a:rPr lang="ja-JP" altLang="ja-JP" sz="1100" dirty="0" smtClean="0"/>
              <a:t>のイオン価数は、</a:t>
            </a:r>
            <a:r>
              <a:rPr lang="en-US" altLang="ja-JP" sz="1100" dirty="0" smtClean="0"/>
              <a:t>Bi</a:t>
            </a:r>
            <a:r>
              <a:rPr lang="ja-JP" altLang="ja-JP" sz="1100" dirty="0" smtClean="0"/>
              <a:t>や</a:t>
            </a:r>
            <a:r>
              <a:rPr lang="en-US" altLang="ja-JP" sz="1100" dirty="0" err="1" smtClean="0"/>
              <a:t>Pb</a:t>
            </a:r>
            <a:r>
              <a:rPr lang="ja-JP" altLang="ja-JP" sz="1100" dirty="0" smtClean="0"/>
              <a:t>と同様に、</a:t>
            </a:r>
            <a:r>
              <a:rPr lang="en-US" altLang="ja-JP" sz="1100" dirty="0" smtClean="0"/>
              <a:t>1</a:t>
            </a:r>
            <a:r>
              <a:rPr lang="ja-JP" altLang="ja-JP" sz="1100" dirty="0" smtClean="0"/>
              <a:t>価</a:t>
            </a:r>
            <a:r>
              <a:rPr lang="en-US" altLang="ja-JP" sz="1100" dirty="0" smtClean="0"/>
              <a:t>(6s</a:t>
            </a:r>
            <a:r>
              <a:rPr lang="en-US" altLang="ja-JP" sz="1100" baseline="30000" dirty="0" smtClean="0"/>
              <a:t>2</a:t>
            </a:r>
            <a:r>
              <a:rPr lang="en-US" altLang="ja-JP" sz="1100" dirty="0" smtClean="0"/>
              <a:t>)</a:t>
            </a:r>
            <a:r>
              <a:rPr lang="ja-JP" altLang="ja-JP" sz="1100" dirty="0" smtClean="0"/>
              <a:t>と</a:t>
            </a:r>
            <a:r>
              <a:rPr lang="en-US" altLang="ja-JP" sz="1100" dirty="0" smtClean="0"/>
              <a:t>3</a:t>
            </a:r>
            <a:r>
              <a:rPr lang="ja-JP" altLang="ja-JP" sz="1100" dirty="0" smtClean="0"/>
              <a:t>価</a:t>
            </a:r>
            <a:r>
              <a:rPr lang="en-US" altLang="ja-JP" sz="1100" dirty="0" smtClean="0"/>
              <a:t>(6s</a:t>
            </a:r>
            <a:r>
              <a:rPr lang="en-US" altLang="ja-JP" sz="1100" baseline="30000" dirty="0" smtClean="0"/>
              <a:t>0</a:t>
            </a:r>
            <a:r>
              <a:rPr lang="en-US" altLang="ja-JP" sz="1100" dirty="0" smtClean="0"/>
              <a:t>)</a:t>
            </a:r>
            <a:r>
              <a:rPr lang="ja-JP" altLang="ja-JP" sz="1100" dirty="0" smtClean="0"/>
              <a:t>に限られ、</a:t>
            </a:r>
            <a:r>
              <a:rPr lang="en-US" altLang="ja-JP" sz="1100" dirty="0" smtClean="0"/>
              <a:t>2</a:t>
            </a:r>
            <a:r>
              <a:rPr lang="ja-JP" altLang="ja-JP" sz="1100" dirty="0" smtClean="0"/>
              <a:t>価</a:t>
            </a:r>
            <a:r>
              <a:rPr lang="en-US" altLang="ja-JP" sz="1100" dirty="0" smtClean="0"/>
              <a:t>(6s</a:t>
            </a:r>
            <a:r>
              <a:rPr lang="en-US" altLang="ja-JP" sz="1100" baseline="30000" dirty="0" smtClean="0"/>
              <a:t>1</a:t>
            </a:r>
            <a:r>
              <a:rPr lang="en-US" altLang="ja-JP" sz="1100" dirty="0" smtClean="0"/>
              <a:t>)</a:t>
            </a:r>
            <a:r>
              <a:rPr lang="ja-JP" altLang="ja-JP" sz="1100" dirty="0" smtClean="0"/>
              <a:t>はとらず、原子価スキッピング現象を起こす元素である。この現象は、</a:t>
            </a:r>
            <a:r>
              <a:rPr lang="en-US" altLang="ja-JP" sz="1100" dirty="0" smtClean="0"/>
              <a:t>6s</a:t>
            </a:r>
            <a:r>
              <a:rPr lang="ja-JP" altLang="ja-JP" sz="1100" dirty="0" smtClean="0"/>
              <a:t>軌道の電子間に強い引力が働いているため、</a:t>
            </a:r>
            <a:r>
              <a:rPr lang="en-US" altLang="ja-JP" sz="1100" dirty="0" smtClean="0"/>
              <a:t>6s</a:t>
            </a:r>
            <a:r>
              <a:rPr lang="en-US" altLang="ja-JP" sz="1100" baseline="30000" dirty="0" smtClean="0"/>
              <a:t>1</a:t>
            </a:r>
            <a:r>
              <a:rPr lang="ja-JP" altLang="ja-JP" sz="1100" dirty="0" smtClean="0"/>
              <a:t>より</a:t>
            </a:r>
            <a:r>
              <a:rPr lang="en-US" altLang="ja-JP" sz="1100" dirty="0" smtClean="0"/>
              <a:t>6s</a:t>
            </a:r>
            <a:r>
              <a:rPr lang="en-US" altLang="ja-JP" sz="1100" baseline="30000" dirty="0" smtClean="0"/>
              <a:t>2</a:t>
            </a:r>
            <a:r>
              <a:rPr lang="ja-JP" altLang="ja-JP" sz="1100" dirty="0" smtClean="0"/>
              <a:t>の方が安定化される現象と解釈することもできる。即ち、この引力</a:t>
            </a:r>
            <a:r>
              <a:rPr lang="en-US" altLang="ja-JP" sz="1100" dirty="0" smtClean="0"/>
              <a:t>(</a:t>
            </a:r>
            <a:r>
              <a:rPr lang="ja-JP" altLang="ja-JP" sz="1100" dirty="0" smtClean="0"/>
              <a:t>ネガティブ</a:t>
            </a:r>
            <a:r>
              <a:rPr lang="en-US" altLang="ja-JP" sz="1100" dirty="0" smtClean="0"/>
              <a:t>U</a:t>
            </a:r>
            <a:r>
              <a:rPr lang="ja-JP" altLang="ja-JP" sz="1100" dirty="0" smtClean="0"/>
              <a:t>と呼ばれる</a:t>
            </a:r>
            <a:r>
              <a:rPr lang="en-US" altLang="ja-JP" sz="1100" dirty="0" smtClean="0"/>
              <a:t>)</a:t>
            </a:r>
            <a:r>
              <a:rPr lang="ja-JP" altLang="ja-JP" sz="1100" dirty="0" smtClean="0"/>
              <a:t>を起源とした超伝導体であることが示唆されている。</a:t>
            </a:r>
          </a:p>
          <a:p>
            <a:r>
              <a:rPr lang="ja-JP" altLang="ja-JP" sz="1100" dirty="0" smtClean="0"/>
              <a:t>一方、多体効果により、</a:t>
            </a:r>
            <a:r>
              <a:rPr lang="en-US" altLang="ja-JP" sz="1100" dirty="0" smtClean="0"/>
              <a:t>6s</a:t>
            </a:r>
            <a:r>
              <a:rPr lang="en-US" altLang="ja-JP" sz="1100" baseline="30000" dirty="0" smtClean="0"/>
              <a:t>0</a:t>
            </a:r>
            <a:r>
              <a:rPr lang="ja-JP" altLang="ja-JP" sz="1100" dirty="0" smtClean="0"/>
              <a:t>と</a:t>
            </a:r>
            <a:r>
              <a:rPr lang="en-US" altLang="ja-JP" sz="1100" dirty="0" smtClean="0"/>
              <a:t>6s</a:t>
            </a:r>
            <a:r>
              <a:rPr lang="en-US" altLang="ja-JP" sz="1100" baseline="30000" dirty="0" smtClean="0"/>
              <a:t>2</a:t>
            </a:r>
            <a:r>
              <a:rPr lang="ja-JP" altLang="ja-JP" sz="1100" dirty="0" smtClean="0"/>
              <a:t>のエネルギー準位が縮退することが可能で、その場合、磁気的</a:t>
            </a:r>
            <a:r>
              <a:rPr lang="en-US" altLang="ja-JP" sz="1100" dirty="0" smtClean="0"/>
              <a:t>(</a:t>
            </a:r>
            <a:r>
              <a:rPr lang="ja-JP" altLang="ja-JP" sz="1100" dirty="0" smtClean="0"/>
              <a:t>スピン</a:t>
            </a:r>
            <a:r>
              <a:rPr lang="en-US" altLang="ja-JP" sz="1100" dirty="0" smtClean="0"/>
              <a:t>)</a:t>
            </a:r>
            <a:r>
              <a:rPr lang="ja-JP" altLang="ja-JP" sz="1100" dirty="0" smtClean="0"/>
              <a:t>自由度の代わりに、電荷の自由度を用いた電荷近藤効果が可能であることが知られていた。実際、</a:t>
            </a:r>
            <a:r>
              <a:rPr lang="en-US" altLang="ja-JP" sz="1100" dirty="0" err="1" smtClean="0"/>
              <a:t>PbTe</a:t>
            </a:r>
            <a:r>
              <a:rPr lang="ja-JP" altLang="ja-JP" sz="1100" dirty="0" smtClean="0"/>
              <a:t>に少量の</a:t>
            </a:r>
            <a:r>
              <a:rPr lang="en-US" altLang="ja-JP" sz="1100" dirty="0" err="1" smtClean="0"/>
              <a:t>Tl</a:t>
            </a:r>
            <a:r>
              <a:rPr lang="ja-JP" altLang="ja-JP" sz="1100" dirty="0" smtClean="0"/>
              <a:t>をドープした系でも電荷近藤効果が観測されており、原子価スキッピング現象との関係が注目されていた。しかし、原子価スキッピングの起源と電荷近藤効果とを統一的に説明する微視的理論については、これまでほとんど議論されていなかった。</a:t>
            </a:r>
          </a:p>
          <a:p>
            <a:r>
              <a:rPr lang="ja-JP" altLang="ja-JP" sz="1100" dirty="0" smtClean="0"/>
              <a:t>そこで本研究では、原子価スキッピング現象と電荷近藤効果の出現に関して統一的な理解を行うために、電子対を遷移させるクーロン相互作用（ペアホッピング相互作用を含んだ一般的な不純物アンダーソン模型を構築し、その電子状態を数値くりこみ群を用いて詳細に調べた</a:t>
            </a:r>
            <a:r>
              <a:rPr lang="en-US" altLang="ja-JP" sz="1100" dirty="0" smtClean="0"/>
              <a:t>[3,4]</a:t>
            </a:r>
            <a:r>
              <a:rPr lang="ja-JP" altLang="ja-JP" sz="1100" dirty="0" err="1" smtClean="0"/>
              <a:t>。</a:t>
            </a:r>
            <a:endParaRPr lang="ja-JP" altLang="ja-JP" sz="1100" dirty="0" smtClean="0"/>
          </a:p>
          <a:p>
            <a:r>
              <a:rPr lang="ja-JP" altLang="ja-JP" sz="1100" dirty="0" smtClean="0"/>
              <a:t>その結果、様々なクーロン相互作用が存在する模型においても、ペアホッピング相互作用が選択的に増大することがわかった。また、物理量の温度変化を計算した結果、温度を下げるにつれて、まず原子価スキッピング状態が出現し、さらに低温では電荷近藤効果が生じることを明らかにし、これらの現象を統一的に説明できることを示した。さらに、モデルパラメーターを変化させると、原子価スキッピング領域が低温まで生き残ることがわかった。</a:t>
            </a:r>
          </a:p>
          <a:p>
            <a:r>
              <a:rPr lang="ja-JP" altLang="ja-JP" sz="1100" dirty="0" smtClean="0"/>
              <a:t>　セミナーでは、原子価スキッピング現象と電荷近藤効果の統一的理解について講演し、時間があれば原子価スキッピング現象による超伝導についても議論する予定である。</a:t>
            </a:r>
          </a:p>
          <a:p>
            <a:r>
              <a:rPr lang="en-US" altLang="ja-JP" sz="1100" dirty="0" smtClean="0"/>
              <a:t> </a:t>
            </a:r>
            <a:endParaRPr lang="ja-JP" altLang="ja-JP" sz="1100" dirty="0" smtClean="0"/>
          </a:p>
          <a:p>
            <a:r>
              <a:rPr lang="en-US" altLang="ja-JP" sz="1100" dirty="0" smtClean="0"/>
              <a:t>[1]  R.D. Shannon, </a:t>
            </a:r>
            <a:r>
              <a:rPr lang="en-US" altLang="ja-JP" sz="1100" i="1" dirty="0" err="1" smtClean="0"/>
              <a:t>Acta</a:t>
            </a:r>
            <a:r>
              <a:rPr lang="en-US" altLang="ja-JP" sz="1100" i="1" dirty="0" smtClean="0"/>
              <a:t>. </a:t>
            </a:r>
            <a:r>
              <a:rPr lang="en-US" altLang="ja-JP" sz="1100" i="1" dirty="0" err="1" smtClean="0"/>
              <a:t>Cryst</a:t>
            </a:r>
            <a:r>
              <a:rPr lang="en-US" altLang="ja-JP" sz="1100" i="1" dirty="0" smtClean="0"/>
              <a:t>. A</a:t>
            </a:r>
            <a:r>
              <a:rPr lang="en-US" altLang="ja-JP" sz="1100" dirty="0" smtClean="0"/>
              <a:t> </a:t>
            </a:r>
            <a:r>
              <a:rPr lang="en-US" altLang="ja-JP" sz="1100" b="1" dirty="0" smtClean="0"/>
              <a:t>32</a:t>
            </a:r>
            <a:r>
              <a:rPr lang="en-US" altLang="ja-JP" sz="1100" dirty="0" smtClean="0"/>
              <a:t> (1976) 751.</a:t>
            </a:r>
            <a:r>
              <a:rPr lang="ja-JP" altLang="ja-JP" sz="1100" dirty="0" smtClean="0"/>
              <a:t>　</a:t>
            </a:r>
          </a:p>
          <a:p>
            <a:r>
              <a:rPr lang="en-US" altLang="ja-JP" sz="1100" dirty="0" smtClean="0"/>
              <a:t>[2]  Y. Matsushita et al, </a:t>
            </a:r>
            <a:r>
              <a:rPr lang="en-US" altLang="ja-JP" sz="1100" i="1" dirty="0" smtClean="0"/>
              <a:t>Phys. Rev. </a:t>
            </a:r>
            <a:r>
              <a:rPr lang="en-US" altLang="ja-JP" sz="1100" i="1" dirty="0" err="1" smtClean="0"/>
              <a:t>Lett</a:t>
            </a:r>
            <a:r>
              <a:rPr lang="en-US" altLang="ja-JP" sz="1100" i="1" dirty="0" smtClean="0"/>
              <a:t>.</a:t>
            </a:r>
            <a:r>
              <a:rPr lang="en-US" altLang="ja-JP" sz="1100" dirty="0" smtClean="0"/>
              <a:t> </a:t>
            </a:r>
            <a:r>
              <a:rPr lang="en-US" altLang="ja-JP" sz="1100" b="1" dirty="0" smtClean="0"/>
              <a:t>94 </a:t>
            </a:r>
            <a:r>
              <a:rPr lang="en-US" altLang="ja-JP" sz="1100" dirty="0" smtClean="0"/>
              <a:t>(2005) 157002. </a:t>
            </a:r>
            <a:endParaRPr lang="ja-JP" altLang="ja-JP" sz="1100" dirty="0" smtClean="0"/>
          </a:p>
          <a:p>
            <a:r>
              <a:rPr lang="en-US" altLang="ja-JP" sz="1100" dirty="0" smtClean="0"/>
              <a:t>[3]  H. Matsuura and K. Miyake, </a:t>
            </a:r>
            <a:r>
              <a:rPr lang="en-US" altLang="ja-JP" sz="1100" i="1" dirty="0" smtClean="0"/>
              <a:t>J. Phys. Soc. </a:t>
            </a:r>
            <a:r>
              <a:rPr lang="en-US" altLang="ja-JP" sz="1100" i="1" dirty="0" err="1" smtClean="0"/>
              <a:t>Jpn</a:t>
            </a:r>
            <a:r>
              <a:rPr lang="en-US" altLang="ja-JP" sz="1100" i="1" dirty="0" smtClean="0"/>
              <a:t>.</a:t>
            </a:r>
            <a:r>
              <a:rPr lang="en-US" altLang="ja-JP" sz="1100" dirty="0" smtClean="0"/>
              <a:t> </a:t>
            </a:r>
            <a:r>
              <a:rPr lang="en-US" altLang="ja-JP" sz="1100" b="1" dirty="0" smtClean="0"/>
              <a:t>81</a:t>
            </a:r>
            <a:r>
              <a:rPr lang="en-US" altLang="ja-JP" sz="1100" dirty="0" smtClean="0"/>
              <a:t> (2012) 113705.</a:t>
            </a:r>
            <a:endParaRPr lang="ja-JP" altLang="ja-JP" sz="1100" dirty="0" smtClean="0"/>
          </a:p>
          <a:p>
            <a:r>
              <a:rPr lang="en-US" altLang="ja-JP" sz="1100" dirty="0" smtClean="0"/>
              <a:t>[4]  </a:t>
            </a:r>
            <a:r>
              <a:rPr lang="ja-JP" altLang="ja-JP" sz="1100" dirty="0" smtClean="0"/>
              <a:t>松浦弘泰、三宅和正</a:t>
            </a:r>
            <a:r>
              <a:rPr lang="en-US" altLang="ja-JP" sz="1100" dirty="0" smtClean="0"/>
              <a:t>,</a:t>
            </a:r>
            <a:r>
              <a:rPr lang="ja-JP" altLang="ja-JP" sz="1100" dirty="0" smtClean="0"/>
              <a:t>『原子価スキッピング現象における近藤効果と超伝導』</a:t>
            </a:r>
          </a:p>
          <a:p>
            <a:r>
              <a:rPr lang="ja-JP" altLang="ja-JP" sz="1100" dirty="0" smtClean="0"/>
              <a:t>固体物理８月号</a:t>
            </a:r>
            <a:r>
              <a:rPr lang="en-US" altLang="ja-JP" sz="1100" dirty="0" smtClean="0"/>
              <a:t> (2013) </a:t>
            </a:r>
            <a:endParaRPr lang="ja-JP" altLang="ja-JP" sz="1100" dirty="0"/>
          </a:p>
        </p:txBody>
      </p:sp>
      <p:sp>
        <p:nvSpPr>
          <p:cNvPr id="10" name="テキスト ボックス 9"/>
          <p:cNvSpPr txBox="1"/>
          <p:nvPr/>
        </p:nvSpPr>
        <p:spPr>
          <a:xfrm>
            <a:off x="1756002" y="1513650"/>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ja-JP" altLang="en-US" sz="1600" b="1" dirty="0" smtClean="0">
                <a:latin typeface="HG丸ｺﾞｼｯｸM-PRO" pitchFamily="50" charset="-128"/>
                <a:ea typeface="HG丸ｺﾞｼｯｸM-PRO" pitchFamily="50" charset="-128"/>
                <a:cs typeface="Times"/>
              </a:rPr>
              <a:t>６</a:t>
            </a:r>
            <a:r>
              <a:rPr kumimoji="1" lang="ja-JP" altLang="en-US" sz="1600" b="1" dirty="0" smtClean="0">
                <a:latin typeface="HG丸ｺﾞｼｯｸM-PRO" pitchFamily="50" charset="-128"/>
                <a:ea typeface="HG丸ｺﾞｼｯｸM-PRO" pitchFamily="50" charset="-128"/>
              </a:rPr>
              <a:t>月</a:t>
            </a:r>
            <a:r>
              <a:rPr lang="ja-JP" altLang="en-US" sz="1600" b="1" dirty="0" smtClean="0">
                <a:latin typeface="HG丸ｺﾞｼｯｸM-PRO" pitchFamily="50" charset="-128"/>
                <a:ea typeface="HG丸ｺﾞｼｯｸM-PRO" pitchFamily="50" charset="-128"/>
                <a:cs typeface="Times"/>
              </a:rPr>
              <a:t>　２</a:t>
            </a:r>
            <a:r>
              <a:rPr kumimoji="1" lang="ja-JP" altLang="en-US" sz="1600" b="1" dirty="0" smtClean="0">
                <a:latin typeface="HG丸ｺﾞｼｯｸM-PRO" pitchFamily="50" charset="-128"/>
                <a:ea typeface="HG丸ｺﾞｼｯｸM-PRO" pitchFamily="50" charset="-128"/>
              </a:rPr>
              <a:t>日（</a:t>
            </a:r>
            <a:r>
              <a:rPr lang="ja-JP" altLang="en-US" sz="1600" b="1" dirty="0">
                <a:latin typeface="HG丸ｺﾞｼｯｸM-PRO" pitchFamily="50" charset="-128"/>
                <a:ea typeface="HG丸ｺﾞｼｯｸM-PRO" pitchFamily="50" charset="-128"/>
              </a:rPr>
              <a:t>月</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kumimoji="1" lang="en-US" altLang="ja-JP" sz="1600" b="1" dirty="0" smtClean="0">
                <a:latin typeface="HG丸ｺﾞｼｯｸM-PRO" pitchFamily="50" charset="-128"/>
                <a:ea typeface="HG丸ｺﾞｼｯｸM-PRO" pitchFamily="50" charset="-128"/>
                <a:cs typeface="Times"/>
              </a:rPr>
              <a:t>1</a:t>
            </a:r>
            <a:r>
              <a:rPr lang="ja-JP" altLang="en-US" sz="1600" b="1" dirty="0" smtClean="0">
                <a:latin typeface="HG丸ｺﾞｼｯｸM-PRO" pitchFamily="50" charset="-128"/>
                <a:ea typeface="HG丸ｺﾞｼｯｸM-PRO" pitchFamily="50" charset="-128"/>
                <a:cs typeface="Times"/>
              </a:rPr>
              <a:t>６</a:t>
            </a:r>
            <a:r>
              <a:rPr kumimoji="1" lang="en-US" altLang="ja-JP" sz="1600" b="1" dirty="0" smtClean="0">
                <a:latin typeface="HG丸ｺﾞｼｯｸM-PRO" pitchFamily="50" charset="-128"/>
                <a:ea typeface="HG丸ｺﾞｼｯｸM-PRO" pitchFamily="50" charset="-128"/>
                <a:cs typeface="Times"/>
              </a:rPr>
              <a:t>:00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17:00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葛飾キャンパス研究棟８Ｆ第２セミナー室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252014" y="2152214"/>
            <a:ext cx="4022255"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smtClean="0">
                <a:latin typeface="HG丸ｺﾞｼｯｸM-PRO" pitchFamily="50" charset="-128"/>
                <a:ea typeface="HG丸ｺﾞｼｯｸM-PRO" pitchFamily="50" charset="-128"/>
              </a:rPr>
              <a:t>：松浦弘泰氏　</a:t>
            </a:r>
            <a:endParaRPr lang="en-US" altLang="ja-JP" sz="1400" dirty="0" smtClean="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東京</a:t>
            </a:r>
            <a:r>
              <a:rPr lang="ja-JP" altLang="en-US" sz="1400" smtClean="0">
                <a:latin typeface="HG丸ｺﾞｼｯｸM-PRO" pitchFamily="50" charset="-128"/>
                <a:ea typeface="HG丸ｺﾞｼｯｸM-PRO" pitchFamily="50" charset="-128"/>
              </a:rPr>
              <a:t>大学</a:t>
            </a:r>
            <a:r>
              <a:rPr lang="ja-JP" altLang="en-US" sz="1400" smtClean="0">
                <a:latin typeface="HG丸ｺﾞｼｯｸM-PRO" pitchFamily="50" charset="-128"/>
                <a:ea typeface="HG丸ｺﾞｼｯｸM-PRO" pitchFamily="50" charset="-128"/>
              </a:rPr>
              <a:t>理学研究科物理学</a:t>
            </a:r>
            <a:r>
              <a:rPr lang="ja-JP" altLang="en-US" sz="1400" dirty="0" smtClean="0">
                <a:latin typeface="HG丸ｺﾞｼｯｸM-PRO" pitchFamily="50" charset="-128"/>
                <a:ea typeface="HG丸ｺﾞｼｯｸM-PRO" pitchFamily="50" charset="-128"/>
              </a:rPr>
              <a:t>専攻助教</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252900" y="2618310"/>
            <a:ext cx="6108989" cy="307777"/>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smtClean="0">
                <a:latin typeface="HG丸ｺﾞｼｯｸM-PRO" pitchFamily="50" charset="-128"/>
                <a:ea typeface="HG丸ｺﾞｼｯｸM-PRO" pitchFamily="50" charset="-128"/>
              </a:rPr>
              <a:t>：</a:t>
            </a:r>
            <a:r>
              <a:rPr lang="ja-JP" altLang="ja-JP" sz="1400" dirty="0" smtClean="0">
                <a:latin typeface="HG丸ｺﾞｼｯｸM-PRO" pitchFamily="50" charset="-128"/>
                <a:ea typeface="HG丸ｺﾞｼｯｸM-PRO" pitchFamily="50" charset="-128"/>
              </a:rPr>
              <a:t>原子価スキッピング現象における電荷近藤効果の微視的理論</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252900" y="3079975"/>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第２回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sp>
        <p:nvSpPr>
          <p:cNvPr id="24" name="テキスト ボックス 23"/>
          <p:cNvSpPr txBox="1"/>
          <p:nvPr/>
        </p:nvSpPr>
        <p:spPr>
          <a:xfrm>
            <a:off x="4057232" y="8777346"/>
            <a:ext cx="2800767"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世話人：遠山貴巳（内線：１７５２）</a:t>
            </a:r>
            <a:endParaRPr lang="en-US" altLang="ja-JP" sz="1200" dirty="0" smtClean="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606</TotalTime>
  <Words>568</Words>
  <Application>Microsoft Office PowerPoint</Application>
  <PresentationFormat>画面に合わせる (4:3)</PresentationFormat>
  <Paragraphs>22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Company>東京理科大学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ysumino</cp:lastModifiedBy>
  <cp:revision>165</cp:revision>
  <cp:lastPrinted>2011-05-23T09:25:47Z</cp:lastPrinted>
  <dcterms:created xsi:type="dcterms:W3CDTF">2011-06-28T08:58:10Z</dcterms:created>
  <dcterms:modified xsi:type="dcterms:W3CDTF">2014-05-21T05:52:45Z</dcterms:modified>
</cp:coreProperties>
</file>