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6858000" cy="9144000" type="screen4x3"/>
  <p:notesSz cx="6888163" cy="100203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706CB"/>
    <a:srgbClr val="10019B"/>
    <a:srgbClr val="1203A5"/>
    <a:srgbClr val="4A26EB"/>
    <a:srgbClr val="1F046E"/>
    <a:srgbClr val="A30F00"/>
    <a:srgbClr val="C0130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8" d="100"/>
          <a:sy n="98" d="100"/>
        </p:scale>
        <p:origin x="-1062" y="156"/>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kumimoji="1" lang="ja-JP" altLang="en-US"/>
          </a:p>
        </p:txBody>
      </p:sp>
      <p:sp>
        <p:nvSpPr>
          <p:cNvPr id="3" name="日付プレースホルダ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27AEFA0A-6EEA-4E49-9BBB-0CAC71002DE4}" type="datetimeFigureOut">
              <a:rPr kumimoji="1" lang="ja-JP" altLang="en-US" smtClean="0"/>
              <a:pPr/>
              <a:t>2014/7/14</a:t>
            </a:fld>
            <a:endParaRPr kumimoji="1" lang="ja-JP" altLang="en-US"/>
          </a:p>
        </p:txBody>
      </p:sp>
      <p:sp>
        <p:nvSpPr>
          <p:cNvPr id="4" name="スライド イメージ プレースホルダ 3"/>
          <p:cNvSpPr>
            <a:spLocks noGrp="1" noRot="1" noChangeAspect="1"/>
          </p:cNvSpPr>
          <p:nvPr>
            <p:ph type="sldImg" idx="2"/>
          </p:nvPr>
        </p:nvSpPr>
        <p:spPr>
          <a:xfrm>
            <a:off x="2035175" y="750888"/>
            <a:ext cx="2817813" cy="3757612"/>
          </a:xfrm>
          <a:prstGeom prst="rect">
            <a:avLst/>
          </a:prstGeom>
          <a:noFill/>
          <a:ln w="12700">
            <a:solidFill>
              <a:prstClr val="black"/>
            </a:solidFill>
          </a:ln>
        </p:spPr>
        <p:txBody>
          <a:bodyPr vert="horz" lIns="96616" tIns="48308" rIns="96616" bIns="48308" rtlCol="0" anchor="ctr"/>
          <a:lstStyle/>
          <a:p>
            <a:endParaRPr lang="ja-JP" altLang="en-US"/>
          </a:p>
        </p:txBody>
      </p:sp>
      <p:sp>
        <p:nvSpPr>
          <p:cNvPr id="5" name="ノート プレースホルダ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6595AE5E-C4FC-4599-88E1-11FF4CA0491F}" type="slidenum">
              <a:rPr kumimoji="1" lang="ja-JP" altLang="en-US" smtClean="0"/>
              <a:pPr/>
              <a:t>&lt;#&gt;</a:t>
            </a:fld>
            <a:endParaRPr kumimoji="1" lang="ja-JP" altLang="en-US"/>
          </a:p>
        </p:txBody>
      </p:sp>
    </p:spTree>
    <p:extLst>
      <p:ext uri="{BB962C8B-B14F-4D97-AF65-F5344CB8AC3E}">
        <p14:creationId xmlns:p14="http://schemas.microsoft.com/office/powerpoint/2010/main" xmlns="" val="40988697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95AE5E-C4FC-4599-88E1-11FF4CA0491F}" type="slidenum">
              <a:rPr kumimoji="1" lang="ja-JP" altLang="en-US" smtClean="0"/>
              <a:pPr/>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2014/7/14</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&lt;#&gt;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DB59184-5681-AB43-B86D-837DECA57B1E}" type="datetimeFigureOut">
              <a:rPr lang="ja-JP" altLang="en-US" smtClean="0"/>
              <a:pPr/>
              <a:t>2014/7/14</a:t>
            </a:fld>
            <a:endParaRPr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0B7D5B2-4832-2141-A680-AC28AEB4A90F}" type="slidenum">
              <a:rPr lang="ja-JP" altLang="en-US" smtClean="0"/>
              <a:pPr/>
              <a:t>&lt;#&gt;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62646" y="3278215"/>
            <a:ext cx="6373494" cy="5909310"/>
          </a:xfrm>
          <a:prstGeom prst="rect">
            <a:avLst/>
          </a:prstGeom>
        </p:spPr>
        <p:txBody>
          <a:bodyPr wrap="square">
            <a:spAutoFit/>
          </a:bodyPr>
          <a:lstStyle/>
          <a:p>
            <a:r>
              <a:rPr lang="ja-JP" altLang="en-US" sz="1400" dirty="0" smtClean="0"/>
              <a:t>　</a:t>
            </a:r>
            <a:r>
              <a:rPr lang="ja-JP" altLang="en-US" sz="1400" dirty="0" smtClean="0"/>
              <a:t>　</a:t>
            </a:r>
            <a:r>
              <a:rPr lang="en-US" altLang="ja-JP" sz="1400" dirty="0" smtClean="0"/>
              <a:t>Bose-Einstein</a:t>
            </a:r>
            <a:r>
              <a:rPr lang="ja-JP" altLang="en-US" sz="1400" dirty="0" smtClean="0"/>
              <a:t>凝縮体が持つ性質を、</a:t>
            </a:r>
            <a:r>
              <a:rPr lang="en-US" altLang="ja-JP" sz="1400" dirty="0" smtClean="0"/>
              <a:t>Green</a:t>
            </a:r>
            <a:r>
              <a:rPr lang="ja-JP" altLang="en-US" sz="1400" dirty="0" smtClean="0"/>
              <a:t>関数論における近似理論によっていかに再現するかという試みについて、我々の研究成果</a:t>
            </a:r>
            <a:r>
              <a:rPr lang="en-US" altLang="ja-JP" sz="1400" dirty="0" smtClean="0"/>
              <a:t>[1,2]</a:t>
            </a:r>
            <a:r>
              <a:rPr lang="ja-JP" altLang="en-US" sz="1400" dirty="0" err="1" smtClean="0"/>
              <a:t>を紹</a:t>
            </a:r>
            <a:r>
              <a:rPr lang="ja-JP" altLang="en-US" sz="1400" dirty="0" smtClean="0"/>
              <a:t>介したい。特に、</a:t>
            </a:r>
            <a:r>
              <a:rPr lang="en-US" altLang="ja-JP" sz="1400" dirty="0" smtClean="0"/>
              <a:t>BEC</a:t>
            </a:r>
            <a:r>
              <a:rPr lang="ja-JP" altLang="en-US" sz="1400" dirty="0" smtClean="0"/>
              <a:t>相を特徴づける非対角の自己エネルギーが、長波長かつ低エネルギー極限で消失するという自明ではない恒等式</a:t>
            </a:r>
            <a:r>
              <a:rPr lang="en-US" altLang="ja-JP" sz="1400" dirty="0" smtClean="0"/>
              <a:t>(</a:t>
            </a:r>
            <a:r>
              <a:rPr lang="en-US" altLang="ja-JP" sz="1400" dirty="0" err="1" smtClean="0"/>
              <a:t>Nepomnyashchii-Nepomnyashchii</a:t>
            </a:r>
            <a:r>
              <a:rPr lang="ja-JP" altLang="en-US" sz="1400" dirty="0" smtClean="0"/>
              <a:t>恒等式</a:t>
            </a:r>
            <a:r>
              <a:rPr lang="en-US" altLang="ja-JP" sz="1400" dirty="0" smtClean="0"/>
              <a:t>[3,4])</a:t>
            </a:r>
            <a:r>
              <a:rPr lang="ja-JP" altLang="en-US" sz="1400" dirty="0" smtClean="0"/>
              <a:t>を中心に議論を展開していく予定である。</a:t>
            </a:r>
            <a:br>
              <a:rPr lang="ja-JP" altLang="en-US" sz="1400" dirty="0" smtClean="0"/>
            </a:br>
            <a:r>
              <a:rPr lang="ja-JP" altLang="en-US" sz="1400" dirty="0" smtClean="0"/>
              <a:t>　</a:t>
            </a:r>
            <a:r>
              <a:rPr lang="en-US" altLang="ja-JP" sz="1400" dirty="0" smtClean="0"/>
              <a:t>Bose</a:t>
            </a:r>
            <a:r>
              <a:rPr lang="ja-JP" altLang="en-US" sz="1400" dirty="0" smtClean="0"/>
              <a:t>系の</a:t>
            </a:r>
            <a:r>
              <a:rPr lang="en-US" altLang="ja-JP" sz="1400" dirty="0" smtClean="0"/>
              <a:t>Green</a:t>
            </a:r>
            <a:r>
              <a:rPr lang="ja-JP" altLang="en-US" sz="1400" dirty="0" smtClean="0"/>
              <a:t>関数論は、</a:t>
            </a:r>
            <a:r>
              <a:rPr lang="en-US" altLang="ja-JP" sz="1400" dirty="0" err="1" smtClean="0"/>
              <a:t>Bogoliubov</a:t>
            </a:r>
            <a:r>
              <a:rPr lang="ja-JP" altLang="en-US" sz="1400" dirty="0" smtClean="0"/>
              <a:t>による凝縮体成分の扱い方を土台にし、</a:t>
            </a:r>
            <a:r>
              <a:rPr lang="en-US" altLang="ja-JP" sz="1400" dirty="0" err="1" smtClean="0"/>
              <a:t>Beliaev</a:t>
            </a:r>
            <a:r>
              <a:rPr lang="ja-JP" altLang="en-US" sz="1400" dirty="0" smtClean="0"/>
              <a:t>によって整備されている。これをもとに、いくつかの恒等式が導かれている。例えば、</a:t>
            </a:r>
            <a:r>
              <a:rPr lang="en-US" altLang="ja-JP" sz="1400" dirty="0" err="1" smtClean="0"/>
              <a:t>Hugenholtz</a:t>
            </a:r>
            <a:r>
              <a:rPr lang="en-US" altLang="ja-JP" sz="1400" dirty="0" smtClean="0"/>
              <a:t>-Pines</a:t>
            </a:r>
            <a:r>
              <a:rPr lang="ja-JP" altLang="en-US" sz="1400" dirty="0" smtClean="0"/>
              <a:t>の関係式</a:t>
            </a:r>
            <a:r>
              <a:rPr lang="en-US" altLang="ja-JP" sz="1400" dirty="0" smtClean="0"/>
              <a:t>[5]</a:t>
            </a:r>
            <a:r>
              <a:rPr lang="ja-JP" altLang="en-US" sz="1400" dirty="0" smtClean="0"/>
              <a:t>は自己エネルギーと化学ポテンシャルとの関係を与える。これは、一粒子励起が</a:t>
            </a:r>
            <a:r>
              <a:rPr lang="en-US" altLang="ja-JP" sz="1400" dirty="0" smtClean="0"/>
              <a:t>gapless</a:t>
            </a:r>
            <a:r>
              <a:rPr lang="ja-JP" altLang="en-US" sz="1400" dirty="0" smtClean="0"/>
              <a:t>になることを意味する。</a:t>
            </a:r>
            <a:r>
              <a:rPr lang="en-US" altLang="ja-JP" sz="1400" dirty="0" err="1" smtClean="0"/>
              <a:t>Nepomnyashchii-Nepomnyashchii</a:t>
            </a:r>
            <a:r>
              <a:rPr lang="ja-JP" altLang="en-US" sz="1400" dirty="0" smtClean="0"/>
              <a:t>恒等式</a:t>
            </a:r>
            <a:r>
              <a:rPr lang="en-US" altLang="ja-JP" sz="1400" dirty="0" smtClean="0"/>
              <a:t>[3,4]</a:t>
            </a:r>
            <a:r>
              <a:rPr lang="ja-JP" altLang="en-US" sz="1400" dirty="0" smtClean="0"/>
              <a:t>は、非対角の自己エネルギーが低エネルギー極限で消失するという条件を与える。これは、</a:t>
            </a:r>
            <a:r>
              <a:rPr lang="en-US" altLang="ja-JP" sz="1400" dirty="0" err="1" smtClean="0"/>
              <a:t>Bogoliubov</a:t>
            </a:r>
            <a:r>
              <a:rPr lang="ja-JP" altLang="en-US" sz="1400" dirty="0" smtClean="0"/>
              <a:t>近似の結果とは異なり、その意味をすぐに捉えることは容易ではない。</a:t>
            </a:r>
            <a:br>
              <a:rPr lang="ja-JP" altLang="en-US" sz="1400" dirty="0" smtClean="0"/>
            </a:br>
            <a:r>
              <a:rPr lang="ja-JP" altLang="en-US" sz="1400" dirty="0" smtClean="0"/>
              <a:t>　本セミナーでは、</a:t>
            </a:r>
            <a:r>
              <a:rPr lang="en-US" altLang="ja-JP" sz="1400" dirty="0" err="1" smtClean="0"/>
              <a:t>Bogoliubov</a:t>
            </a:r>
            <a:r>
              <a:rPr lang="ja-JP" altLang="en-US" sz="1400" dirty="0" smtClean="0"/>
              <a:t>近似などのいくつかの近似理論の問題点を列挙することから始め、</a:t>
            </a:r>
            <a:r>
              <a:rPr lang="en-US" altLang="ja-JP" sz="1400" dirty="0" err="1" smtClean="0"/>
              <a:t>Nepomnyashchii-Nepomnyashchii</a:t>
            </a:r>
            <a:r>
              <a:rPr lang="ja-JP" altLang="en-US" sz="1400" dirty="0" smtClean="0"/>
              <a:t>恒等式の起源、物理的意味を説明する。その後、</a:t>
            </a:r>
            <a:r>
              <a:rPr lang="en-US" altLang="ja-JP" sz="1400" dirty="0" smtClean="0"/>
              <a:t>Popov</a:t>
            </a:r>
            <a:r>
              <a:rPr lang="ja-JP" altLang="en-US" sz="1400" dirty="0" smtClean="0"/>
              <a:t>の流体力学的理論</a:t>
            </a:r>
            <a:r>
              <a:rPr lang="en-US" altLang="ja-JP" sz="1400" dirty="0" smtClean="0"/>
              <a:t>[6]</a:t>
            </a:r>
            <a:r>
              <a:rPr lang="ja-JP" altLang="en-US" sz="1400" dirty="0" smtClean="0"/>
              <a:t>を説明し、</a:t>
            </a:r>
            <a:r>
              <a:rPr lang="en-US" altLang="ja-JP" sz="1400" dirty="0" err="1" smtClean="0"/>
              <a:t>Nepomnyashchii-Nepomnyashchii</a:t>
            </a:r>
            <a:r>
              <a:rPr lang="ja-JP" altLang="en-US" sz="1400" dirty="0" smtClean="0"/>
              <a:t>恒等式の性質を満足する我々の近似法</a:t>
            </a:r>
            <a:r>
              <a:rPr lang="en-US" altLang="ja-JP" sz="1400" dirty="0" smtClean="0"/>
              <a:t>[2]</a:t>
            </a:r>
            <a:r>
              <a:rPr lang="ja-JP" altLang="en-US" sz="1400" dirty="0" smtClean="0"/>
              <a:t>をお話ししたい。</a:t>
            </a:r>
            <a:br>
              <a:rPr lang="ja-JP" altLang="en-US" sz="1400" dirty="0" smtClean="0"/>
            </a:br>
            <a:r>
              <a:rPr lang="ja-JP" altLang="en-US" sz="1400" dirty="0" smtClean="0"/>
              <a:t/>
            </a:r>
            <a:br>
              <a:rPr lang="ja-JP" altLang="en-US" sz="1400" dirty="0" smtClean="0"/>
            </a:br>
            <a:r>
              <a:rPr lang="en-US" altLang="ja-JP" sz="1400" dirty="0" smtClean="0"/>
              <a:t>[1] S.W. and Y. </a:t>
            </a:r>
            <a:r>
              <a:rPr lang="en-US" altLang="ja-JP" sz="1400" dirty="0" err="1" smtClean="0"/>
              <a:t>Ohashi</a:t>
            </a:r>
            <a:r>
              <a:rPr lang="en-US" altLang="ja-JP" sz="1400" dirty="0" smtClean="0"/>
              <a:t>, </a:t>
            </a:r>
            <a:r>
              <a:rPr lang="en-US" altLang="ja-JP" sz="1400" i="1" dirty="0" smtClean="0"/>
              <a:t>Phys. Rev. A </a:t>
            </a:r>
            <a:r>
              <a:rPr lang="en-US" altLang="ja-JP" sz="1400" b="1" dirty="0" smtClean="0"/>
              <a:t>88</a:t>
            </a:r>
            <a:r>
              <a:rPr lang="en-US" altLang="ja-JP" sz="1400" dirty="0" smtClean="0"/>
              <a:t>, 053633 (2013).</a:t>
            </a:r>
            <a:r>
              <a:rPr lang="ja-JP" altLang="en-US" sz="1400" dirty="0" smtClean="0"/>
              <a:t/>
            </a:r>
            <a:br>
              <a:rPr lang="ja-JP" altLang="en-US" sz="1400" dirty="0" smtClean="0"/>
            </a:br>
            <a:r>
              <a:rPr lang="en-US" altLang="ja-JP" sz="1400" dirty="0" smtClean="0"/>
              <a:t>[2] S.W. and Y. </a:t>
            </a:r>
            <a:r>
              <a:rPr lang="en-US" altLang="ja-JP" sz="1400" dirty="0" err="1" smtClean="0"/>
              <a:t>Ohashi</a:t>
            </a:r>
            <a:r>
              <a:rPr lang="en-US" altLang="ja-JP" sz="1400" dirty="0" smtClean="0"/>
              <a:t>, </a:t>
            </a:r>
            <a:r>
              <a:rPr lang="en-US" altLang="ja-JP" sz="1400" i="1" dirty="0" smtClean="0"/>
              <a:t>Phys. Rev. A</a:t>
            </a:r>
            <a:r>
              <a:rPr lang="en-US" altLang="ja-JP" sz="1400" dirty="0" smtClean="0"/>
              <a:t> </a:t>
            </a:r>
            <a:r>
              <a:rPr lang="en-US" altLang="ja-JP" sz="1400" b="1" dirty="0" smtClean="0"/>
              <a:t>90</a:t>
            </a:r>
            <a:r>
              <a:rPr lang="en-US" altLang="ja-JP" sz="1400" dirty="0" smtClean="0"/>
              <a:t>, 013603 (2014).</a:t>
            </a:r>
            <a:r>
              <a:rPr lang="ja-JP" altLang="en-US" sz="1400" dirty="0" smtClean="0"/>
              <a:t/>
            </a:r>
            <a:br>
              <a:rPr lang="ja-JP" altLang="en-US" sz="1400" dirty="0" smtClean="0"/>
            </a:br>
            <a:r>
              <a:rPr lang="en-US" altLang="ja-JP" sz="1400" dirty="0" smtClean="0"/>
              <a:t>[3] A. A. </a:t>
            </a:r>
            <a:r>
              <a:rPr lang="en-US" altLang="ja-JP" sz="1400" dirty="0" err="1" smtClean="0"/>
              <a:t>Nepomnyashchii</a:t>
            </a:r>
            <a:r>
              <a:rPr lang="en-US" altLang="ja-JP" sz="1400" dirty="0" smtClean="0"/>
              <a:t> and Yu. A. </a:t>
            </a:r>
            <a:r>
              <a:rPr lang="en-US" altLang="ja-JP" sz="1400" dirty="0" err="1" smtClean="0"/>
              <a:t>Nepomnyashchii</a:t>
            </a:r>
            <a:r>
              <a:rPr lang="en-US" altLang="ja-JP" sz="1400" dirty="0" smtClean="0"/>
              <a:t>, </a:t>
            </a:r>
            <a:r>
              <a:rPr lang="en-US" altLang="ja-JP" sz="1400" i="1" dirty="0" err="1" smtClean="0"/>
              <a:t>Pis’ma</a:t>
            </a:r>
            <a:r>
              <a:rPr lang="en-US" altLang="ja-JP" sz="1400" i="1" dirty="0" smtClean="0"/>
              <a:t> </a:t>
            </a:r>
            <a:r>
              <a:rPr lang="en-US" altLang="ja-JP" sz="1400" i="1" dirty="0" err="1" smtClean="0"/>
              <a:t>Zh</a:t>
            </a:r>
            <a:r>
              <a:rPr lang="en-US" altLang="ja-JP" sz="1400" i="1" dirty="0" smtClean="0"/>
              <a:t>. </a:t>
            </a:r>
            <a:r>
              <a:rPr lang="en-US" altLang="ja-JP" sz="1400" i="1" dirty="0" err="1" smtClean="0"/>
              <a:t>Eksp</a:t>
            </a:r>
            <a:r>
              <a:rPr lang="en-US" altLang="ja-JP" sz="1400" i="1" dirty="0" smtClean="0"/>
              <a:t>. </a:t>
            </a:r>
            <a:r>
              <a:rPr lang="en-US" altLang="ja-JP" sz="1400" i="1" dirty="0" err="1" smtClean="0"/>
              <a:t>Teor</a:t>
            </a:r>
            <a:r>
              <a:rPr lang="en-US" altLang="ja-JP" sz="1400" i="1" dirty="0" smtClean="0"/>
              <a:t>. </a:t>
            </a:r>
            <a:r>
              <a:rPr lang="en-US" altLang="ja-JP" sz="1400" i="1" dirty="0" err="1" smtClean="0"/>
              <a:t>Fiz</a:t>
            </a:r>
            <a:r>
              <a:rPr lang="en-US" altLang="ja-JP" sz="1400" dirty="0" smtClean="0"/>
              <a:t>. </a:t>
            </a:r>
            <a:r>
              <a:rPr lang="en-US" altLang="ja-JP" sz="1400" b="1" dirty="0" smtClean="0"/>
              <a:t>21</a:t>
            </a:r>
            <a:r>
              <a:rPr lang="en-US" altLang="ja-JP" sz="1400" dirty="0" smtClean="0"/>
              <a:t>, 3 (1975) ,[</a:t>
            </a:r>
            <a:r>
              <a:rPr lang="en-US" altLang="ja-JP" sz="1400" i="1" dirty="0" smtClean="0"/>
              <a:t>JETP </a:t>
            </a:r>
            <a:r>
              <a:rPr lang="en-US" altLang="ja-JP" sz="1400" i="1" dirty="0" err="1" smtClean="0"/>
              <a:t>Lett</a:t>
            </a:r>
            <a:r>
              <a:rPr lang="en-US" altLang="ja-JP" sz="1400" i="1" dirty="0" smtClean="0"/>
              <a:t>.</a:t>
            </a:r>
            <a:r>
              <a:rPr lang="en-US" altLang="ja-JP" sz="1400" dirty="0" smtClean="0"/>
              <a:t> </a:t>
            </a:r>
            <a:r>
              <a:rPr lang="en-US" altLang="ja-JP" sz="1400" b="1" dirty="0" smtClean="0"/>
              <a:t>21</a:t>
            </a:r>
            <a:r>
              <a:rPr lang="en-US" altLang="ja-JP" sz="1400" dirty="0" smtClean="0"/>
              <a:t>, 1 (1975)].</a:t>
            </a:r>
            <a:r>
              <a:rPr lang="ja-JP" altLang="en-US" sz="1400" dirty="0" smtClean="0"/>
              <a:t/>
            </a:r>
            <a:br>
              <a:rPr lang="ja-JP" altLang="en-US" sz="1400" dirty="0" smtClean="0"/>
            </a:br>
            <a:r>
              <a:rPr lang="en-US" altLang="ja-JP" sz="1400" dirty="0" smtClean="0"/>
              <a:t>[4] Yu. A. </a:t>
            </a:r>
            <a:r>
              <a:rPr lang="en-US" altLang="ja-JP" sz="1400" dirty="0" err="1" smtClean="0"/>
              <a:t>Nepomnyashchii</a:t>
            </a:r>
            <a:r>
              <a:rPr lang="en-US" altLang="ja-JP" sz="1400" dirty="0" smtClean="0"/>
              <a:t> and A. A. </a:t>
            </a:r>
            <a:r>
              <a:rPr lang="en-US" altLang="ja-JP" sz="1400" dirty="0" err="1" smtClean="0"/>
              <a:t>Nepomnyashchii</a:t>
            </a:r>
            <a:r>
              <a:rPr lang="en-US" altLang="ja-JP" sz="1400" dirty="0" smtClean="0"/>
              <a:t>, </a:t>
            </a:r>
            <a:r>
              <a:rPr lang="en-US" altLang="ja-JP" sz="1400" i="1" dirty="0" err="1" smtClean="0"/>
              <a:t>Zh</a:t>
            </a:r>
            <a:r>
              <a:rPr lang="en-US" altLang="ja-JP" sz="1400" i="1" dirty="0" smtClean="0"/>
              <a:t>. </a:t>
            </a:r>
            <a:r>
              <a:rPr lang="en-US" altLang="ja-JP" sz="1400" i="1" dirty="0" err="1" smtClean="0"/>
              <a:t>Eksp</a:t>
            </a:r>
            <a:r>
              <a:rPr lang="en-US" altLang="ja-JP" sz="1400" i="1" dirty="0" smtClean="0"/>
              <a:t>. </a:t>
            </a:r>
            <a:r>
              <a:rPr lang="en-US" altLang="ja-JP" sz="1400" i="1" dirty="0" err="1" smtClean="0"/>
              <a:t>Teor</a:t>
            </a:r>
            <a:r>
              <a:rPr lang="en-US" altLang="ja-JP" sz="1400" i="1" dirty="0" smtClean="0"/>
              <a:t>. </a:t>
            </a:r>
            <a:r>
              <a:rPr lang="en-US" altLang="ja-JP" sz="1400" i="1" dirty="0" err="1" smtClean="0"/>
              <a:t>Fiz</a:t>
            </a:r>
            <a:r>
              <a:rPr lang="en-US" altLang="ja-JP" sz="1400" i="1" dirty="0" smtClean="0"/>
              <a:t>.</a:t>
            </a:r>
            <a:r>
              <a:rPr lang="en-US" altLang="ja-JP" sz="1400" dirty="0" smtClean="0"/>
              <a:t> </a:t>
            </a:r>
            <a:r>
              <a:rPr lang="en-US" altLang="ja-JP" sz="1400" b="1" dirty="0" smtClean="0"/>
              <a:t>75</a:t>
            </a:r>
            <a:r>
              <a:rPr lang="en-US" altLang="ja-JP" sz="1400" dirty="0" smtClean="0"/>
              <a:t>, 976 (1978) ,[</a:t>
            </a:r>
            <a:r>
              <a:rPr lang="en-US" altLang="ja-JP" sz="1400" i="1" dirty="0" err="1" smtClean="0"/>
              <a:t>Sov</a:t>
            </a:r>
            <a:r>
              <a:rPr lang="en-US" altLang="ja-JP" sz="1400" i="1" dirty="0" smtClean="0"/>
              <a:t>. Phys. JETP</a:t>
            </a:r>
            <a:r>
              <a:rPr lang="en-US" altLang="ja-JP" sz="1400" dirty="0" smtClean="0"/>
              <a:t> </a:t>
            </a:r>
            <a:r>
              <a:rPr lang="en-US" altLang="ja-JP" sz="1400" b="1" dirty="0" smtClean="0"/>
              <a:t>48</a:t>
            </a:r>
            <a:r>
              <a:rPr lang="en-US" altLang="ja-JP" sz="1400" dirty="0" smtClean="0"/>
              <a:t>, 493 (1978)].</a:t>
            </a:r>
            <a:r>
              <a:rPr lang="ja-JP" altLang="en-US" sz="1400" dirty="0" smtClean="0"/>
              <a:t/>
            </a:r>
            <a:br>
              <a:rPr lang="ja-JP" altLang="en-US" sz="1400" dirty="0" smtClean="0"/>
            </a:br>
            <a:r>
              <a:rPr lang="en-US" altLang="ja-JP" sz="1400" dirty="0" smtClean="0"/>
              <a:t>[5] N. M. </a:t>
            </a:r>
            <a:r>
              <a:rPr lang="en-US" altLang="ja-JP" sz="1400" dirty="0" err="1" smtClean="0"/>
              <a:t>Hugenholtz</a:t>
            </a:r>
            <a:r>
              <a:rPr lang="en-US" altLang="ja-JP" sz="1400" dirty="0" smtClean="0"/>
              <a:t> and D. Pines</a:t>
            </a:r>
            <a:r>
              <a:rPr lang="en-US" altLang="ja-JP" sz="1400" i="1" dirty="0" smtClean="0"/>
              <a:t>, Phys. Rev. </a:t>
            </a:r>
            <a:r>
              <a:rPr lang="en-US" altLang="ja-JP" sz="1400" b="1" dirty="0" smtClean="0"/>
              <a:t>116</a:t>
            </a:r>
            <a:r>
              <a:rPr lang="en-US" altLang="ja-JP" sz="1400" dirty="0" smtClean="0"/>
              <a:t>, 489 (1959).</a:t>
            </a:r>
            <a:r>
              <a:rPr lang="ja-JP" altLang="en-US" sz="1400" dirty="0" smtClean="0"/>
              <a:t/>
            </a:r>
            <a:br>
              <a:rPr lang="ja-JP" altLang="en-US" sz="1400" dirty="0" smtClean="0"/>
            </a:br>
            <a:r>
              <a:rPr lang="en-US" altLang="ja-JP" sz="1400" dirty="0" smtClean="0"/>
              <a:t>[6] V. N. Popov and A. V. </a:t>
            </a:r>
            <a:r>
              <a:rPr lang="en-US" altLang="ja-JP" sz="1400" dirty="0" err="1" smtClean="0"/>
              <a:t>Seredniakov</a:t>
            </a:r>
            <a:r>
              <a:rPr lang="en-US" altLang="ja-JP" sz="1400" dirty="0" smtClean="0"/>
              <a:t>, </a:t>
            </a:r>
            <a:r>
              <a:rPr lang="en-US" altLang="ja-JP" sz="1400" i="1" dirty="0" err="1" smtClean="0"/>
              <a:t>Zh</a:t>
            </a:r>
            <a:r>
              <a:rPr lang="en-US" altLang="ja-JP" sz="1400" i="1" dirty="0" smtClean="0"/>
              <a:t>. </a:t>
            </a:r>
            <a:r>
              <a:rPr lang="en-US" altLang="ja-JP" sz="1400" i="1" dirty="0" err="1" smtClean="0"/>
              <a:t>Eksp</a:t>
            </a:r>
            <a:r>
              <a:rPr lang="en-US" altLang="ja-JP" sz="1400" i="1" dirty="0" smtClean="0"/>
              <a:t>. </a:t>
            </a:r>
            <a:r>
              <a:rPr lang="en-US" altLang="ja-JP" sz="1400" i="1" dirty="0" err="1" smtClean="0"/>
              <a:t>Teor</a:t>
            </a:r>
            <a:r>
              <a:rPr lang="en-US" altLang="ja-JP" sz="1400" i="1" dirty="0" smtClean="0"/>
              <a:t>. </a:t>
            </a:r>
            <a:r>
              <a:rPr lang="en-US" altLang="ja-JP" sz="1400" i="1" dirty="0" err="1" smtClean="0"/>
              <a:t>Fiz</a:t>
            </a:r>
            <a:r>
              <a:rPr lang="en-US" altLang="ja-JP" sz="1400" i="1" dirty="0" smtClean="0"/>
              <a:t>.</a:t>
            </a:r>
            <a:r>
              <a:rPr lang="en-US" altLang="ja-JP" sz="1400" dirty="0" smtClean="0"/>
              <a:t> </a:t>
            </a:r>
            <a:r>
              <a:rPr lang="en-US" altLang="ja-JP" sz="1400" b="1" dirty="0" smtClean="0"/>
              <a:t>77</a:t>
            </a:r>
            <a:r>
              <a:rPr lang="en-US" altLang="ja-JP" sz="1400" dirty="0" smtClean="0"/>
              <a:t>, 377 (1979) </a:t>
            </a:r>
            <a:r>
              <a:rPr lang="en-US" altLang="ja-JP" sz="1400" dirty="0" smtClean="0"/>
              <a:t>[</a:t>
            </a:r>
            <a:r>
              <a:rPr lang="en-US" altLang="ja-JP" sz="1400" i="1" dirty="0" err="1" smtClean="0"/>
              <a:t>Sov</a:t>
            </a:r>
            <a:r>
              <a:rPr lang="en-US" altLang="ja-JP" sz="1400" i="1" dirty="0" smtClean="0"/>
              <a:t>. Phys. JETP </a:t>
            </a:r>
            <a:r>
              <a:rPr lang="en-US" altLang="ja-JP" sz="1400" b="1" dirty="0" smtClean="0"/>
              <a:t>50</a:t>
            </a:r>
            <a:r>
              <a:rPr lang="en-US" altLang="ja-JP" sz="1400" dirty="0" smtClean="0"/>
              <a:t>, 193 (1979)].</a:t>
            </a:r>
            <a:endParaRPr lang="ja-JP" altLang="ja-JP" sz="1400" dirty="0"/>
          </a:p>
        </p:txBody>
      </p:sp>
      <p:sp>
        <p:nvSpPr>
          <p:cNvPr id="10" name="テキスト ボックス 9"/>
          <p:cNvSpPr txBox="1"/>
          <p:nvPr/>
        </p:nvSpPr>
        <p:spPr>
          <a:xfrm>
            <a:off x="1756002" y="1513650"/>
            <a:ext cx="4889866" cy="584775"/>
          </a:xfrm>
          <a:prstGeom prst="rect">
            <a:avLst/>
          </a:prstGeom>
          <a:noFill/>
        </p:spPr>
        <p:txBody>
          <a:bodyPr wrap="square" rtlCol="0">
            <a:spAutoFit/>
          </a:bodyPr>
          <a:lstStyle/>
          <a:p>
            <a:r>
              <a:rPr lang="ja-JP" altLang="en-US" sz="1600" b="1" dirty="0" smtClean="0">
                <a:latin typeface="HG丸ｺﾞｼｯｸM-PRO" pitchFamily="50" charset="-128"/>
                <a:ea typeface="HG丸ｺﾞｼｯｸM-PRO" pitchFamily="50" charset="-128"/>
                <a:cs typeface="Times"/>
              </a:rPr>
              <a:t>日時：</a:t>
            </a:r>
            <a:r>
              <a:rPr lang="en-US" altLang="ja-JP" sz="1600" b="1" dirty="0" smtClean="0">
                <a:latin typeface="HG丸ｺﾞｼｯｸM-PRO" pitchFamily="50" charset="-128"/>
                <a:ea typeface="HG丸ｺﾞｼｯｸM-PRO" pitchFamily="50" charset="-128"/>
                <a:cs typeface="Times"/>
              </a:rPr>
              <a:t> 7</a:t>
            </a:r>
            <a:r>
              <a:rPr kumimoji="1" lang="ja-JP" altLang="en-US" sz="1600" b="1" dirty="0" smtClean="0">
                <a:latin typeface="HG丸ｺﾞｼｯｸM-PRO" pitchFamily="50" charset="-128"/>
                <a:ea typeface="HG丸ｺﾞｼｯｸM-PRO" pitchFamily="50" charset="-128"/>
              </a:rPr>
              <a:t>月</a:t>
            </a:r>
            <a:r>
              <a:rPr lang="en-US" altLang="ja-JP" sz="1600" b="1" dirty="0" smtClean="0">
                <a:latin typeface="HG丸ｺﾞｼｯｸM-PRO" pitchFamily="50" charset="-128"/>
                <a:ea typeface="HG丸ｺﾞｼｯｸM-PRO" pitchFamily="50" charset="-128"/>
                <a:cs typeface="Times"/>
              </a:rPr>
              <a:t>24</a:t>
            </a:r>
            <a:r>
              <a:rPr kumimoji="1" lang="ja-JP" altLang="en-US" sz="1600" b="1" dirty="0" smtClean="0">
                <a:latin typeface="HG丸ｺﾞｼｯｸM-PRO" pitchFamily="50" charset="-128"/>
                <a:ea typeface="HG丸ｺﾞｼｯｸM-PRO" pitchFamily="50" charset="-128"/>
              </a:rPr>
              <a:t>日</a:t>
            </a:r>
            <a:r>
              <a:rPr kumimoji="1" lang="ja-JP" altLang="en-US" sz="1600" b="1" dirty="0" smtClean="0">
                <a:latin typeface="HG丸ｺﾞｼｯｸM-PRO" pitchFamily="50" charset="-128"/>
                <a:ea typeface="HG丸ｺﾞｼｯｸM-PRO" pitchFamily="50" charset="-128"/>
              </a:rPr>
              <a:t>（木）</a:t>
            </a:r>
            <a:r>
              <a:rPr kumimoji="1" lang="en-US" altLang="ja-JP" sz="1600" b="1" dirty="0" smtClean="0">
                <a:latin typeface="HG丸ｺﾞｼｯｸM-PRO" pitchFamily="50" charset="-128"/>
                <a:ea typeface="HG丸ｺﾞｼｯｸM-PRO" pitchFamily="50" charset="-128"/>
              </a:rPr>
              <a:t> </a:t>
            </a:r>
            <a:r>
              <a:rPr kumimoji="1" lang="en-US" altLang="ja-JP" sz="1600" b="1" dirty="0" smtClean="0">
                <a:latin typeface="HG丸ｺﾞｼｯｸM-PRO" pitchFamily="50" charset="-128"/>
                <a:ea typeface="HG丸ｺﾞｼｯｸM-PRO" pitchFamily="50" charset="-128"/>
                <a:cs typeface="Times"/>
              </a:rPr>
              <a:t>1</a:t>
            </a:r>
            <a:r>
              <a:rPr lang="en-US" altLang="ja-JP" sz="1600" b="1" dirty="0" smtClean="0">
                <a:latin typeface="HG丸ｺﾞｼｯｸM-PRO" pitchFamily="50" charset="-128"/>
                <a:ea typeface="HG丸ｺﾞｼｯｸM-PRO" pitchFamily="50" charset="-128"/>
                <a:cs typeface="Times"/>
              </a:rPr>
              <a:t>6</a:t>
            </a:r>
            <a:r>
              <a:rPr kumimoji="1" lang="en-US" altLang="ja-JP" sz="1600" b="1" dirty="0" smtClean="0">
                <a:latin typeface="HG丸ｺﾞｼｯｸM-PRO" pitchFamily="50" charset="-128"/>
                <a:ea typeface="HG丸ｺﾞｼｯｸM-PRO" pitchFamily="50" charset="-128"/>
                <a:cs typeface="Times"/>
              </a:rPr>
              <a:t>:</a:t>
            </a:r>
            <a:r>
              <a:rPr lang="en-US" altLang="ja-JP" sz="1600" b="1" dirty="0" smtClean="0">
                <a:latin typeface="HG丸ｺﾞｼｯｸM-PRO" pitchFamily="50" charset="-128"/>
                <a:ea typeface="HG丸ｺﾞｼｯｸM-PRO" pitchFamily="50" charset="-128"/>
                <a:cs typeface="Times"/>
              </a:rPr>
              <a:t>1</a:t>
            </a:r>
            <a:r>
              <a:rPr kumimoji="1" lang="en-US" altLang="ja-JP" sz="1600" b="1" dirty="0" smtClean="0">
                <a:latin typeface="HG丸ｺﾞｼｯｸM-PRO" pitchFamily="50" charset="-128"/>
                <a:ea typeface="HG丸ｺﾞｼｯｸM-PRO" pitchFamily="50" charset="-128"/>
                <a:cs typeface="Times"/>
              </a:rPr>
              <a:t>0</a:t>
            </a:r>
            <a:r>
              <a:rPr lang="ja-JP" altLang="en-US" sz="1600" b="1" dirty="0" smtClean="0">
                <a:latin typeface="HG丸ｺﾞｼｯｸM-PRO" pitchFamily="50" charset="-128"/>
                <a:ea typeface="HG丸ｺﾞｼｯｸM-PRO" pitchFamily="50" charset="-128"/>
                <a:cs typeface="Times"/>
              </a:rPr>
              <a:t> </a:t>
            </a:r>
            <a:r>
              <a:rPr lang="en-US" altLang="ja-JP" sz="1600" b="1" dirty="0" smtClean="0">
                <a:latin typeface="HG丸ｺﾞｼｯｸM-PRO" pitchFamily="50" charset="-128"/>
                <a:ea typeface="HG丸ｺﾞｼｯｸM-PRO" pitchFamily="50" charset="-128"/>
                <a:cs typeface="Times"/>
              </a:rPr>
              <a:t>– 17:40</a:t>
            </a:r>
            <a:endParaRPr kumimoji="1" lang="en-US" altLang="ja-JP" sz="1600" b="1" dirty="0" smtClean="0">
              <a:latin typeface="HG丸ｺﾞｼｯｸM-PRO" pitchFamily="50" charset="-128"/>
              <a:ea typeface="HG丸ｺﾞｼｯｸM-PRO" pitchFamily="50" charset="-128"/>
              <a:cs typeface="Times"/>
            </a:endParaRPr>
          </a:p>
          <a:p>
            <a:r>
              <a:rPr lang="ja-JP" altLang="en-US" sz="1600" b="1" dirty="0" smtClean="0">
                <a:latin typeface="HG丸ｺﾞｼｯｸM-PRO" pitchFamily="50" charset="-128"/>
                <a:ea typeface="HG丸ｺﾞｼｯｸM-PRO" pitchFamily="50" charset="-128"/>
                <a:cs typeface="Times"/>
              </a:rPr>
              <a:t>場所：</a:t>
            </a:r>
            <a:r>
              <a:rPr lang="ja-JP" altLang="en-US" sz="1600" b="1" dirty="0" smtClean="0">
                <a:latin typeface="HG丸ｺﾞｼｯｸM-PRO" pitchFamily="50" charset="-128"/>
                <a:ea typeface="HG丸ｺﾞｼｯｸM-PRO" pitchFamily="50" charset="-128"/>
              </a:rPr>
              <a:t>葛飾キャンパス研究棟８Ｆ第２セミナー室</a:t>
            </a:r>
            <a:endParaRPr kumimoji="1" lang="ja-JP" altLang="en-US" sz="1600" b="1" dirty="0">
              <a:latin typeface="HG丸ｺﾞｼｯｸM-PRO" pitchFamily="50" charset="-128"/>
              <a:ea typeface="HG丸ｺﾞｼｯｸM-PRO" pitchFamily="50" charset="-128"/>
            </a:endParaRPr>
          </a:p>
        </p:txBody>
      </p:sp>
      <p:sp>
        <p:nvSpPr>
          <p:cNvPr id="12" name="テキスト ボックス 11"/>
          <p:cNvSpPr txBox="1"/>
          <p:nvPr/>
        </p:nvSpPr>
        <p:spPr>
          <a:xfrm>
            <a:off x="76910" y="2006294"/>
            <a:ext cx="4681090" cy="523220"/>
          </a:xfrm>
          <a:prstGeom prst="rect">
            <a:avLst/>
          </a:prstGeom>
          <a:noFill/>
        </p:spPr>
        <p:txBody>
          <a:bodyPr wrap="none" rtlCol="0">
            <a:spAutoFit/>
          </a:bodyPr>
          <a:lstStyle/>
          <a:p>
            <a:r>
              <a:rPr lang="en-US" altLang="ja-JP" sz="1400" b="1" dirty="0" smtClean="0">
                <a:latin typeface="HG丸ｺﾞｼｯｸM-PRO" pitchFamily="50" charset="-128"/>
                <a:ea typeface="HG丸ｺﾞｼｯｸM-PRO" pitchFamily="50" charset="-128"/>
              </a:rPr>
              <a:t>Speaker</a:t>
            </a:r>
            <a:r>
              <a:rPr lang="ja-JP" altLang="en-US"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渡部昌平</a:t>
            </a:r>
            <a:r>
              <a:rPr lang="ja-JP" altLang="en-US" sz="1400" dirty="0" smtClean="0">
                <a:latin typeface="HG丸ｺﾞｼｯｸM-PRO" pitchFamily="50" charset="-128"/>
                <a:ea typeface="HG丸ｺﾞｼｯｸM-PRO" pitchFamily="50" charset="-128"/>
              </a:rPr>
              <a:t>氏</a:t>
            </a: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r>
              <a:rPr lang="en-US" altLang="ja-JP" sz="1400" b="1" dirty="0" smtClean="0">
                <a:latin typeface="HG丸ｺﾞｼｯｸM-PRO" pitchFamily="50" charset="-128"/>
                <a:ea typeface="HG丸ｺﾞｼｯｸM-PRO" pitchFamily="50" charset="-128"/>
              </a:rPr>
              <a:t>Affiliation</a:t>
            </a:r>
            <a:r>
              <a:rPr lang="en-US" altLang="ja-JP" sz="1400" dirty="0" smtClean="0">
                <a:latin typeface="HG丸ｺﾞｼｯｸM-PRO" pitchFamily="50" charset="-128"/>
                <a:ea typeface="HG丸ｺﾞｼｯｸM-PRO" pitchFamily="50" charset="-128"/>
              </a:rPr>
              <a:t>:</a:t>
            </a:r>
            <a:r>
              <a:rPr lang="zh-CN" altLang="en-US" sz="1400" dirty="0" smtClean="0">
                <a:latin typeface="HG丸ｺﾞｼｯｸM-PRO" pitchFamily="50" charset="-128"/>
                <a:ea typeface="HG丸ｺﾞｼｯｸM-PRO" pitchFamily="50" charset="-128"/>
              </a:rPr>
              <a:t>東京理科大学理学部第一部応用物理学科助教</a:t>
            </a:r>
            <a:endParaRPr lang="en-US" altLang="ja-JP" sz="1400" dirty="0" smtClean="0">
              <a:latin typeface="HG丸ｺﾞｼｯｸM-PRO" pitchFamily="50" charset="-128"/>
              <a:ea typeface="HG丸ｺﾞｼｯｸM-PRO" pitchFamily="50" charset="-128"/>
            </a:endParaRPr>
          </a:p>
        </p:txBody>
      </p:sp>
      <p:sp>
        <p:nvSpPr>
          <p:cNvPr id="13" name="テキスト ボックス 12"/>
          <p:cNvSpPr txBox="1"/>
          <p:nvPr/>
        </p:nvSpPr>
        <p:spPr>
          <a:xfrm>
            <a:off x="77796" y="2472390"/>
            <a:ext cx="6108989" cy="523220"/>
          </a:xfrm>
          <a:prstGeom prst="rect">
            <a:avLst/>
          </a:prstGeom>
          <a:noFill/>
        </p:spPr>
        <p:txBody>
          <a:bodyPr wrap="square" rtlCol="0">
            <a:spAutoFit/>
          </a:bodyPr>
          <a:lstStyle/>
          <a:p>
            <a:r>
              <a:rPr lang="en-US" altLang="ja-JP" sz="1400" b="1" dirty="0" smtClean="0">
                <a:latin typeface="HG丸ｺﾞｼｯｸM-PRO" pitchFamily="50" charset="-128"/>
                <a:ea typeface="HG丸ｺﾞｼｯｸM-PRO" pitchFamily="50" charset="-128"/>
              </a:rPr>
              <a:t>Title</a:t>
            </a:r>
            <a:r>
              <a:rPr lang="ja-JP" altLang="en-US" sz="1400" dirty="0" smtClean="0">
                <a:latin typeface="HG丸ｺﾞｼｯｸM-PRO" pitchFamily="50" charset="-128"/>
                <a:ea typeface="HG丸ｺﾞｼｯｸM-PRO" pitchFamily="50" charset="-128"/>
              </a:rPr>
              <a:t>：</a:t>
            </a:r>
            <a:r>
              <a:rPr lang="en-GB" altLang="ja-JP" sz="1400" dirty="0" smtClean="0">
                <a:latin typeface="HG丸ｺﾞｼｯｸM-PRO" pitchFamily="50" charset="-128"/>
                <a:ea typeface="HG丸ｺﾞｼｯｸM-PRO" pitchFamily="50" charset="-128"/>
              </a:rPr>
              <a:t>Bose-Einstein</a:t>
            </a:r>
            <a:r>
              <a:rPr lang="ja-JP" altLang="en-US" sz="1400" dirty="0" smtClean="0">
                <a:latin typeface="HG丸ｺﾞｼｯｸM-PRO" pitchFamily="50" charset="-128"/>
                <a:ea typeface="HG丸ｺﾞｼｯｸM-PRO" pitchFamily="50" charset="-128"/>
              </a:rPr>
              <a:t>凝縮体の</a:t>
            </a:r>
            <a:r>
              <a:rPr lang="en-GB" altLang="ja-JP" sz="1400" dirty="0" smtClean="0">
                <a:latin typeface="HG丸ｺﾞｼｯｸM-PRO" pitchFamily="50" charset="-128"/>
                <a:ea typeface="HG丸ｺﾞｼｯｸM-PRO" pitchFamily="50" charset="-128"/>
              </a:rPr>
              <a:t>Green</a:t>
            </a:r>
            <a:r>
              <a:rPr lang="ja-JP" altLang="en-US" sz="1400" dirty="0" smtClean="0">
                <a:latin typeface="HG丸ｺﾞｼｯｸM-PRO" pitchFamily="50" charset="-128"/>
                <a:ea typeface="HG丸ｺﾞｼｯｸM-PRO" pitchFamily="50" charset="-128"/>
              </a:rPr>
              <a:t>関数論</a:t>
            </a:r>
            <a:endParaRPr lang="en-US" altLang="ja-JP" sz="1400" dirty="0" smtClean="0">
              <a:latin typeface="HG丸ｺﾞｼｯｸM-PRO" pitchFamily="50" charset="-128"/>
              <a:ea typeface="HG丸ｺﾞｼｯｸM-PRO" pitchFamily="50" charset="-128"/>
            </a:endParaRPr>
          </a:p>
          <a:p>
            <a:r>
              <a:rPr lang="en-US" altLang="ja-JP" sz="1400" dirty="0" smtClean="0">
                <a:latin typeface="HG丸ｺﾞｼｯｸM-PRO" pitchFamily="50" charset="-128"/>
                <a:ea typeface="HG丸ｺﾞｼｯｸM-PRO" pitchFamily="50" charset="-128"/>
              </a:rPr>
              <a:t>	</a:t>
            </a:r>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a:t>
            </a:r>
            <a:r>
              <a:rPr lang="en-GB" altLang="ja-JP" sz="1400" dirty="0" err="1" smtClean="0">
                <a:latin typeface="HG丸ｺﾞｼｯｸM-PRO" pitchFamily="50" charset="-128"/>
                <a:ea typeface="HG丸ｺﾞｼｯｸM-PRO" pitchFamily="50" charset="-128"/>
              </a:rPr>
              <a:t>Nepomnyashchii-Nepomnyashchii</a:t>
            </a:r>
            <a:r>
              <a:rPr lang="ja-JP" altLang="en-US" sz="1400" dirty="0" smtClean="0">
                <a:latin typeface="HG丸ｺﾞｼｯｸM-PRO" pitchFamily="50" charset="-128"/>
                <a:ea typeface="HG丸ｺﾞｼｯｸM-PRO" pitchFamily="50" charset="-128"/>
              </a:rPr>
              <a:t>恒等式を中心</a:t>
            </a:r>
            <a:r>
              <a:rPr lang="ja-JP" altLang="en-US" sz="1400" dirty="0" smtClean="0">
                <a:latin typeface="HG丸ｺﾞｼｯｸM-PRO" pitchFamily="50" charset="-128"/>
                <a:ea typeface="HG丸ｺﾞｼｯｸM-PRO" pitchFamily="50" charset="-128"/>
              </a:rPr>
              <a:t>に</a:t>
            </a:r>
            <a:r>
              <a:rPr lang="ja-JP" altLang="en-US" sz="1400" dirty="0" smtClean="0">
                <a:latin typeface="HG丸ｺﾞｼｯｸM-PRO" pitchFamily="50" charset="-128"/>
                <a:ea typeface="HG丸ｺﾞｼｯｸM-PRO" pitchFamily="50" charset="-128"/>
              </a:rPr>
              <a:t>～</a:t>
            </a:r>
            <a:endParaRPr lang="ja-JP" altLang="ja-JP" sz="1400" dirty="0">
              <a:latin typeface="HG丸ｺﾞｼｯｸM-PRO" pitchFamily="50" charset="-128"/>
              <a:ea typeface="HG丸ｺﾞｼｯｸM-PRO" pitchFamily="50" charset="-128"/>
            </a:endParaRPr>
          </a:p>
        </p:txBody>
      </p:sp>
      <p:sp>
        <p:nvSpPr>
          <p:cNvPr id="14" name="テキスト ボックス 13"/>
          <p:cNvSpPr txBox="1"/>
          <p:nvPr/>
        </p:nvSpPr>
        <p:spPr>
          <a:xfrm>
            <a:off x="77796" y="2995610"/>
            <a:ext cx="1200894" cy="276999"/>
          </a:xfrm>
          <a:prstGeom prst="rect">
            <a:avLst/>
          </a:prstGeom>
          <a:noFill/>
        </p:spPr>
        <p:txBody>
          <a:bodyPr wrap="square" rtlCol="0">
            <a:spAutoFit/>
          </a:bodyPr>
          <a:lstStyle/>
          <a:p>
            <a:r>
              <a:rPr lang="en-US" altLang="ja-JP" sz="1200" b="1" dirty="0" smtClean="0">
                <a:latin typeface="HG丸ｺﾞｼｯｸM-PRO" pitchFamily="50" charset="-128"/>
                <a:ea typeface="HG丸ｺﾞｼｯｸM-PRO" pitchFamily="50" charset="-128"/>
              </a:rPr>
              <a:t>Abstract</a:t>
            </a:r>
            <a:r>
              <a:rPr lang="ja-JP" altLang="en-US" sz="1200" b="1" dirty="0" smtClean="0">
                <a:latin typeface="HG丸ｺﾞｼｯｸM-PRO" pitchFamily="50" charset="-128"/>
                <a:ea typeface="HG丸ｺﾞｼｯｸM-PRO" pitchFamily="50" charset="-128"/>
              </a:rPr>
              <a:t>：</a:t>
            </a:r>
            <a:endParaRPr kumimoji="1" lang="ja-JP" altLang="en-US" sz="1200" b="1" dirty="0">
              <a:latin typeface="HG丸ｺﾞｼｯｸM-PRO" pitchFamily="50" charset="-128"/>
              <a:ea typeface="HG丸ｺﾞｼｯｸM-PRO" pitchFamily="50" charset="-128"/>
            </a:endParaRPr>
          </a:p>
        </p:txBody>
      </p:sp>
      <p:sp>
        <p:nvSpPr>
          <p:cNvPr id="20" name="正方形/長方形 19"/>
          <p:cNvSpPr/>
          <p:nvPr/>
        </p:nvSpPr>
        <p:spPr>
          <a:xfrm>
            <a:off x="0" y="1467931"/>
            <a:ext cx="6857999" cy="45719"/>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3600" dirty="0" smtClean="0">
                <a:solidFill>
                  <a:srgbClr val="FFFFFF"/>
                </a:solidFill>
              </a:rPr>
              <a:t>　　　</a:t>
            </a:r>
            <a:endParaRPr lang="ja-JP" altLang="en-US" sz="3600" dirty="0">
              <a:solidFill>
                <a:srgbClr val="FFFFFF"/>
              </a:solidFill>
              <a:latin typeface="Times"/>
              <a:cs typeface="Times"/>
            </a:endParaRPr>
          </a:p>
        </p:txBody>
      </p:sp>
      <p:sp>
        <p:nvSpPr>
          <p:cNvPr id="22" name="テキスト ボックス 21"/>
          <p:cNvSpPr txBox="1"/>
          <p:nvPr/>
        </p:nvSpPr>
        <p:spPr>
          <a:xfrm>
            <a:off x="0" y="760539"/>
            <a:ext cx="6857999" cy="707886"/>
          </a:xfrm>
          <a:prstGeom prst="rect">
            <a:avLst/>
          </a:prstGeom>
          <a:noFill/>
        </p:spPr>
        <p:txBody>
          <a:bodyPr wrap="square" rtlCol="0">
            <a:spAutoFit/>
          </a:bodyPr>
          <a:lstStyle/>
          <a:p>
            <a:r>
              <a:rPr kumimoji="1" lang="ja-JP" altLang="en-US" sz="2000" dirty="0" smtClean="0">
                <a:latin typeface="HG丸ｺﾞｼｯｸM-PRO" pitchFamily="50" charset="-128"/>
                <a:ea typeface="HG丸ｺﾞｼｯｸM-PRO" pitchFamily="50" charset="-128"/>
              </a:rPr>
              <a:t>第</a:t>
            </a:r>
            <a:r>
              <a:rPr kumimoji="1" lang="en-US" altLang="ja-JP" sz="2000" dirty="0" smtClean="0">
                <a:latin typeface="HG丸ｺﾞｼｯｸM-PRO" pitchFamily="50" charset="-128"/>
                <a:ea typeface="HG丸ｺﾞｼｯｸM-PRO" pitchFamily="50" charset="-128"/>
              </a:rPr>
              <a:t>4</a:t>
            </a:r>
            <a:r>
              <a:rPr kumimoji="1" lang="ja-JP" altLang="en-US" sz="2000" dirty="0" smtClean="0">
                <a:latin typeface="HG丸ｺﾞｼｯｸM-PRO" pitchFamily="50" charset="-128"/>
                <a:ea typeface="HG丸ｺﾞｼｯｸM-PRO" pitchFamily="50" charset="-128"/>
              </a:rPr>
              <a:t>回</a:t>
            </a:r>
            <a:r>
              <a:rPr kumimoji="1" lang="ja-JP" altLang="en-US" sz="4000" dirty="0" smtClean="0">
                <a:latin typeface="HG丸ｺﾞｼｯｸM-PRO" pitchFamily="50" charset="-128"/>
                <a:ea typeface="HG丸ｺﾞｼｯｸM-PRO" pitchFamily="50" charset="-128"/>
              </a:rPr>
              <a:t>応用物理学科セミナー</a:t>
            </a:r>
            <a:endParaRPr kumimoji="1" lang="ja-JP" altLang="en-US" sz="4000" dirty="0">
              <a:latin typeface="HG丸ｺﾞｼｯｸM-PRO" pitchFamily="50" charset="-128"/>
              <a:ea typeface="HG丸ｺﾞｼｯｸM-PRO" pitchFamily="50" charset="-128"/>
            </a:endParaRPr>
          </a:p>
        </p:txBody>
      </p:sp>
      <p:sp>
        <p:nvSpPr>
          <p:cNvPr id="24" name="テキスト ボックス 23"/>
          <p:cNvSpPr txBox="1"/>
          <p:nvPr/>
        </p:nvSpPr>
        <p:spPr>
          <a:xfrm>
            <a:off x="4057232" y="8867001"/>
            <a:ext cx="1569660" cy="276999"/>
          </a:xfrm>
          <a:prstGeom prst="rect">
            <a:avLst/>
          </a:prstGeom>
          <a:noFill/>
        </p:spPr>
        <p:txBody>
          <a:bodyPr wrap="none" rtlCol="0">
            <a:spAutoFit/>
          </a:bodyPr>
          <a:lstStyle/>
          <a:p>
            <a:r>
              <a:rPr lang="ja-JP" altLang="en-US" sz="1200" dirty="0" smtClean="0">
                <a:latin typeface="HG丸ｺﾞｼｯｸM-PRO" pitchFamily="50" charset="-128"/>
                <a:ea typeface="HG丸ｺﾞｼｯｸM-PRO" pitchFamily="50" charset="-128"/>
              </a:rPr>
              <a:t>世話人</a:t>
            </a:r>
            <a:r>
              <a:rPr lang="ja-JP" altLang="en-US" sz="1200" dirty="0" smtClean="0">
                <a:latin typeface="HG丸ｺﾞｼｯｸM-PRO" pitchFamily="50" charset="-128"/>
                <a:ea typeface="HG丸ｺﾞｼｯｸM-PRO" pitchFamily="50" charset="-128"/>
              </a:rPr>
              <a:t>：橋爪洋一郎</a:t>
            </a:r>
            <a:endParaRPr lang="en-US" altLang="ja-JP" sz="1200" dirty="0" smtClean="0">
              <a:latin typeface="HG丸ｺﾞｼｯｸM-PRO" pitchFamily="50" charset="-128"/>
              <a:ea typeface="HG丸ｺﾞｼｯｸM-PRO" pitchFamily="50" charset="-128"/>
            </a:endParaRPr>
          </a:p>
        </p:txBody>
      </p:sp>
      <p:pic>
        <p:nvPicPr>
          <p:cNvPr id="1026" name="Picture 2" descr="D:\ysumino\Desktop\logo.png"/>
          <p:cNvPicPr>
            <a:picLocks noChangeAspect="1" noChangeArrowheads="1"/>
          </p:cNvPicPr>
          <p:nvPr/>
        </p:nvPicPr>
        <p:blipFill>
          <a:blip r:embed="rId3"/>
          <a:srcRect/>
          <a:stretch>
            <a:fillRect/>
          </a:stretch>
        </p:blipFill>
        <p:spPr bwMode="auto">
          <a:xfrm>
            <a:off x="0" y="57938"/>
            <a:ext cx="2367504" cy="648814"/>
          </a:xfrm>
          <a:prstGeom prst="rect">
            <a:avLst/>
          </a:prstGeom>
          <a:noFill/>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629</TotalTime>
  <Words>44</Words>
  <Application>Microsoft Office PowerPoint</Application>
  <PresentationFormat>画面に合わせる (4:3)</PresentationFormat>
  <Paragraphs>12</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スライド 1</vt:lpstr>
    </vt:vector>
  </TitlesOfParts>
  <Company>東京理科大学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住野豊</dc:creator>
  <cp:lastModifiedBy>ysumino</cp:lastModifiedBy>
  <cp:revision>169</cp:revision>
  <cp:lastPrinted>2011-05-23T09:25:47Z</cp:lastPrinted>
  <dcterms:created xsi:type="dcterms:W3CDTF">2011-06-28T08:58:10Z</dcterms:created>
  <dcterms:modified xsi:type="dcterms:W3CDTF">2014-07-14T07:03:58Z</dcterms:modified>
</cp:coreProperties>
</file>