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6858000" cy="9144000" type="screen4x3"/>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1706CB"/>
    <a:srgbClr val="10019B"/>
    <a:srgbClr val="1203A5"/>
    <a:srgbClr val="4A26EB"/>
    <a:srgbClr val="1F046E"/>
    <a:srgbClr val="A30F00"/>
    <a:srgbClr val="C0130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98" d="100"/>
          <a:sy n="98" d="100"/>
        </p:scale>
        <p:origin x="-1062" y="-78"/>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27AEFA0A-6EEA-4E49-9BBB-0CAC71002DE4}" type="datetimeFigureOut">
              <a:rPr kumimoji="1" lang="ja-JP" altLang="en-US" smtClean="0"/>
              <a:pPr/>
              <a:t>2014/10/6</a:t>
            </a:fld>
            <a:endParaRPr kumimoji="1" lang="ja-JP" altLang="en-US"/>
          </a:p>
        </p:txBody>
      </p:sp>
      <p:sp>
        <p:nvSpPr>
          <p:cNvPr id="4" name="スライド イメージ プレースホルダ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595AE5E-C4FC-4599-88E1-11FF4CA0491F}" type="slidenum">
              <a:rPr kumimoji="1" lang="ja-JP" altLang="en-US" smtClean="0"/>
              <a:pPr/>
              <a:t>&lt;#&gt;</a:t>
            </a:fld>
            <a:endParaRPr kumimoji="1" lang="ja-JP" altLang="en-US"/>
          </a:p>
        </p:txBody>
      </p:sp>
    </p:spTree>
    <p:extLst>
      <p:ext uri="{BB962C8B-B14F-4D97-AF65-F5344CB8AC3E}">
        <p14:creationId xmlns:p14="http://schemas.microsoft.com/office/powerpoint/2010/main" xmlns="" val="4098869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2014/10/6</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2014/10/6</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2014/10/6</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2014/10/6</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2014/10/6</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2014/10/6</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fld id="{2DB59184-5681-AB43-B86D-837DECA57B1E}" type="datetimeFigureOut">
              <a:rPr lang="ja-JP" altLang="en-US" smtClean="0"/>
              <a:pPr/>
              <a:t>2014/10/6</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fld id="{2DB59184-5681-AB43-B86D-837DECA57B1E}" type="datetimeFigureOut">
              <a:rPr lang="ja-JP" altLang="en-US" smtClean="0"/>
              <a:pPr/>
              <a:t>2014/10/6</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DB59184-5681-AB43-B86D-837DECA57B1E}" type="datetimeFigureOut">
              <a:rPr lang="ja-JP" altLang="en-US" smtClean="0"/>
              <a:pPr/>
              <a:t>2014/10/6</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2014/10/6</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2014/10/6</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DB59184-5681-AB43-B86D-837DECA57B1E}" type="datetimeFigureOut">
              <a:rPr lang="ja-JP" altLang="en-US" smtClean="0"/>
              <a:pPr/>
              <a:t>2014/10/6</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B7D5B2-4832-2141-A680-AC28AEB4A90F}" type="slidenum">
              <a:rPr lang="ja-JP" altLang="en-US" smtClean="0"/>
              <a:pPr/>
              <a:t>&lt;#&gt;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72374" y="3351258"/>
            <a:ext cx="6373494" cy="5656555"/>
          </a:xfrm>
          <a:prstGeom prst="rect">
            <a:avLst/>
          </a:prstGeom>
        </p:spPr>
        <p:txBody>
          <a:bodyPr wrap="square">
            <a:spAutoFit/>
          </a:bodyPr>
          <a:lstStyle/>
          <a:p>
            <a:pPr algn="just"/>
            <a:r>
              <a:rPr lang="en-US" altLang="ja-JP" sz="1400" dirty="0" smtClean="0">
                <a:latin typeface="Times New Roman" pitchFamily="18" charset="0"/>
                <a:cs typeface="Times New Roman" pitchFamily="18" charset="0"/>
              </a:rPr>
              <a:t>	Recent </a:t>
            </a:r>
            <a:r>
              <a:rPr lang="en-US" altLang="ja-JP" sz="1400" dirty="0" smtClean="0">
                <a:latin typeface="Times New Roman" pitchFamily="18" charset="0"/>
                <a:cs typeface="Times New Roman" pitchFamily="18" charset="0"/>
              </a:rPr>
              <a:t>advances in </a:t>
            </a:r>
            <a:r>
              <a:rPr lang="en-US" altLang="ja-JP" sz="1400" dirty="0" err="1" smtClean="0">
                <a:latin typeface="Times New Roman" pitchFamily="18" charset="0"/>
                <a:cs typeface="Times New Roman" pitchFamily="18" charset="0"/>
              </a:rPr>
              <a:t>nanoscience</a:t>
            </a:r>
            <a:r>
              <a:rPr lang="en-US" altLang="ja-JP" sz="1400" dirty="0" smtClean="0">
                <a:latin typeface="Times New Roman" pitchFamily="18" charset="0"/>
                <a:cs typeface="Times New Roman" pitchFamily="18" charset="0"/>
              </a:rPr>
              <a:t> have demonstrated that fundamentally new physical phenomena are found, when systems are reduced in size to dimensions that become comparable to the fundamental microscopic length scales of a material under study. Superconductivity is a macroscopic quantum phenomenon, and therefore it is of particular interest to see how this quantum state is influenced when the samples are reduced to nanometer sizes. Nowadays, developments in nanotechnologies and measurement techniques allow the experimental investigation of the magnetic and thermodynamic superconducting properties of </a:t>
            </a:r>
            <a:r>
              <a:rPr lang="en-US" altLang="ja-JP" sz="1400" dirty="0" err="1" smtClean="0">
                <a:latin typeface="Times New Roman" pitchFamily="18" charset="0"/>
                <a:cs typeface="Times New Roman" pitchFamily="18" charset="0"/>
              </a:rPr>
              <a:t>mesoscopic</a:t>
            </a:r>
            <a:r>
              <a:rPr lang="en-US" altLang="ja-JP" sz="1400" dirty="0" smtClean="0">
                <a:latin typeface="Times New Roman" pitchFamily="18" charset="0"/>
                <a:cs typeface="Times New Roman" pitchFamily="18" charset="0"/>
              </a:rPr>
              <a:t> samples in this regime. In this lecture, we will present theoretical models to describe such </a:t>
            </a:r>
            <a:r>
              <a:rPr lang="en-US" altLang="ja-JP" sz="1400" dirty="0" err="1" smtClean="0">
                <a:latin typeface="Times New Roman" pitchFamily="18" charset="0"/>
                <a:cs typeface="Times New Roman" pitchFamily="18" charset="0"/>
              </a:rPr>
              <a:t>nanoscale</a:t>
            </a:r>
            <a:r>
              <a:rPr lang="en-US" altLang="ja-JP" sz="1400" dirty="0" smtClean="0">
                <a:latin typeface="Times New Roman" pitchFamily="18" charset="0"/>
                <a:cs typeface="Times New Roman" pitchFamily="18" charset="0"/>
              </a:rPr>
              <a:t> superconducting systems and discuss possible new experimental phenomena we can predict within these theoretical models.</a:t>
            </a:r>
          </a:p>
          <a:p>
            <a:pPr algn="just"/>
            <a:r>
              <a:rPr lang="en-US" altLang="ja-JP" sz="1400" dirty="0" smtClean="0">
                <a:latin typeface="Times New Roman" pitchFamily="18" charset="0"/>
                <a:cs typeface="Times New Roman" pitchFamily="18" charset="0"/>
              </a:rPr>
              <a:t>	We </a:t>
            </a:r>
            <a:r>
              <a:rPr lang="en-US" altLang="ja-JP" sz="1400" dirty="0" smtClean="0">
                <a:latin typeface="Times New Roman" pitchFamily="18" charset="0"/>
                <a:cs typeface="Times New Roman" pitchFamily="18" charset="0"/>
              </a:rPr>
              <a:t>will consider the theory of interactions between two </a:t>
            </a:r>
            <a:r>
              <a:rPr lang="en-US" altLang="ja-JP" sz="1400" dirty="0" err="1" smtClean="0">
                <a:latin typeface="Times New Roman" pitchFamily="18" charset="0"/>
                <a:cs typeface="Times New Roman" pitchFamily="18" charset="0"/>
              </a:rPr>
              <a:t>nanoscale</a:t>
            </a:r>
            <a:r>
              <a:rPr lang="en-US" altLang="ja-JP" sz="1400" dirty="0" smtClean="0">
                <a:latin typeface="Times New Roman" pitchFamily="18" charset="0"/>
                <a:cs typeface="Times New Roman" pitchFamily="18" charset="0"/>
              </a:rPr>
              <a:t> ferromagnetic particles embedded in a superconductor. </a:t>
            </a:r>
            <a:r>
              <a:rPr lang="en-US" altLang="ja-JP" sz="1400" dirty="0" smtClean="0">
                <a:latin typeface="Times New Roman" pitchFamily="18" charset="0"/>
                <a:cs typeface="Times New Roman" pitchFamily="18" charset="0"/>
              </a:rPr>
              <a:t>In </a:t>
            </a:r>
            <a:r>
              <a:rPr lang="en-US" altLang="ja-JP" sz="1400" dirty="0" smtClean="0">
                <a:latin typeface="Times New Roman" pitchFamily="18" charset="0"/>
                <a:cs typeface="Times New Roman" pitchFamily="18" charset="0"/>
              </a:rPr>
              <a:t>the London limit approximation, we show that the interactions between ferromagnetic particles can lead to either parallel or </a:t>
            </a:r>
            <a:r>
              <a:rPr lang="en-US" altLang="ja-JP" sz="1400" dirty="0" err="1" smtClean="0">
                <a:latin typeface="Times New Roman" pitchFamily="18" charset="0"/>
                <a:cs typeface="Times New Roman" pitchFamily="18" charset="0"/>
              </a:rPr>
              <a:t>antiparallel</a:t>
            </a:r>
            <a:r>
              <a:rPr lang="en-US" altLang="ja-JP" sz="1400" dirty="0" smtClean="0">
                <a:latin typeface="Times New Roman" pitchFamily="18" charset="0"/>
                <a:cs typeface="Times New Roman" pitchFamily="18" charset="0"/>
              </a:rPr>
              <a:t> spin alignment. The crossover between those is dependent on the ratio of the </a:t>
            </a:r>
            <a:r>
              <a:rPr lang="en-US" altLang="ja-JP" sz="1400" dirty="0" err="1" smtClean="0">
                <a:latin typeface="Times New Roman" pitchFamily="18" charset="0"/>
                <a:cs typeface="Times New Roman" pitchFamily="18" charset="0"/>
              </a:rPr>
              <a:t>interparticle</a:t>
            </a:r>
            <a:r>
              <a:rPr lang="en-US" altLang="ja-JP" sz="1400" dirty="0" smtClean="0">
                <a:latin typeface="Times New Roman" pitchFamily="18" charset="0"/>
                <a:cs typeface="Times New Roman" pitchFamily="18" charset="0"/>
              </a:rPr>
              <a:t> spacing and the London penetration depth. We will show that a phase transition between spin orientations can occur as the temperature is varied. Finally, we comment on the extension of these results to arrays of </a:t>
            </a:r>
            <a:r>
              <a:rPr lang="en-US" altLang="ja-JP" sz="1400" dirty="0" err="1" smtClean="0">
                <a:latin typeface="Times New Roman" pitchFamily="18" charset="0"/>
                <a:cs typeface="Times New Roman" pitchFamily="18" charset="0"/>
              </a:rPr>
              <a:t>nanoparticles</a:t>
            </a:r>
            <a:r>
              <a:rPr lang="en-US" altLang="ja-JP" sz="1400" dirty="0" smtClean="0">
                <a:latin typeface="Times New Roman" pitchFamily="18" charset="0"/>
                <a:cs typeface="Times New Roman" pitchFamily="18" charset="0"/>
              </a:rPr>
              <a:t> in different geometries.</a:t>
            </a:r>
          </a:p>
          <a:p>
            <a:pPr algn="just"/>
            <a:r>
              <a:rPr lang="en-US" altLang="ja-JP" sz="1400" dirty="0" smtClean="0">
                <a:latin typeface="Times New Roman" pitchFamily="18" charset="0"/>
                <a:cs typeface="Times New Roman" pitchFamily="18" charset="0"/>
              </a:rPr>
              <a:t>	In </a:t>
            </a:r>
            <a:r>
              <a:rPr lang="en-US" altLang="ja-JP" sz="1400" dirty="0" smtClean="0">
                <a:latin typeface="Times New Roman" pitchFamily="18" charset="0"/>
                <a:cs typeface="Times New Roman" pitchFamily="18" charset="0"/>
              </a:rPr>
              <a:t>view of modern experimental data, we consider also composite </a:t>
            </a:r>
            <a:r>
              <a:rPr lang="en-US" altLang="ja-JP" sz="1400" dirty="0" err="1" smtClean="0">
                <a:latin typeface="Times New Roman" pitchFamily="18" charset="0"/>
                <a:cs typeface="Times New Roman" pitchFamily="18" charset="0"/>
              </a:rPr>
              <a:t>nanowires</a:t>
            </a:r>
            <a:r>
              <a:rPr lang="en-US" altLang="ja-JP" sz="1400" dirty="0" smtClean="0">
                <a:latin typeface="Times New Roman" pitchFamily="18" charset="0"/>
                <a:cs typeface="Times New Roman" pitchFamily="18" charset="0"/>
              </a:rPr>
              <a:t> made from both superconducting and ferromagnetic metals in the case of cylindrical geometry, where one metal forms the core of a </a:t>
            </a:r>
            <a:r>
              <a:rPr lang="en-US" altLang="ja-JP" sz="1400" dirty="0" err="1" smtClean="0">
                <a:latin typeface="Times New Roman" pitchFamily="18" charset="0"/>
                <a:cs typeface="Times New Roman" pitchFamily="18" charset="0"/>
              </a:rPr>
              <a:t>nanowire</a:t>
            </a:r>
            <a:r>
              <a:rPr lang="en-US" altLang="ja-JP" sz="1400" dirty="0" smtClean="0">
                <a:latin typeface="Times New Roman" pitchFamily="18" charset="0"/>
                <a:cs typeface="Times New Roman" pitchFamily="18" charset="0"/>
              </a:rPr>
              <a:t>, and the second forms an outer cylindrical sheath. Moreover, we analyze also the inverse situation, in which a normal or ferromagnetic core is surrounded by a superconducting sheath. In this case, it is interesting to examine the spectrum of Andreev bound states in the normal or ferromagnetic core</a:t>
            </a:r>
            <a:r>
              <a:rPr lang="en-US" altLang="ja-JP" sz="1400" dirty="0" smtClean="0">
                <a:latin typeface="Times New Roman" pitchFamily="18" charset="0"/>
                <a:cs typeface="Times New Roman" pitchFamily="18" charset="0"/>
              </a:rPr>
              <a:t>.</a:t>
            </a:r>
            <a:endParaRPr lang="en-US" altLang="ja-JP" sz="1400" dirty="0" smtClean="0">
              <a:latin typeface="Times New Roman" pitchFamily="18" charset="0"/>
              <a:cs typeface="Times New Roman" pitchFamily="18" charset="0"/>
            </a:endParaRPr>
          </a:p>
        </p:txBody>
      </p:sp>
      <p:sp>
        <p:nvSpPr>
          <p:cNvPr id="10" name="テキスト ボックス 9"/>
          <p:cNvSpPr txBox="1"/>
          <p:nvPr/>
        </p:nvSpPr>
        <p:spPr>
          <a:xfrm>
            <a:off x="1756002" y="1513650"/>
            <a:ext cx="4889866" cy="584775"/>
          </a:xfrm>
          <a:prstGeom prst="rect">
            <a:avLst/>
          </a:prstGeom>
          <a:noFill/>
        </p:spPr>
        <p:txBody>
          <a:bodyPr wrap="square" rtlCol="0">
            <a:spAutoFit/>
          </a:bodyPr>
          <a:lstStyle/>
          <a:p>
            <a:r>
              <a:rPr lang="ja-JP" altLang="en-US" sz="1600" b="1" dirty="0" smtClean="0">
                <a:latin typeface="HG丸ｺﾞｼｯｸM-PRO" pitchFamily="50" charset="-128"/>
                <a:ea typeface="HG丸ｺﾞｼｯｸM-PRO" pitchFamily="50" charset="-128"/>
                <a:cs typeface="Times"/>
              </a:rPr>
              <a:t>日時：</a:t>
            </a:r>
            <a:r>
              <a:rPr lang="en-US" altLang="ja-JP" sz="1600" b="1" dirty="0" smtClean="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10</a:t>
            </a:r>
            <a:r>
              <a:rPr kumimoji="1" lang="ja-JP" altLang="en-US" sz="1600" b="1" dirty="0" smtClean="0">
                <a:latin typeface="HG丸ｺﾞｼｯｸM-PRO" pitchFamily="50" charset="-128"/>
                <a:ea typeface="HG丸ｺﾞｼｯｸM-PRO" pitchFamily="50" charset="-128"/>
              </a:rPr>
              <a:t>月</a:t>
            </a:r>
            <a:r>
              <a:rPr lang="en-US" altLang="ja-JP" sz="1600" b="1" dirty="0" smtClean="0">
                <a:latin typeface="HG丸ｺﾞｼｯｸM-PRO" pitchFamily="50" charset="-128"/>
                <a:ea typeface="HG丸ｺﾞｼｯｸM-PRO" pitchFamily="50" charset="-128"/>
                <a:cs typeface="Times"/>
              </a:rPr>
              <a:t>23</a:t>
            </a:r>
            <a:r>
              <a:rPr kumimoji="1" lang="ja-JP" altLang="en-US" sz="1600" b="1" dirty="0" smtClean="0">
                <a:latin typeface="HG丸ｺﾞｼｯｸM-PRO" pitchFamily="50" charset="-128"/>
                <a:ea typeface="HG丸ｺﾞｼｯｸM-PRO" pitchFamily="50" charset="-128"/>
              </a:rPr>
              <a:t>日</a:t>
            </a:r>
            <a:r>
              <a:rPr kumimoji="1" lang="ja-JP" altLang="en-US" sz="1600" b="1" dirty="0" smtClean="0">
                <a:latin typeface="HG丸ｺﾞｼｯｸM-PRO" pitchFamily="50" charset="-128"/>
                <a:ea typeface="HG丸ｺﾞｼｯｸM-PRO" pitchFamily="50" charset="-128"/>
              </a:rPr>
              <a:t>（木）</a:t>
            </a:r>
            <a:r>
              <a:rPr kumimoji="1" lang="en-US" altLang="ja-JP" sz="1600" b="1" dirty="0" smtClean="0">
                <a:latin typeface="HG丸ｺﾞｼｯｸM-PRO" pitchFamily="50" charset="-128"/>
                <a:ea typeface="HG丸ｺﾞｼｯｸM-PRO" pitchFamily="50" charset="-128"/>
              </a:rPr>
              <a:t> </a:t>
            </a:r>
            <a:r>
              <a:rPr kumimoji="1" lang="en-US" altLang="ja-JP" sz="1600" b="1" dirty="0" smtClean="0">
                <a:latin typeface="HG丸ｺﾞｼｯｸM-PRO" pitchFamily="50" charset="-128"/>
                <a:ea typeface="HG丸ｺﾞｼｯｸM-PRO" pitchFamily="50" charset="-128"/>
                <a:cs typeface="Times"/>
              </a:rPr>
              <a:t>1</a:t>
            </a:r>
            <a:r>
              <a:rPr lang="en-US" altLang="ja-JP" sz="1600" b="1" dirty="0" smtClean="0">
                <a:latin typeface="HG丸ｺﾞｼｯｸM-PRO" pitchFamily="50" charset="-128"/>
                <a:ea typeface="HG丸ｺﾞｼｯｸM-PRO" pitchFamily="50" charset="-128"/>
                <a:cs typeface="Times"/>
              </a:rPr>
              <a:t>4</a:t>
            </a:r>
            <a:r>
              <a:rPr kumimoji="1" lang="en-US" altLang="ja-JP" sz="1600" b="1" dirty="0" smtClean="0">
                <a:latin typeface="HG丸ｺﾞｼｯｸM-PRO" pitchFamily="50" charset="-128"/>
                <a:ea typeface="HG丸ｺﾞｼｯｸM-PRO" pitchFamily="50" charset="-128"/>
                <a:cs typeface="Times"/>
              </a:rPr>
              <a:t>:</a:t>
            </a:r>
            <a:r>
              <a:rPr lang="en-US" altLang="ja-JP" sz="1600" b="1" dirty="0" smtClean="0">
                <a:latin typeface="HG丸ｺﾞｼｯｸM-PRO" pitchFamily="50" charset="-128"/>
                <a:ea typeface="HG丸ｺﾞｼｯｸM-PRO" pitchFamily="50" charset="-128"/>
                <a:cs typeface="Times"/>
              </a:rPr>
              <a:t>3</a:t>
            </a:r>
            <a:r>
              <a:rPr kumimoji="1" lang="en-US" altLang="ja-JP" sz="1600" b="1" dirty="0" smtClean="0">
                <a:latin typeface="HG丸ｺﾞｼｯｸM-PRO" pitchFamily="50" charset="-128"/>
                <a:ea typeface="HG丸ｺﾞｼｯｸM-PRO" pitchFamily="50" charset="-128"/>
                <a:cs typeface="Times"/>
              </a:rPr>
              <a:t>0</a:t>
            </a:r>
            <a:r>
              <a:rPr lang="ja-JP" altLang="en-US" sz="1600" b="1" dirty="0" smtClean="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16:00</a:t>
            </a:r>
            <a:endParaRPr kumimoji="1" lang="en-US" altLang="ja-JP" sz="1600" b="1" dirty="0" smtClean="0">
              <a:latin typeface="HG丸ｺﾞｼｯｸM-PRO" pitchFamily="50" charset="-128"/>
              <a:ea typeface="HG丸ｺﾞｼｯｸM-PRO" pitchFamily="50" charset="-128"/>
              <a:cs typeface="Times"/>
            </a:endParaRPr>
          </a:p>
          <a:p>
            <a:r>
              <a:rPr lang="ja-JP" altLang="en-US" sz="1600" b="1" dirty="0" smtClean="0">
                <a:latin typeface="HG丸ｺﾞｼｯｸM-PRO" pitchFamily="50" charset="-128"/>
                <a:ea typeface="HG丸ｺﾞｼｯｸM-PRO" pitchFamily="50" charset="-128"/>
                <a:cs typeface="Times"/>
              </a:rPr>
              <a:t>場所：</a:t>
            </a:r>
            <a:r>
              <a:rPr lang="ja-JP" altLang="en-US" sz="1600" b="1" dirty="0" smtClean="0">
                <a:latin typeface="HG丸ｺﾞｼｯｸM-PRO" pitchFamily="50" charset="-128"/>
                <a:ea typeface="HG丸ｺﾞｼｯｸM-PRO" pitchFamily="50" charset="-128"/>
              </a:rPr>
              <a:t>葛飾キャンパス研究棟８Ｆ第２セミナー室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77796" y="2098426"/>
            <a:ext cx="6732933" cy="584775"/>
          </a:xfrm>
          <a:prstGeom prst="rect">
            <a:avLst/>
          </a:prstGeom>
          <a:noFill/>
        </p:spPr>
        <p:txBody>
          <a:bodyPr wrap="square" rtlCol="0">
            <a:spAutoFit/>
          </a:bodyPr>
          <a:lstStyle/>
          <a:p>
            <a:r>
              <a:rPr lang="en-US" altLang="ja-JP" sz="1600" b="1" dirty="0" smtClean="0">
                <a:latin typeface="HG丸ｺﾞｼｯｸM-PRO" pitchFamily="50" charset="-128"/>
                <a:ea typeface="HG丸ｺﾞｼｯｸM-PRO" pitchFamily="50" charset="-128"/>
              </a:rPr>
              <a:t>Speaker</a:t>
            </a:r>
            <a:r>
              <a:rPr lang="ja-JP" altLang="en-US" sz="1600" dirty="0" smtClean="0">
                <a:latin typeface="HG丸ｺﾞｼｯｸM-PRO" pitchFamily="50" charset="-128"/>
                <a:ea typeface="HG丸ｺﾞｼｯｸM-PRO" pitchFamily="50" charset="-128"/>
              </a:rPr>
              <a:t>：</a:t>
            </a:r>
            <a:r>
              <a:rPr lang="en-GB" altLang="ja-JP" sz="1600" dirty="0" smtClean="0">
                <a:latin typeface="HG丸ｺﾞｼｯｸM-PRO" pitchFamily="50" charset="-128"/>
                <a:ea typeface="HG丸ｺﾞｼｯｸM-PRO" pitchFamily="50" charset="-128"/>
              </a:rPr>
              <a:t>Prof. </a:t>
            </a:r>
            <a:r>
              <a:rPr lang="en-GB" altLang="ja-JP" sz="1600" dirty="0" smtClean="0">
                <a:latin typeface="HG丸ｺﾞｼｯｸM-PRO" pitchFamily="50" charset="-128"/>
                <a:ea typeface="HG丸ｺﾞｼｯｸM-PRO" pitchFamily="50" charset="-128"/>
              </a:rPr>
              <a:t>Sergei P. </a:t>
            </a:r>
            <a:r>
              <a:rPr lang="en-GB" altLang="ja-JP" sz="1600" dirty="0" err="1" smtClean="0">
                <a:latin typeface="HG丸ｺﾞｼｯｸM-PRO" pitchFamily="50" charset="-128"/>
                <a:ea typeface="HG丸ｺﾞｼｯｸM-PRO" pitchFamily="50" charset="-128"/>
              </a:rPr>
              <a:t>Kruchinin</a:t>
            </a:r>
            <a:r>
              <a:rPr lang="ja-JP" altLang="en-US" sz="1600" dirty="0" smtClean="0">
                <a:latin typeface="HG丸ｺﾞｼｯｸM-PRO" pitchFamily="50" charset="-128"/>
                <a:ea typeface="HG丸ｺﾞｼｯｸM-PRO" pitchFamily="50" charset="-128"/>
              </a:rPr>
              <a:t>　</a:t>
            </a:r>
            <a:endParaRPr lang="en-US" altLang="ja-JP" sz="1600" dirty="0" smtClean="0">
              <a:latin typeface="HG丸ｺﾞｼｯｸM-PRO" pitchFamily="50" charset="-128"/>
              <a:ea typeface="HG丸ｺﾞｼｯｸM-PRO" pitchFamily="50" charset="-128"/>
            </a:endParaRPr>
          </a:p>
          <a:p>
            <a:r>
              <a:rPr lang="en-US" altLang="ja-JP" sz="1600" b="1" dirty="0" smtClean="0">
                <a:latin typeface="HG丸ｺﾞｼｯｸM-PRO" pitchFamily="50" charset="-128"/>
                <a:ea typeface="HG丸ｺﾞｼｯｸM-PRO" pitchFamily="50" charset="-128"/>
              </a:rPr>
              <a:t>Affiliation</a:t>
            </a:r>
            <a:r>
              <a:rPr lang="en-US" altLang="ja-JP" sz="1600" dirty="0" smtClean="0">
                <a:latin typeface="HG丸ｺﾞｼｯｸM-PRO" pitchFamily="50" charset="-128"/>
                <a:ea typeface="HG丸ｺﾞｼｯｸM-PRO" pitchFamily="50" charset="-128"/>
              </a:rPr>
              <a:t>:</a:t>
            </a:r>
            <a:r>
              <a:rPr lang="ja-JP" altLang="en-US" sz="1600" dirty="0" smtClean="0">
                <a:latin typeface="HG丸ｺﾞｼｯｸM-PRO" pitchFamily="50" charset="-128"/>
                <a:ea typeface="HG丸ｺﾞｼｯｸM-PRO" pitchFamily="50" charset="-128"/>
              </a:rPr>
              <a:t> </a:t>
            </a:r>
            <a:r>
              <a:rPr lang="en-US" altLang="zh-CN" sz="1600" dirty="0" err="1" smtClean="0">
                <a:latin typeface="HG丸ｺﾞｼｯｸM-PRO" pitchFamily="50" charset="-128"/>
                <a:ea typeface="HG丸ｺﾞｼｯｸM-PRO" pitchFamily="50" charset="-128"/>
              </a:rPr>
              <a:t>Bogolyubov</a:t>
            </a:r>
            <a:r>
              <a:rPr lang="en-US" altLang="zh-CN" sz="1600" dirty="0" smtClean="0">
                <a:latin typeface="HG丸ｺﾞｼｯｸM-PRO" pitchFamily="50" charset="-128"/>
                <a:ea typeface="HG丸ｺﾞｼｯｸM-PRO" pitchFamily="50" charset="-128"/>
              </a:rPr>
              <a:t> </a:t>
            </a:r>
            <a:r>
              <a:rPr lang="en-US" altLang="zh-CN" sz="1600" dirty="0" smtClean="0">
                <a:latin typeface="HG丸ｺﾞｼｯｸM-PRO" pitchFamily="50" charset="-128"/>
                <a:ea typeface="HG丸ｺﾞｼｯｸM-PRO" pitchFamily="50" charset="-128"/>
              </a:rPr>
              <a:t>Institute for Theoretical </a:t>
            </a:r>
            <a:r>
              <a:rPr lang="en-US" altLang="zh-CN" sz="1600" dirty="0" smtClean="0">
                <a:latin typeface="HG丸ｺﾞｼｯｸM-PRO" pitchFamily="50" charset="-128"/>
                <a:ea typeface="HG丸ｺﾞｼｯｸM-PRO" pitchFamily="50" charset="-128"/>
              </a:rPr>
              <a:t>Physics, Ukraine</a:t>
            </a:r>
            <a:endParaRPr lang="en-US" altLang="ja-JP" sz="1600" dirty="0" smtClean="0">
              <a:latin typeface="HG丸ｺﾞｼｯｸM-PRO" pitchFamily="50" charset="-128"/>
              <a:ea typeface="HG丸ｺﾞｼｯｸM-PRO" pitchFamily="50" charset="-128"/>
            </a:endParaRPr>
          </a:p>
        </p:txBody>
      </p:sp>
      <p:sp>
        <p:nvSpPr>
          <p:cNvPr id="13" name="テキスト ボックス 12"/>
          <p:cNvSpPr txBox="1"/>
          <p:nvPr/>
        </p:nvSpPr>
        <p:spPr>
          <a:xfrm>
            <a:off x="77797" y="2674150"/>
            <a:ext cx="6780203" cy="338554"/>
          </a:xfrm>
          <a:prstGeom prst="rect">
            <a:avLst/>
          </a:prstGeom>
          <a:noFill/>
        </p:spPr>
        <p:txBody>
          <a:bodyPr wrap="square" rtlCol="0">
            <a:spAutoFit/>
          </a:bodyPr>
          <a:lstStyle/>
          <a:p>
            <a:r>
              <a:rPr lang="en-US" altLang="ja-JP" sz="1600" b="1" dirty="0" smtClean="0">
                <a:latin typeface="HG丸ｺﾞｼｯｸM-PRO" pitchFamily="50" charset="-128"/>
                <a:ea typeface="HG丸ｺﾞｼｯｸM-PRO" pitchFamily="50" charset="-128"/>
              </a:rPr>
              <a:t>Title</a:t>
            </a:r>
            <a:r>
              <a:rPr lang="ja-JP" altLang="en-US" sz="1600" dirty="0" smtClean="0">
                <a:latin typeface="HG丸ｺﾞｼｯｸM-PRO" pitchFamily="50" charset="-128"/>
                <a:ea typeface="HG丸ｺﾞｼｯｸM-PRO" pitchFamily="50" charset="-128"/>
              </a:rPr>
              <a:t>：</a:t>
            </a:r>
            <a:r>
              <a:rPr lang="en-US" altLang="ja-JP" sz="1600" dirty="0" smtClean="0">
                <a:latin typeface="HG丸ｺﾞｼｯｸM-PRO" pitchFamily="50" charset="-128"/>
                <a:ea typeface="HG丸ｺﾞｼｯｸM-PRO" pitchFamily="50" charset="-128"/>
              </a:rPr>
              <a:t>Hybrid </a:t>
            </a:r>
            <a:r>
              <a:rPr lang="en-US" altLang="ja-JP" sz="1600" dirty="0" smtClean="0">
                <a:latin typeface="HG丸ｺﾞｼｯｸM-PRO" pitchFamily="50" charset="-128"/>
                <a:ea typeface="HG丸ｺﾞｼｯｸM-PRO" pitchFamily="50" charset="-128"/>
              </a:rPr>
              <a:t>ferromagnetic-superconductor </a:t>
            </a:r>
            <a:r>
              <a:rPr lang="en-US" altLang="ja-JP" sz="1600" dirty="0" err="1" smtClean="0">
                <a:latin typeface="HG丸ｺﾞｼｯｸM-PRO" pitchFamily="50" charset="-128"/>
                <a:ea typeface="HG丸ｺﾞｼｯｸM-PRO" pitchFamily="50" charset="-128"/>
              </a:rPr>
              <a:t>nanosystems</a:t>
            </a:r>
            <a:endParaRPr lang="ja-JP" altLang="ja-JP" sz="1600" dirty="0">
              <a:latin typeface="HG丸ｺﾞｼｯｸM-PRO" pitchFamily="50" charset="-128"/>
              <a:ea typeface="HG丸ｺﾞｼｯｸM-PRO" pitchFamily="50" charset="-128"/>
            </a:endParaRPr>
          </a:p>
        </p:txBody>
      </p:sp>
      <p:sp>
        <p:nvSpPr>
          <p:cNvPr id="14" name="テキスト ボックス 13"/>
          <p:cNvSpPr txBox="1"/>
          <p:nvPr/>
        </p:nvSpPr>
        <p:spPr>
          <a:xfrm>
            <a:off x="77797" y="3012704"/>
            <a:ext cx="1556451" cy="338554"/>
          </a:xfrm>
          <a:prstGeom prst="rect">
            <a:avLst/>
          </a:prstGeom>
          <a:noFill/>
        </p:spPr>
        <p:txBody>
          <a:bodyPr wrap="square" rtlCol="0">
            <a:spAutoFit/>
          </a:bodyPr>
          <a:lstStyle/>
          <a:p>
            <a:r>
              <a:rPr lang="en-US" altLang="ja-JP" sz="1600" b="1" dirty="0" smtClean="0">
                <a:latin typeface="HG丸ｺﾞｼｯｸM-PRO" pitchFamily="50" charset="-128"/>
                <a:ea typeface="HG丸ｺﾞｼｯｸM-PRO" pitchFamily="50" charset="-128"/>
              </a:rPr>
              <a:t>Abstract</a:t>
            </a:r>
            <a:r>
              <a:rPr lang="ja-JP" altLang="en-US" sz="1600" b="1" dirty="0" smtClean="0">
                <a:latin typeface="HG丸ｺﾞｼｯｸM-PRO" pitchFamily="50" charset="-128"/>
                <a:ea typeface="HG丸ｺﾞｼｯｸM-PRO" pitchFamily="50" charset="-128"/>
              </a:rPr>
              <a:t>：</a:t>
            </a:r>
            <a:endParaRPr kumimoji="1" lang="ja-JP" altLang="en-US" sz="1600" b="1" dirty="0">
              <a:latin typeface="HG丸ｺﾞｼｯｸM-PRO" pitchFamily="50" charset="-128"/>
              <a:ea typeface="HG丸ｺﾞｼｯｸM-PRO" pitchFamily="50" charset="-128"/>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smtClean="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dirty="0" smtClean="0">
                <a:latin typeface="HG丸ｺﾞｼｯｸM-PRO" pitchFamily="50" charset="-128"/>
                <a:ea typeface="HG丸ｺﾞｼｯｸM-PRO" pitchFamily="50" charset="-128"/>
              </a:rPr>
              <a:t>第</a:t>
            </a:r>
            <a:r>
              <a:rPr kumimoji="1" lang="en-US" altLang="ja-JP" sz="2000" dirty="0" smtClean="0">
                <a:latin typeface="HG丸ｺﾞｼｯｸM-PRO" pitchFamily="50" charset="-128"/>
                <a:ea typeface="HG丸ｺﾞｼｯｸM-PRO" pitchFamily="50" charset="-128"/>
              </a:rPr>
              <a:t>6</a:t>
            </a:r>
            <a:r>
              <a:rPr kumimoji="1" lang="ja-JP" altLang="en-US" sz="2000" dirty="0" smtClean="0">
                <a:latin typeface="HG丸ｺﾞｼｯｸM-PRO" pitchFamily="50" charset="-128"/>
                <a:ea typeface="HG丸ｺﾞｼｯｸM-PRO" pitchFamily="50" charset="-128"/>
              </a:rPr>
              <a:t>回</a:t>
            </a:r>
            <a:r>
              <a:rPr kumimoji="1" lang="ja-JP" altLang="en-US" sz="4000" dirty="0" smtClean="0">
                <a:latin typeface="HG丸ｺﾞｼｯｸM-PRO" pitchFamily="50" charset="-128"/>
                <a:ea typeface="HG丸ｺﾞｼｯｸM-PRO" pitchFamily="50" charset="-128"/>
              </a:rPr>
              <a:t>応用物理学科セミナー</a:t>
            </a:r>
            <a:endParaRPr kumimoji="1" lang="ja-JP" altLang="en-US" sz="4000" dirty="0">
              <a:latin typeface="HG丸ｺﾞｼｯｸM-PRO" pitchFamily="50" charset="-128"/>
              <a:ea typeface="HG丸ｺﾞｼｯｸM-PRO" pitchFamily="50" charset="-128"/>
            </a:endParaRPr>
          </a:p>
        </p:txBody>
      </p:sp>
      <p:sp>
        <p:nvSpPr>
          <p:cNvPr id="24" name="テキスト ボックス 23"/>
          <p:cNvSpPr txBox="1"/>
          <p:nvPr/>
        </p:nvSpPr>
        <p:spPr>
          <a:xfrm>
            <a:off x="4057232" y="8867001"/>
            <a:ext cx="2795958" cy="276999"/>
          </a:xfrm>
          <a:prstGeom prst="rect">
            <a:avLst/>
          </a:prstGeom>
          <a:noFill/>
        </p:spPr>
        <p:txBody>
          <a:bodyPr wrap="none" rtlCol="0">
            <a:spAutoFit/>
          </a:bodyPr>
          <a:lstStyle/>
          <a:p>
            <a:r>
              <a:rPr lang="ja-JP" altLang="en-US" sz="1200" dirty="0" smtClean="0">
                <a:latin typeface="HG丸ｺﾞｼｯｸM-PRO" pitchFamily="50" charset="-128"/>
                <a:ea typeface="HG丸ｺﾞｼｯｸM-PRO" pitchFamily="50" charset="-128"/>
              </a:rPr>
              <a:t>世話人：</a:t>
            </a:r>
            <a:r>
              <a:rPr lang="ja-JP" altLang="en-US" sz="1200" dirty="0" smtClean="0"/>
              <a:t>遠山 貴巳</a:t>
            </a:r>
            <a:r>
              <a:rPr lang="ja-JP" altLang="en-US" sz="1200" dirty="0" smtClean="0">
                <a:latin typeface="HG丸ｺﾞｼｯｸM-PRO" pitchFamily="50" charset="-128"/>
                <a:ea typeface="HG丸ｺﾞｼｯｸM-PRO" pitchFamily="50" charset="-128"/>
              </a:rPr>
              <a:t>（内線：１７５</a:t>
            </a:r>
            <a:r>
              <a:rPr lang="en-US" altLang="ja-JP" sz="1200" dirty="0" smtClean="0">
                <a:latin typeface="HG丸ｺﾞｼｯｸM-PRO" pitchFamily="50" charset="-128"/>
                <a:ea typeface="HG丸ｺﾞｼｯｸM-PRO" pitchFamily="50" charset="-128"/>
              </a:rPr>
              <a:t>2</a:t>
            </a:r>
            <a:r>
              <a:rPr lang="ja-JP" altLang="en-US" sz="1200" dirty="0" smtClean="0">
                <a:latin typeface="HG丸ｺﾞｼｯｸM-PRO" pitchFamily="50" charset="-128"/>
                <a:ea typeface="HG丸ｺﾞｼｯｸM-PRO" pitchFamily="50" charset="-128"/>
              </a:rPr>
              <a:t>）</a:t>
            </a:r>
            <a:endParaRPr lang="en-US" altLang="ja-JP" sz="1200" dirty="0" smtClean="0">
              <a:latin typeface="HG丸ｺﾞｼｯｸM-PRO" pitchFamily="50" charset="-128"/>
              <a:ea typeface="HG丸ｺﾞｼｯｸM-PRO" pitchFamily="50" charset="-128"/>
            </a:endParaRP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634</TotalTime>
  <Words>50</Words>
  <Application>Microsoft Office PowerPoint</Application>
  <PresentationFormat>画面に合わせる (4:3)</PresentationFormat>
  <Paragraphs>13</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スライド 1</vt:lpstr>
    </vt:vector>
  </TitlesOfParts>
  <Company>東京理科大学</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住野豊</dc:creator>
  <cp:lastModifiedBy>ysumino</cp:lastModifiedBy>
  <cp:revision>170</cp:revision>
  <cp:lastPrinted>2011-05-23T09:25:47Z</cp:lastPrinted>
  <dcterms:created xsi:type="dcterms:W3CDTF">2011-06-28T08:58:10Z</dcterms:created>
  <dcterms:modified xsi:type="dcterms:W3CDTF">2014-10-06T12:16:56Z</dcterms:modified>
</cp:coreProperties>
</file>