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88163" cy="100203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1706CB"/>
    <a:srgbClr val="10019B"/>
    <a:srgbClr val="1203A5"/>
    <a:srgbClr val="4A26EB"/>
    <a:srgbClr val="1F046E"/>
    <a:srgbClr val="A30F00"/>
    <a:srgbClr val="C01301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2" d="100"/>
          <a:sy n="52" d="100"/>
        </p:scale>
        <p:origin x="-2100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27AEFA0A-6EEA-4E49-9BBB-0CAC71002DE4}" type="datetimeFigureOut">
              <a:rPr kumimoji="1" lang="ja-JP" altLang="en-US" smtClean="0"/>
              <a:pPr/>
              <a:t>2014/10/29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35175" y="750888"/>
            <a:ext cx="281781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6595AE5E-C4FC-4599-88E1-11FF4CA0491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4098869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95AE5E-C4FC-4599-88E1-11FF4CA0491F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34380418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2014/10/29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2014/10/29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2014/10/29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2014/10/29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2014/10/29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2014/10/29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2014/10/29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2014/10/29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2014/10/29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2014/10/29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2014/10/29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59184-5681-AB43-B86D-837DECA57B1E}" type="datetimeFigureOut">
              <a:rPr lang="ja-JP" altLang="en-US" smtClean="0"/>
              <a:pPr/>
              <a:t>2014/10/29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7D5B2-4832-2141-A680-AC28AEB4A90F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409211" y="3777598"/>
            <a:ext cx="6094328" cy="3065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800"/>
              </a:lnSpc>
            </a:pP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インフレーションから始まったと考えられている宇宙は、その進化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の過程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で様々な天体を生み出して来た。それら天体やそこで起こって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いる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天体現象は、宇宙物理学の対象として伝統的に電波や光赤外、</a:t>
            </a:r>
            <a: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X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線の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観測により研究されて来たが、より高いエネルギーの粒子を放出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する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天体現象があることも知られてきた。</a:t>
            </a:r>
            <a: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21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世紀に入り、観測技術の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向上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により、より高エネルギーの光であるガンマ線や、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高エネルギーニュートリノ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、</a:t>
            </a:r>
            <a: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10 </a:t>
            </a:r>
            <a:r>
              <a:rPr lang="en-US" altLang="ja-JP" sz="1400" baseline="30000" dirty="0" smtClean="0">
                <a:latin typeface="HG丸ｺﾞｼｯｸM-PRO" pitchFamily="50" charset="-128"/>
                <a:ea typeface="HG丸ｺﾞｼｯｸM-PRO" pitchFamily="50" charset="-128"/>
              </a:rPr>
              <a:t>20</a:t>
            </a:r>
            <a: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 </a:t>
            </a:r>
            <a:r>
              <a:rPr lang="en-US" altLang="ja-JP" sz="1400" dirty="0" err="1" smtClean="0">
                <a:latin typeface="HG丸ｺﾞｼｯｸM-PRO" pitchFamily="50" charset="-128"/>
                <a:ea typeface="HG丸ｺﾞｼｯｸM-PRO" pitchFamily="50" charset="-128"/>
              </a:rPr>
              <a:t>eV</a:t>
            </a:r>
            <a:r>
              <a:rPr lang="ja-JP" altLang="en-US" sz="1400" dirty="0" err="1" smtClean="0">
                <a:latin typeface="HG丸ｺﾞｼｯｸM-PRO" pitchFamily="50" charset="-128"/>
                <a:ea typeface="HG丸ｺﾞｼｯｸM-PRO" pitchFamily="50" charset="-128"/>
              </a:rPr>
              <a:t>にも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及ぶ運動エネルギーを持つ原子核など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、ダイナミック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な天体現象の中でも極限的な環境でのみ生成されうる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超高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エネルギー粒子の起源についての研究が大きく進展し、この分野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の研究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は観測と理論の進展がうまく噛み合った非常に面白いフェーズ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にある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。本講演では、現代宇宙物理学最大の謎の一つである最高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エネルギー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宇宙線の起源問題を軸として、高エネルギー宇宙物理学の基本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から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始めて、最近の研究の進展と将来展望について紹介する。</a:t>
            </a:r>
            <a: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.</a:t>
            </a:r>
            <a:endParaRPr lang="ja-JP" altLang="ja-JP" sz="14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472023" y="1806037"/>
            <a:ext cx="48898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日時：</a:t>
            </a:r>
            <a:r>
              <a:rPr lang="en-US" altLang="ja-JP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 </a:t>
            </a:r>
            <a:r>
              <a:rPr lang="en-US" altLang="ja-JP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11</a:t>
            </a:r>
            <a:r>
              <a:rPr kumimoji="1" lang="ja-JP" altLang="en-US" sz="1600" b="1" dirty="0" smtClean="0">
                <a:latin typeface="HG丸ｺﾞｼｯｸM-PRO" pitchFamily="50" charset="-128"/>
                <a:ea typeface="HG丸ｺﾞｼｯｸM-PRO" pitchFamily="50" charset="-128"/>
              </a:rPr>
              <a:t>月</a:t>
            </a:r>
            <a:r>
              <a:rPr lang="ja-JP" altLang="en-US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　</a:t>
            </a:r>
            <a:r>
              <a:rPr lang="ja-JP" altLang="en-US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６</a:t>
            </a:r>
            <a:r>
              <a:rPr kumimoji="1" lang="ja-JP" altLang="en-US" sz="1600" b="1" dirty="0" smtClean="0">
                <a:latin typeface="HG丸ｺﾞｼｯｸM-PRO" pitchFamily="50" charset="-128"/>
                <a:ea typeface="HG丸ｺﾞｼｯｸM-PRO" pitchFamily="50" charset="-128"/>
              </a:rPr>
              <a:t>日</a:t>
            </a:r>
            <a:r>
              <a:rPr kumimoji="1" lang="ja-JP" altLang="en-US" sz="1600" b="1" dirty="0" smtClean="0">
                <a:latin typeface="HG丸ｺﾞｼｯｸM-PRO" pitchFamily="50" charset="-128"/>
                <a:ea typeface="HG丸ｺﾞｼｯｸM-PRO" pitchFamily="50" charset="-128"/>
              </a:rPr>
              <a:t>（</a:t>
            </a:r>
            <a:r>
              <a:rPr lang="ja-JP" altLang="en-US" sz="1600" b="1" dirty="0" smtClean="0">
                <a:latin typeface="HG丸ｺﾞｼｯｸM-PRO" pitchFamily="50" charset="-128"/>
                <a:ea typeface="HG丸ｺﾞｼｯｸM-PRO" pitchFamily="50" charset="-128"/>
              </a:rPr>
              <a:t>木</a:t>
            </a:r>
            <a:r>
              <a:rPr kumimoji="1" lang="ja-JP" altLang="en-US" sz="1600" b="1" dirty="0" smtClean="0">
                <a:latin typeface="HG丸ｺﾞｼｯｸM-PRO" pitchFamily="50" charset="-128"/>
                <a:ea typeface="HG丸ｺﾞｼｯｸM-PRO" pitchFamily="50" charset="-128"/>
              </a:rPr>
              <a:t>）</a:t>
            </a:r>
            <a:r>
              <a:rPr kumimoji="1" lang="en-US" altLang="ja-JP" sz="1600" b="1" dirty="0" smtClean="0">
                <a:latin typeface="HG丸ｺﾞｼｯｸM-PRO" pitchFamily="50" charset="-128"/>
                <a:ea typeface="HG丸ｺﾞｼｯｸM-PRO" pitchFamily="50" charset="-128"/>
              </a:rPr>
              <a:t> </a:t>
            </a:r>
            <a:r>
              <a:rPr lang="en-US" altLang="ja-JP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16:10</a:t>
            </a:r>
            <a:r>
              <a:rPr lang="ja-JP" altLang="en-US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 </a:t>
            </a:r>
            <a:r>
              <a:rPr lang="en-US" altLang="ja-JP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– 17:40</a:t>
            </a:r>
            <a:endParaRPr kumimoji="1" lang="en-US" altLang="ja-JP" sz="1600" b="1" dirty="0" smtClean="0">
              <a:latin typeface="HG丸ｺﾞｼｯｸM-PRO" pitchFamily="50" charset="-128"/>
              <a:ea typeface="HG丸ｺﾞｼｯｸM-PRO" pitchFamily="50" charset="-128"/>
              <a:cs typeface="Times"/>
            </a:endParaRPr>
          </a:p>
          <a:p>
            <a:r>
              <a:rPr lang="ja-JP" altLang="en-US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場所：</a:t>
            </a:r>
            <a:r>
              <a:rPr lang="ja-JP" altLang="en-US" sz="1600" b="1" dirty="0" smtClean="0">
                <a:latin typeface="HG丸ｺﾞｼｯｸM-PRO" pitchFamily="50" charset="-128"/>
                <a:ea typeface="HG丸ｺﾞｼｯｸM-PRO" pitchFamily="50" charset="-128"/>
              </a:rPr>
              <a:t>葛飾キャンパス研究棟８Ｆ第</a:t>
            </a:r>
            <a:r>
              <a:rPr lang="ja-JP" altLang="en-US" sz="1600" b="1" dirty="0">
                <a:latin typeface="HG丸ｺﾞｼｯｸM-PRO" pitchFamily="50" charset="-128"/>
                <a:ea typeface="HG丸ｺﾞｼｯｸM-PRO" pitchFamily="50" charset="-128"/>
              </a:rPr>
              <a:t>２</a:t>
            </a:r>
            <a:r>
              <a:rPr lang="ja-JP" altLang="en-US" sz="1600" b="1" dirty="0" smtClean="0">
                <a:latin typeface="HG丸ｺﾞｼｯｸM-PRO" pitchFamily="50" charset="-128"/>
                <a:ea typeface="HG丸ｺﾞｼｯｸM-PRO" pitchFamily="50" charset="-128"/>
              </a:rPr>
              <a:t>セミナー室</a:t>
            </a:r>
            <a:endParaRPr kumimoji="1" lang="ja-JP" altLang="en-US" sz="16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52014" y="2572838"/>
            <a:ext cx="42017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b="1" dirty="0" smtClean="0">
                <a:latin typeface="HG丸ｺﾞｼｯｸM-PRO" pitchFamily="50" charset="-128"/>
                <a:ea typeface="HG丸ｺﾞｼｯｸM-PRO" pitchFamily="50" charset="-128"/>
              </a:rPr>
              <a:t>Speaker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高見一 氏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 </a:t>
            </a:r>
            <a:r>
              <a:rPr lang="en-GB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(Hajime </a:t>
            </a:r>
            <a:r>
              <a:rPr lang="en-GB" altLang="ja-JP" sz="1400" dirty="0" err="1" smtClean="0">
                <a:latin typeface="HG丸ｺﾞｼｯｸM-PRO" pitchFamily="50" charset="-128"/>
                <a:ea typeface="HG丸ｺﾞｼｯｸM-PRO" pitchFamily="50" charset="-128"/>
              </a:rPr>
              <a:t>Takami</a:t>
            </a:r>
            <a:r>
              <a:rPr lang="en-GB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, </a:t>
            </a:r>
            <a:r>
              <a:rPr lang="en-GB" altLang="ja-JP" sz="1400" dirty="0" err="1" smtClean="0">
                <a:latin typeface="HG丸ｺﾞｼｯｸM-PRO" pitchFamily="50" charset="-128"/>
                <a:ea typeface="HG丸ｺﾞｼｯｸM-PRO" pitchFamily="50" charset="-128"/>
              </a:rPr>
              <a:t>Ph.D</a:t>
            </a:r>
            <a:r>
              <a:rPr lang="en-GB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)</a:t>
            </a:r>
            <a:endParaRPr lang="en-US" altLang="ja-JP" sz="14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en-US" altLang="ja-JP" sz="1400" b="1" dirty="0" smtClean="0">
                <a:latin typeface="HG丸ｺﾞｼｯｸM-PRO" pitchFamily="50" charset="-128"/>
                <a:ea typeface="HG丸ｺﾞｼｯｸM-PRO" pitchFamily="50" charset="-128"/>
              </a:rPr>
              <a:t>Affiliation</a:t>
            </a:r>
            <a: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: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高エネルギー加速器研究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機構 </a:t>
            </a:r>
            <a: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(KEK)</a:t>
            </a:r>
            <a:endParaRPr lang="en-US" altLang="ja-JP" sz="1400" dirty="0" smtClean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52900" y="3192822"/>
            <a:ext cx="61089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 smtClean="0">
                <a:latin typeface="HG丸ｺﾞｼｯｸM-PRO" pitchFamily="50" charset="-128"/>
                <a:ea typeface="HG丸ｺﾞｼｯｸM-PRO" pitchFamily="50" charset="-128"/>
              </a:rPr>
              <a:t>Title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：超高エネルギー粒子で探る極限宇宙</a:t>
            </a:r>
            <a:endParaRPr lang="ja-JP" altLang="ja-JP" sz="14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52900" y="3500599"/>
            <a:ext cx="12008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 smtClean="0">
                <a:latin typeface="HG丸ｺﾞｼｯｸM-PRO" pitchFamily="50" charset="-128"/>
                <a:ea typeface="HG丸ｺﾞｼｯｸM-PRO" pitchFamily="50" charset="-128"/>
              </a:rPr>
              <a:t>Abstract</a:t>
            </a:r>
            <a:r>
              <a:rPr lang="ja-JP" altLang="en-US" sz="1200" b="1" dirty="0" smtClean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endParaRPr kumimoji="1" lang="ja-JP" altLang="en-US" sz="12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0" y="1467931"/>
            <a:ext cx="6857999" cy="4571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3600" dirty="0" smtClean="0">
                <a:solidFill>
                  <a:srgbClr val="FFFFFF"/>
                </a:solidFill>
              </a:rPr>
              <a:t>　　　</a:t>
            </a:r>
            <a:endParaRPr lang="ja-JP" altLang="en-US" sz="3600" dirty="0">
              <a:solidFill>
                <a:srgbClr val="FFFFFF"/>
              </a:solidFill>
              <a:latin typeface="Times"/>
              <a:cs typeface="Times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0" y="760539"/>
            <a:ext cx="6857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HG丸ｺﾞｼｯｸM-PRO" pitchFamily="50" charset="-128"/>
                <a:ea typeface="HG丸ｺﾞｼｯｸM-PRO" pitchFamily="50" charset="-128"/>
              </a:rPr>
              <a:t>第</a:t>
            </a:r>
            <a:r>
              <a:rPr lang="en-US" altLang="ja-JP" sz="2000" dirty="0" smtClean="0">
                <a:latin typeface="HG丸ｺﾞｼｯｸM-PRO" pitchFamily="50" charset="-128"/>
                <a:ea typeface="HG丸ｺﾞｼｯｸM-PRO" pitchFamily="50" charset="-128"/>
              </a:rPr>
              <a:t>8</a:t>
            </a:r>
            <a:r>
              <a:rPr kumimoji="1" lang="ja-JP" altLang="en-US" sz="2000" dirty="0" smtClean="0">
                <a:latin typeface="HG丸ｺﾞｼｯｸM-PRO" pitchFamily="50" charset="-128"/>
                <a:ea typeface="HG丸ｺﾞｼｯｸM-PRO" pitchFamily="50" charset="-128"/>
              </a:rPr>
              <a:t>回</a:t>
            </a:r>
            <a:r>
              <a:rPr kumimoji="1" lang="ja-JP" altLang="en-US" sz="4000" dirty="0" smtClean="0">
                <a:latin typeface="HG丸ｺﾞｼｯｸM-PRO" pitchFamily="50" charset="-128"/>
                <a:ea typeface="HG丸ｺﾞｼｯｸM-PRO" pitchFamily="50" charset="-128"/>
              </a:rPr>
              <a:t>応用物理学科セミナー</a:t>
            </a:r>
            <a:endParaRPr kumimoji="1" lang="ja-JP" altLang="en-US" sz="40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057232" y="8777346"/>
            <a:ext cx="17235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世話人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zh-TW" altLang="en-US" sz="1200" b="1" dirty="0" smtClean="0"/>
              <a:t>橋爪　洋一郎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1026" name="Picture 2" descr="D:\ysumino\Desktop\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7938"/>
            <a:ext cx="2367504" cy="6488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1145</TotalTime>
  <Words>234</Words>
  <Application>Microsoft Office PowerPoint</Application>
  <PresentationFormat>画面に合わせる (4:3)</PresentationFormat>
  <Paragraphs>11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Company>東京理科大学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住野豊</dc:creator>
  <cp:lastModifiedBy>ysumino</cp:lastModifiedBy>
  <cp:revision>180</cp:revision>
  <cp:lastPrinted>2011-05-23T09:25:47Z</cp:lastPrinted>
  <dcterms:created xsi:type="dcterms:W3CDTF">2011-06-28T08:58:10Z</dcterms:created>
  <dcterms:modified xsi:type="dcterms:W3CDTF">2014-10-29T10:29:29Z</dcterms:modified>
</cp:coreProperties>
</file>