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88163" cy="100203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06CB"/>
    <a:srgbClr val="10019B"/>
    <a:srgbClr val="1203A5"/>
    <a:srgbClr val="4A26EB"/>
    <a:srgbClr val="1F046E"/>
    <a:srgbClr val="A30F00"/>
    <a:srgbClr val="C013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3" d="100"/>
          <a:sy n="53" d="100"/>
        </p:scale>
        <p:origin x="2268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27AEFA0A-6EEA-4E49-9BBB-0CAC71002DE4}" type="datetimeFigureOut">
              <a:rPr kumimoji="1" lang="ja-JP" altLang="en-US" smtClean="0"/>
              <a:pPr/>
              <a:t>2014/12/12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35175" y="750888"/>
            <a:ext cx="281781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6595AE5E-C4FC-4599-88E1-11FF4CA0491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8869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95AE5E-C4FC-4599-88E1-11FF4CA0491F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8041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2014/12/12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2014/12/12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2014/12/12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2014/12/12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2014/12/12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2014/12/12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2014/12/12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2014/12/12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2014/12/12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2014/12/12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2014/12/12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59184-5681-AB43-B86D-837DECA57B1E}" type="datetimeFigureOut">
              <a:rPr lang="ja-JP" altLang="en-US" smtClean="0"/>
              <a:pPr/>
              <a:t>2014/12/12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409211" y="3942190"/>
            <a:ext cx="6094328" cy="3065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800"/>
              </a:lnSpc>
            </a:pP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Dirac electrons have began to appear repeatedly in the solid state physics, a remarkable example of which is graphene. Other examples include </a:t>
            </a:r>
            <a:r>
              <a:rPr lang="en-US" altLang="ja-JP" sz="1400" dirty="0" err="1">
                <a:latin typeface="HG丸ｺﾞｼｯｸM-PRO" pitchFamily="50" charset="-128"/>
                <a:ea typeface="HG丸ｺﾞｼｯｸM-PRO" pitchFamily="50" charset="-128"/>
              </a:rPr>
              <a:t>Silicene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 that compared to graphene has a longer bond length and hence much more enhanced ratio of the Hubbard U to the kinetic energy scale “</a:t>
            </a:r>
            <a:r>
              <a:rPr lang="en-US" altLang="ja-JP" sz="1400" i="1" dirty="0">
                <a:latin typeface="HG丸ｺﾞｼｯｸM-PRO" pitchFamily="50" charset="-128"/>
                <a:ea typeface="HG丸ｺﾞｼｯｸM-PRO" pitchFamily="50" charset="-128"/>
              </a:rPr>
              <a:t>t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”. This motivates us to study the Dirac fermions subject to strong on-site Coulomb repulsion. In this talk we report on an Einstein-like branch of bosonic excitations in strongly correlated Dirac fermions that is formed as a bound state of two </a:t>
            </a:r>
            <a:r>
              <a:rPr lang="en-US" altLang="ja-JP" sz="1400" dirty="0" err="1">
                <a:latin typeface="HG丸ｺﾞｼｯｸM-PRO" pitchFamily="50" charset="-128"/>
                <a:ea typeface="HG丸ｺﾞｼｯｸM-PRO" pitchFamily="50" charset="-128"/>
              </a:rPr>
              <a:t>spinons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 when the underlying Dirac cone is doped away from the </a:t>
            </a:r>
            <a:r>
              <a:rPr lang="en-US" altLang="ja-JP" sz="1400" dirty="0" err="1">
                <a:latin typeface="HG丸ｺﾞｼｯｸM-PRO" pitchFamily="50" charset="-128"/>
                <a:ea typeface="HG丸ｺﾞｼｯｸM-PRO" pitchFamily="50" charset="-128"/>
              </a:rPr>
              <a:t>Driac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 node. We find a peculiar doping dependence for the energy scale of this branch of collective excitations. We discuss implications in ARPES data of graphene. </a:t>
            </a:r>
            <a:endParaRPr lang="ja-JP" altLang="ja-JP" sz="14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472023" y="1806037"/>
            <a:ext cx="48898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latin typeface="HG丸ｺﾞｼｯｸM-PRO" pitchFamily="50" charset="-128"/>
                <a:ea typeface="HG丸ｺﾞｼｯｸM-PRO" pitchFamily="50" charset="-128"/>
                <a:cs typeface="Times"/>
              </a:rPr>
              <a:t>日時：</a:t>
            </a:r>
            <a:r>
              <a:rPr lang="en-US" altLang="ja-JP" sz="1600" b="1" dirty="0" smtClean="0">
                <a:latin typeface="HG丸ｺﾞｼｯｸM-PRO" pitchFamily="50" charset="-128"/>
                <a:ea typeface="HG丸ｺﾞｼｯｸM-PRO" pitchFamily="50" charset="-128"/>
                <a:cs typeface="Times"/>
              </a:rPr>
              <a:t> </a:t>
            </a:r>
            <a:r>
              <a:rPr lang="ja-JP" altLang="en-US" sz="1600" b="1" dirty="0" smtClean="0">
                <a:latin typeface="HG丸ｺﾞｼｯｸM-PRO" pitchFamily="50" charset="-128"/>
                <a:ea typeface="HG丸ｺﾞｼｯｸM-PRO" pitchFamily="50" charset="-128"/>
                <a:cs typeface="Times"/>
              </a:rPr>
              <a:t>１</a:t>
            </a:r>
            <a:r>
              <a:rPr kumimoji="1"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月</a:t>
            </a:r>
            <a:r>
              <a:rPr lang="ja-JP" altLang="en-US" sz="1600" b="1" dirty="0">
                <a:latin typeface="HG丸ｺﾞｼｯｸM-PRO" pitchFamily="50" charset="-128"/>
                <a:ea typeface="HG丸ｺﾞｼｯｸM-PRO" pitchFamily="50" charset="-128"/>
                <a:cs typeface="Times"/>
              </a:rPr>
              <a:t>８</a:t>
            </a:r>
            <a:r>
              <a:rPr kumimoji="1"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日</a:t>
            </a:r>
            <a:r>
              <a:rPr kumimoji="1"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（</a:t>
            </a:r>
            <a:r>
              <a:rPr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木</a:t>
            </a:r>
            <a:r>
              <a:rPr kumimoji="1"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）</a:t>
            </a:r>
            <a:r>
              <a:rPr kumimoji="1" lang="en-US" altLang="ja-JP" sz="1600" b="1" dirty="0" smtClean="0">
                <a:latin typeface="HG丸ｺﾞｼｯｸM-PRO" pitchFamily="50" charset="-128"/>
                <a:ea typeface="HG丸ｺﾞｼｯｸM-PRO" pitchFamily="50" charset="-128"/>
              </a:rPr>
              <a:t> </a:t>
            </a:r>
            <a:r>
              <a:rPr lang="en-US" altLang="ja-JP" sz="1600" b="1" dirty="0" smtClean="0">
                <a:latin typeface="HG丸ｺﾞｼｯｸM-PRO" pitchFamily="50" charset="-128"/>
                <a:ea typeface="HG丸ｺﾞｼｯｸM-PRO" pitchFamily="50" charset="-128"/>
                <a:cs typeface="Times"/>
              </a:rPr>
              <a:t>16:10</a:t>
            </a:r>
            <a:r>
              <a:rPr lang="ja-JP" altLang="en-US" sz="1600" b="1" dirty="0" smtClean="0">
                <a:latin typeface="HG丸ｺﾞｼｯｸM-PRO" pitchFamily="50" charset="-128"/>
                <a:ea typeface="HG丸ｺﾞｼｯｸM-PRO" pitchFamily="50" charset="-128"/>
                <a:cs typeface="Times"/>
              </a:rPr>
              <a:t> </a:t>
            </a:r>
            <a:r>
              <a:rPr lang="en-US" altLang="ja-JP" sz="1600" b="1" dirty="0" smtClean="0">
                <a:latin typeface="HG丸ｺﾞｼｯｸM-PRO" pitchFamily="50" charset="-128"/>
                <a:ea typeface="HG丸ｺﾞｼｯｸM-PRO" pitchFamily="50" charset="-128"/>
                <a:cs typeface="Times"/>
              </a:rPr>
              <a:t>– </a:t>
            </a:r>
            <a:r>
              <a:rPr lang="en-US" altLang="ja-JP" sz="1600" b="1" dirty="0" smtClean="0">
                <a:latin typeface="HG丸ｺﾞｼｯｸM-PRO" pitchFamily="50" charset="-128"/>
                <a:ea typeface="HG丸ｺﾞｼｯｸM-PRO" pitchFamily="50" charset="-128"/>
                <a:cs typeface="Times"/>
              </a:rPr>
              <a:t>17:</a:t>
            </a:r>
            <a:r>
              <a:rPr lang="ja-JP" altLang="en-US" sz="1600" b="1" dirty="0" smtClean="0">
                <a:latin typeface="HG丸ｺﾞｼｯｸM-PRO" pitchFamily="50" charset="-128"/>
                <a:ea typeface="HG丸ｺﾞｼｯｸM-PRO" pitchFamily="50" charset="-128"/>
                <a:cs typeface="Times"/>
              </a:rPr>
              <a:t>１</a:t>
            </a:r>
            <a:r>
              <a:rPr lang="en-US" altLang="ja-JP" sz="1600" b="1" dirty="0" smtClean="0">
                <a:latin typeface="HG丸ｺﾞｼｯｸM-PRO" pitchFamily="50" charset="-128"/>
                <a:ea typeface="HG丸ｺﾞｼｯｸM-PRO" pitchFamily="50" charset="-128"/>
                <a:cs typeface="Times"/>
              </a:rPr>
              <a:t>0</a:t>
            </a:r>
            <a:endParaRPr kumimoji="1" lang="en-US" altLang="ja-JP" sz="1600" b="1" dirty="0" smtClean="0">
              <a:latin typeface="HG丸ｺﾞｼｯｸM-PRO" pitchFamily="50" charset="-128"/>
              <a:ea typeface="HG丸ｺﾞｼｯｸM-PRO" pitchFamily="50" charset="-128"/>
              <a:cs typeface="Times"/>
            </a:endParaRPr>
          </a:p>
          <a:p>
            <a:r>
              <a:rPr lang="ja-JP" altLang="en-US" sz="1600" b="1" dirty="0" smtClean="0">
                <a:latin typeface="HG丸ｺﾞｼｯｸM-PRO" pitchFamily="50" charset="-128"/>
                <a:ea typeface="HG丸ｺﾞｼｯｸM-PRO" pitchFamily="50" charset="-128"/>
                <a:cs typeface="Times"/>
              </a:rPr>
              <a:t>場所：</a:t>
            </a:r>
            <a:r>
              <a:rPr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葛飾キャンパス研究棟８Ｆ第</a:t>
            </a:r>
            <a:r>
              <a:rPr lang="ja-JP" altLang="en-US" sz="1600" b="1" dirty="0">
                <a:latin typeface="HG丸ｺﾞｼｯｸM-PRO" pitchFamily="50" charset="-128"/>
                <a:ea typeface="HG丸ｺﾞｼｯｸM-PRO" pitchFamily="50" charset="-128"/>
              </a:rPr>
              <a:t>２</a:t>
            </a:r>
            <a:r>
              <a:rPr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セミナー室</a:t>
            </a:r>
            <a:endParaRPr kumimoji="1" lang="ja-JP" altLang="en-US" sz="16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52014" y="2572838"/>
            <a:ext cx="627768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b="1" dirty="0" smtClean="0">
                <a:latin typeface="HG丸ｺﾞｼｯｸM-PRO" pitchFamily="50" charset="-128"/>
                <a:ea typeface="HG丸ｺﾞｼｯｸM-PRO" pitchFamily="50" charset="-128"/>
              </a:rPr>
              <a:t>Speaker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：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Prof. </a:t>
            </a:r>
            <a:r>
              <a:rPr lang="en-US" altLang="ja-JP" sz="140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Seyed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Akbar </a:t>
            </a:r>
            <a:r>
              <a:rPr lang="en-US" altLang="ja-JP" sz="1400" dirty="0" err="1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Jafari</a:t>
            </a:r>
            <a:endParaRPr lang="en-US" altLang="ja-JP" sz="14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en-US" altLang="ja-JP" sz="1400" b="1" dirty="0" smtClean="0">
                <a:latin typeface="HG丸ｺﾞｼｯｸM-PRO" pitchFamily="50" charset="-128"/>
                <a:ea typeface="HG丸ｺﾞｼｯｸM-PRO" pitchFamily="50" charset="-128"/>
              </a:rPr>
              <a:t>Affiliation</a:t>
            </a:r>
            <a:r>
              <a:rPr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: </a:t>
            </a:r>
            <a:r>
              <a:rPr lang="en-US" altLang="zh-CN" sz="1400" dirty="0" smtClean="0">
                <a:latin typeface="HG丸ｺﾞｼｯｸM-PRO" pitchFamily="50" charset="-128"/>
                <a:ea typeface="HG丸ｺﾞｼｯｸM-PRO" pitchFamily="50" charset="-128"/>
              </a:rPr>
              <a:t>Department </a:t>
            </a:r>
            <a:r>
              <a:rPr lang="en-US" altLang="zh-CN" sz="1400" dirty="0">
                <a:latin typeface="HG丸ｺﾞｼｯｸM-PRO" pitchFamily="50" charset="-128"/>
                <a:ea typeface="HG丸ｺﾞｼｯｸM-PRO" pitchFamily="50" charset="-128"/>
              </a:rPr>
              <a:t>of Physics, Sharif University of </a:t>
            </a:r>
            <a:r>
              <a:rPr lang="en-US" altLang="zh-CN" sz="1400" dirty="0" smtClean="0">
                <a:latin typeface="HG丸ｺﾞｼｯｸM-PRO" pitchFamily="50" charset="-128"/>
                <a:ea typeface="HG丸ｺﾞｼｯｸM-PRO" pitchFamily="50" charset="-128"/>
              </a:rPr>
              <a:t>Technology,</a:t>
            </a:r>
          </a:p>
          <a:p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　　　　　　　　　　　　</a:t>
            </a:r>
            <a:r>
              <a:rPr lang="en-US" altLang="zh-CN" sz="1400" dirty="0" smtClean="0">
                <a:latin typeface="HG丸ｺﾞｼｯｸM-PRO" pitchFamily="50" charset="-128"/>
                <a:ea typeface="HG丸ｺﾞｼｯｸM-PRO" pitchFamily="50" charset="-128"/>
              </a:rPr>
              <a:t>Tehran </a:t>
            </a:r>
            <a:r>
              <a:rPr lang="en-US" altLang="zh-CN" sz="1400" dirty="0">
                <a:latin typeface="HG丸ｺﾞｼｯｸM-PRO" pitchFamily="50" charset="-128"/>
                <a:ea typeface="HG丸ｺﾞｼｯｸM-PRO" pitchFamily="50" charset="-128"/>
              </a:rPr>
              <a:t>11155-9161, Iran</a:t>
            </a:r>
            <a:endParaRPr lang="en-US" altLang="ja-JP" sz="1400" dirty="0" smtClean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52900" y="3357414"/>
            <a:ext cx="61089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 smtClean="0">
                <a:latin typeface="HG丸ｺﾞｼｯｸM-PRO" pitchFamily="50" charset="-128"/>
                <a:ea typeface="HG丸ｺﾞｼｯｸM-PRO" pitchFamily="50" charset="-128"/>
              </a:rPr>
              <a:t>Title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：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Collective excitations of strongly correlated Dirac fermions</a:t>
            </a:r>
            <a:endParaRPr lang="ja-JP" altLang="ja-JP" sz="14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52900" y="3665191"/>
            <a:ext cx="12008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 smtClean="0">
                <a:latin typeface="HG丸ｺﾞｼｯｸM-PRO" pitchFamily="50" charset="-128"/>
                <a:ea typeface="HG丸ｺﾞｼｯｸM-PRO" pitchFamily="50" charset="-128"/>
              </a:rPr>
              <a:t>Abstract</a:t>
            </a:r>
            <a:r>
              <a:rPr lang="ja-JP" altLang="en-US" sz="1400" b="1" dirty="0" smtClean="0">
                <a:latin typeface="HG丸ｺﾞｼｯｸM-PRO" pitchFamily="50" charset="-128"/>
                <a:ea typeface="HG丸ｺﾞｼｯｸM-PRO" pitchFamily="50" charset="-128"/>
              </a:rPr>
              <a:t>：</a:t>
            </a:r>
            <a:endParaRPr kumimoji="1" lang="ja-JP" altLang="en-US" sz="14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0" y="1467931"/>
            <a:ext cx="6857999" cy="4571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600" dirty="0" smtClean="0">
                <a:solidFill>
                  <a:srgbClr val="FFFFFF"/>
                </a:solidFill>
              </a:rPr>
              <a:t>　　　</a:t>
            </a:r>
            <a:endParaRPr lang="ja-JP" altLang="en-US" sz="3600" dirty="0">
              <a:solidFill>
                <a:srgbClr val="FFFFFF"/>
              </a:solidFill>
              <a:latin typeface="Times"/>
              <a:cs typeface="Times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0" y="760539"/>
            <a:ext cx="6857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latin typeface="HG丸ｺﾞｼｯｸM-PRO" pitchFamily="50" charset="-128"/>
                <a:ea typeface="HG丸ｺﾞｼｯｸM-PRO" pitchFamily="50" charset="-128"/>
              </a:rPr>
              <a:t>第</a:t>
            </a:r>
            <a:r>
              <a:rPr lang="en-US" altLang="ja-JP" sz="2000" dirty="0" smtClean="0">
                <a:latin typeface="HG丸ｺﾞｼｯｸM-PRO" pitchFamily="50" charset="-128"/>
                <a:ea typeface="HG丸ｺﾞｼｯｸM-PRO" pitchFamily="50" charset="-128"/>
              </a:rPr>
              <a:t>10</a:t>
            </a:r>
            <a:r>
              <a:rPr kumimoji="1" lang="ja-JP" altLang="en-US" sz="2000" dirty="0" smtClean="0">
                <a:latin typeface="HG丸ｺﾞｼｯｸM-PRO" pitchFamily="50" charset="-128"/>
                <a:ea typeface="HG丸ｺﾞｼｯｸM-PRO" pitchFamily="50" charset="-128"/>
              </a:rPr>
              <a:t>回</a:t>
            </a:r>
            <a:r>
              <a:rPr kumimoji="1" lang="ja-JP" altLang="en-US" sz="4000" dirty="0" smtClean="0">
                <a:latin typeface="HG丸ｺﾞｼｯｸM-PRO" pitchFamily="50" charset="-128"/>
                <a:ea typeface="HG丸ｺﾞｼｯｸM-PRO" pitchFamily="50" charset="-128"/>
              </a:rPr>
              <a:t>応用物理学科セミナー</a:t>
            </a:r>
            <a:endParaRPr kumimoji="1" lang="ja-JP" altLang="en-US" sz="40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1026" name="Picture 2" descr="D:\ysumino\Desktop\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7938"/>
            <a:ext cx="2367504" cy="648814"/>
          </a:xfrm>
          <a:prstGeom prst="rect">
            <a:avLst/>
          </a:prstGeom>
          <a:noFill/>
        </p:spPr>
      </p:pic>
      <p:sp>
        <p:nvSpPr>
          <p:cNvPr id="11" name="テキスト ボックス 10"/>
          <p:cNvSpPr txBox="1"/>
          <p:nvPr/>
        </p:nvSpPr>
        <p:spPr>
          <a:xfrm>
            <a:off x="4057232" y="8867001"/>
            <a:ext cx="27959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世話人：</a:t>
            </a:r>
            <a:r>
              <a:rPr lang="ja-JP" altLang="en-US" sz="1200" dirty="0" smtClean="0"/>
              <a:t>遠山 貴巳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（内線：１７５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2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）</a:t>
            </a:r>
            <a:endParaRPr lang="en-US" altLang="ja-JP" sz="1200" dirty="0" smtClean="0">
              <a:latin typeface="HG丸ｺﾞｼｯｸM-PRO" pitchFamily="50" charset="-128"/>
              <a:ea typeface="HG丸ｺﾞｼｯｸM-PRO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1156</TotalTime>
  <Words>197</Words>
  <Application>Microsoft Office PowerPoint</Application>
  <PresentationFormat>画面に合わせる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ＭＳ Ｐゴシック</vt:lpstr>
      <vt:lpstr>Arial</vt:lpstr>
      <vt:lpstr>Calibri</vt:lpstr>
      <vt:lpstr>Times</vt:lpstr>
      <vt:lpstr>Office テーマ</vt:lpstr>
      <vt:lpstr>PowerPoint プレゼンテーション</vt:lpstr>
    </vt:vector>
  </TitlesOfParts>
  <Company>東京理科大学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住野豊</dc:creator>
  <cp:lastModifiedBy>住野豊</cp:lastModifiedBy>
  <cp:revision>183</cp:revision>
  <cp:lastPrinted>2011-05-23T09:25:47Z</cp:lastPrinted>
  <dcterms:created xsi:type="dcterms:W3CDTF">2011-06-28T08:58:10Z</dcterms:created>
  <dcterms:modified xsi:type="dcterms:W3CDTF">2014-12-12T01:36:04Z</dcterms:modified>
</cp:coreProperties>
</file>