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3" d="100"/>
          <a:sy n="53" d="100"/>
        </p:scale>
        <p:origin x="2268" y="7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2015/3/13</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2015/3/13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2015/3/13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2015/3/13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2015/3/13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2015/3/13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2015/3/13</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2015/3/13</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2015/3/13</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2015/3/13</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2015/3/13</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2015/3/13</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2015/3/13</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09211" y="4051918"/>
            <a:ext cx="6094328" cy="4939814"/>
          </a:xfrm>
          <a:prstGeom prst="rect">
            <a:avLst/>
          </a:prstGeom>
        </p:spPr>
        <p:txBody>
          <a:bodyPr wrap="square">
            <a:spAutoFit/>
          </a:bodyPr>
          <a:lstStyle/>
          <a:p>
            <a:pPr algn="just">
              <a:lnSpc>
                <a:spcPts val="1800"/>
              </a:lnSpc>
            </a:pPr>
            <a:r>
              <a:rPr lang="en-US" altLang="ja-JP" sz="1600" dirty="0">
                <a:latin typeface="+mj-ea"/>
                <a:ea typeface="+mj-ea"/>
              </a:rPr>
              <a:t>Josephson junctions with magnetic tunneling barriers provide an excellent opportunity to observe the interplay of ferromagnetism and superconductivity in a controlled setting. Using a tunneling Hamiltonian approach, we predict a universal 0-π transition (sign reversal) of the charge current as the orientation of the barrier magnetic moment is varied.  Furthermore, in the theoretical study of Josephson junctions, it is usually assumed that the properties of the tunneling barrier are fixed. This assumption breaks down when considering tunneling between two triplet superconductors with misaligned d-vectors in a TFT-junction (triplet–</a:t>
            </a:r>
            <a:r>
              <a:rPr lang="en-US" altLang="ja-JP" sz="1600" dirty="0" err="1">
                <a:latin typeface="+mj-ea"/>
                <a:ea typeface="+mj-ea"/>
              </a:rPr>
              <a:t>ferromagnet</a:t>
            </a:r>
            <a:r>
              <a:rPr lang="en-US" altLang="ja-JP" sz="1600" dirty="0">
                <a:latin typeface="+mj-ea"/>
                <a:ea typeface="+mj-ea"/>
              </a:rPr>
              <a:t>–triplet). Such a situation breaks time-reversal symmetry, which radically alters the </a:t>
            </a:r>
            <a:r>
              <a:rPr lang="en-US" altLang="ja-JP" sz="1600" dirty="0" err="1">
                <a:latin typeface="+mj-ea"/>
                <a:ea typeface="+mj-ea"/>
              </a:rPr>
              <a:t>behaviour</a:t>
            </a:r>
            <a:r>
              <a:rPr lang="en-US" altLang="ja-JP" sz="1600" dirty="0">
                <a:latin typeface="+mj-ea"/>
                <a:ea typeface="+mj-ea"/>
              </a:rPr>
              <a:t> of the junction, stabilizing it in a fractional state, i.e. the free energy minimum lies at a phase difference intermediate between 0 and π. Fractional flux quanta are then permitted at the junction. A further consequence of the d-vector misalignment is the appearance of a Josephson spin current.  Finally, we contrast the prototype TFT-junction with both a TFS (triplet–</a:t>
            </a:r>
            <a:r>
              <a:rPr lang="en-US" altLang="ja-JP" sz="1600" dirty="0" err="1">
                <a:latin typeface="+mj-ea"/>
                <a:ea typeface="+mj-ea"/>
              </a:rPr>
              <a:t>ferromagnet</a:t>
            </a:r>
            <a:r>
              <a:rPr lang="en-US" altLang="ja-JP" sz="1600" dirty="0">
                <a:latin typeface="+mj-ea"/>
                <a:ea typeface="+mj-ea"/>
              </a:rPr>
              <a:t>–singlet) and NCS-I-S (</a:t>
            </a:r>
            <a:r>
              <a:rPr lang="en-US" altLang="ja-JP" sz="1600" dirty="0" err="1">
                <a:latin typeface="+mj-ea"/>
                <a:ea typeface="+mj-ea"/>
              </a:rPr>
              <a:t>noncentrosymmetric</a:t>
            </a:r>
            <a:r>
              <a:rPr lang="en-US" altLang="ja-JP" sz="1600" dirty="0">
                <a:latin typeface="+mj-ea"/>
                <a:ea typeface="+mj-ea"/>
              </a:rPr>
              <a:t>-insulator-singlet) Josephson junction in which the d-vector misalignment is absent. Recent experimental progress allows to fabricate interfaces with the triplet superconductor Sr</a:t>
            </a:r>
            <a:r>
              <a:rPr lang="en-US" altLang="ja-JP" sz="1600" baseline="-25000" dirty="0">
                <a:latin typeface="+mj-ea"/>
                <a:ea typeface="+mj-ea"/>
              </a:rPr>
              <a:t>2</a:t>
            </a:r>
            <a:r>
              <a:rPr lang="en-US" altLang="ja-JP" sz="1600" dirty="0">
                <a:latin typeface="+mj-ea"/>
                <a:ea typeface="+mj-ea"/>
              </a:rPr>
              <a:t>RuO</a:t>
            </a:r>
            <a:r>
              <a:rPr lang="en-US" altLang="ja-JP" sz="1600" baseline="-25000" dirty="0">
                <a:latin typeface="+mj-ea"/>
                <a:ea typeface="+mj-ea"/>
              </a:rPr>
              <a:t>4</a:t>
            </a:r>
            <a:r>
              <a:rPr lang="en-US" altLang="ja-JP" sz="1600" dirty="0">
                <a:latin typeface="+mj-ea"/>
                <a:ea typeface="+mj-ea"/>
              </a:rPr>
              <a:t> which opens the route for these devices. </a:t>
            </a:r>
            <a:endParaRPr lang="ja-JP" altLang="ja-JP" sz="1600" dirty="0">
              <a:latin typeface="+mj-ea"/>
              <a:ea typeface="+mj-ea"/>
            </a:endParaRPr>
          </a:p>
        </p:txBody>
      </p:sp>
      <p:sp>
        <p:nvSpPr>
          <p:cNvPr id="10" name="テキスト ボックス 9"/>
          <p:cNvSpPr txBox="1"/>
          <p:nvPr/>
        </p:nvSpPr>
        <p:spPr>
          <a:xfrm>
            <a:off x="1472023" y="1806037"/>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a:t>
            </a:r>
            <a:r>
              <a:rPr lang="ja-JP" altLang="en-US" sz="1600" b="1" dirty="0" smtClean="0">
                <a:latin typeface="HG丸ｺﾞｼｯｸM-PRO" pitchFamily="50" charset="-128"/>
                <a:ea typeface="HG丸ｺﾞｼｯｸM-PRO" pitchFamily="50" charset="-128"/>
                <a:cs typeface="Times"/>
              </a:rPr>
              <a:t>４</a:t>
            </a:r>
            <a:r>
              <a:rPr kumimoji="1" lang="ja-JP" altLang="en-US" sz="1600" b="1" dirty="0" smtClean="0">
                <a:latin typeface="HG丸ｺﾞｼｯｸM-PRO" pitchFamily="50" charset="-128"/>
                <a:ea typeface="HG丸ｺﾞｼｯｸM-PRO" pitchFamily="50" charset="-128"/>
              </a:rPr>
              <a:t>月</a:t>
            </a:r>
            <a:r>
              <a:rPr lang="ja-JP" altLang="en-US" sz="1600" b="1" dirty="0">
                <a:latin typeface="HG丸ｺﾞｼｯｸM-PRO" pitchFamily="50" charset="-128"/>
                <a:ea typeface="HG丸ｺﾞｼｯｸM-PRO" pitchFamily="50" charset="-128"/>
                <a:cs typeface="Times"/>
              </a:rPr>
              <a:t>８</a:t>
            </a:r>
            <a:r>
              <a:rPr kumimoji="1" lang="ja-JP" altLang="en-US" sz="1600" b="1" dirty="0" smtClean="0">
                <a:latin typeface="HG丸ｺﾞｼｯｸM-PRO" pitchFamily="50" charset="-128"/>
                <a:ea typeface="HG丸ｺﾞｼｯｸM-PRO" pitchFamily="50" charset="-128"/>
              </a:rPr>
              <a:t>日</a:t>
            </a:r>
            <a:r>
              <a:rPr kumimoji="1" lang="ja-JP" altLang="en-US" sz="1600" b="1" dirty="0" smtClean="0">
                <a:latin typeface="HG丸ｺﾞｼｯｸM-PRO" pitchFamily="50" charset="-128"/>
                <a:ea typeface="HG丸ｺﾞｼｯｸM-PRO" pitchFamily="50" charset="-128"/>
              </a:rPr>
              <a:t>（</a:t>
            </a:r>
            <a:r>
              <a:rPr lang="ja-JP" altLang="en-US" sz="1600" b="1" dirty="0">
                <a:latin typeface="HG丸ｺﾞｼｯｸM-PRO" pitchFamily="50" charset="-128"/>
                <a:ea typeface="HG丸ｺﾞｼｯｸM-PRO" pitchFamily="50" charset="-128"/>
              </a:rPr>
              <a:t>水</a:t>
            </a:r>
            <a:r>
              <a:rPr kumimoji="1" lang="ja-JP" altLang="en-US" sz="1600" b="1" dirty="0" smtClean="0">
                <a:latin typeface="HG丸ｺﾞｼｯｸM-PRO" pitchFamily="50" charset="-128"/>
                <a:ea typeface="HG丸ｺﾞｼｯｸM-PRO" pitchFamily="50" charset="-128"/>
              </a:rPr>
              <a:t>）</a:t>
            </a:r>
            <a:r>
              <a:rPr kumimoji="1" lang="en-US" altLang="ja-JP" sz="1600" b="1" dirty="0" smtClean="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cs typeface="Times"/>
              </a:rPr>
              <a:t>16:</a:t>
            </a:r>
            <a:r>
              <a:rPr lang="ja-JP" altLang="en-US" sz="1600" b="1" dirty="0" smtClean="0">
                <a:latin typeface="HG丸ｺﾞｼｯｸM-PRO" pitchFamily="50" charset="-128"/>
                <a:ea typeface="HG丸ｺﾞｼｯｸM-PRO" pitchFamily="50" charset="-128"/>
                <a:cs typeface="Times"/>
              </a:rPr>
              <a:t>０</a:t>
            </a:r>
            <a:r>
              <a:rPr lang="en-US" altLang="ja-JP" sz="1600" b="1" dirty="0" smtClean="0">
                <a:latin typeface="HG丸ｺﾞｼｯｸM-PRO" pitchFamily="50" charset="-128"/>
                <a:ea typeface="HG丸ｺﾞｼｯｸM-PRO" pitchFamily="50" charset="-128"/>
                <a:cs typeface="Times"/>
              </a:rPr>
              <a:t>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17:</a:t>
            </a:r>
            <a:r>
              <a:rPr lang="ja-JP" altLang="en-US" sz="1600" b="1" dirty="0">
                <a:latin typeface="HG丸ｺﾞｼｯｸM-PRO" pitchFamily="50" charset="-128"/>
                <a:ea typeface="HG丸ｺﾞｼｯｸM-PRO" pitchFamily="50" charset="-128"/>
                <a:cs typeface="Times"/>
              </a:rPr>
              <a:t>０</a:t>
            </a:r>
            <a:r>
              <a:rPr lang="en-US" altLang="ja-JP" sz="1600" b="1" dirty="0" smtClean="0">
                <a:latin typeface="HG丸ｺﾞｼｯｸM-PRO" pitchFamily="50" charset="-128"/>
                <a:ea typeface="HG丸ｺﾞｼｯｸM-PRO" pitchFamily="50" charset="-128"/>
                <a:cs typeface="Times"/>
              </a:rPr>
              <a:t>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rPr>
              <a:t>葛飾キャンパス研究棟８Ｆ第</a:t>
            </a:r>
            <a:r>
              <a:rPr lang="ja-JP" altLang="en-US" sz="1600" b="1" dirty="0">
                <a:latin typeface="HG丸ｺﾞｼｯｸM-PRO" pitchFamily="50" charset="-128"/>
                <a:ea typeface="HG丸ｺﾞｼｯｸM-PRO" pitchFamily="50" charset="-128"/>
              </a:rPr>
              <a:t>２</a:t>
            </a:r>
            <a:r>
              <a:rPr lang="ja-JP" altLang="en-US" sz="1600" b="1" dirty="0" smtClean="0">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252014" y="2572838"/>
            <a:ext cx="5795176" cy="738664"/>
          </a:xfrm>
          <a:prstGeom prst="rect">
            <a:avLst/>
          </a:prstGeom>
          <a:noFill/>
        </p:spPr>
        <p:txBody>
          <a:bodyPr wrap="none" rtlCol="0">
            <a:spAutoFit/>
          </a:bodyPr>
          <a:lstStyle/>
          <a:p>
            <a:r>
              <a:rPr lang="en-US" altLang="ja-JP" sz="1400" b="1" dirty="0" smtClean="0">
                <a:latin typeface="HG丸ｺﾞｼｯｸM-PRO" pitchFamily="50" charset="-128"/>
                <a:ea typeface="HG丸ｺﾞｼｯｸM-PRO" pitchFamily="50" charset="-128"/>
              </a:rPr>
              <a:t>Speaker</a:t>
            </a:r>
            <a:r>
              <a:rPr lang="ja-JP" altLang="en-US" sz="1400" dirty="0" smtClean="0">
                <a:latin typeface="HG丸ｺﾞｼｯｸM-PRO" pitchFamily="50" charset="-128"/>
                <a:ea typeface="HG丸ｺﾞｼｯｸM-PRO" pitchFamily="50" charset="-128"/>
              </a:rPr>
              <a:t>：</a:t>
            </a:r>
            <a:r>
              <a:rPr lang="en-US" altLang="ja-JP" sz="1400" dirty="0">
                <a:latin typeface="HG丸ｺﾞｼｯｸM-PRO" panose="020F0600000000000000" pitchFamily="50" charset="-128"/>
                <a:ea typeface="HG丸ｺﾞｼｯｸM-PRO" panose="020F0600000000000000" pitchFamily="50" charset="-128"/>
              </a:rPr>
              <a:t>Prof. Dr. Dirk </a:t>
            </a:r>
            <a:r>
              <a:rPr lang="en-US" altLang="ja-JP" sz="1400" dirty="0" err="1">
                <a:latin typeface="HG丸ｺﾞｼｯｸM-PRO" panose="020F0600000000000000" pitchFamily="50" charset="-128"/>
                <a:ea typeface="HG丸ｺﾞｼｯｸM-PRO" panose="020F0600000000000000" pitchFamily="50" charset="-128"/>
              </a:rPr>
              <a:t>Manske</a:t>
            </a:r>
            <a:r>
              <a:rPr lang="en-US" altLang="ja-JP" sz="1400" dirty="0">
                <a:latin typeface="HG丸ｺﾞｼｯｸM-PRO" panose="020F0600000000000000" pitchFamily="50" charset="-128"/>
                <a:ea typeface="HG丸ｺﾞｼｯｸM-PRO" panose="020F0600000000000000" pitchFamily="50" charset="-128"/>
              </a:rPr>
              <a:t> </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（学長</a:t>
            </a:r>
            <a:r>
              <a:rPr lang="ja-JP" altLang="en-US" sz="1400" b="1" dirty="0" err="1">
                <a:solidFill>
                  <a:srgbClr val="FF0000"/>
                </a:solidFill>
                <a:latin typeface="HG丸ｺﾞｼｯｸM-PRO" panose="020F0600000000000000" pitchFamily="50" charset="-128"/>
                <a:ea typeface="HG丸ｺﾞｼｯｸM-PRO" panose="020F0600000000000000" pitchFamily="50" charset="-128"/>
              </a:rPr>
              <a:t>特別外国人招へい</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研究者</a:t>
            </a:r>
            <a:r>
              <a:rPr lang="ja-JP" altLang="en-US" sz="1400" b="1" dirty="0" smtClean="0">
                <a:solidFill>
                  <a:srgbClr val="FF0000"/>
                </a:solidFill>
                <a:latin typeface="HG丸ｺﾞｼｯｸM-PRO" panose="020F0600000000000000" pitchFamily="50" charset="-128"/>
                <a:ea typeface="HG丸ｺﾞｼｯｸM-PRO" panose="020F0600000000000000" pitchFamily="50" charset="-128"/>
              </a:rPr>
              <a:t>）</a:t>
            </a:r>
            <a:endParaRPr lang="en-US" altLang="ja-JP" sz="1400" b="1" dirty="0" smtClean="0">
              <a:solidFill>
                <a:srgbClr val="FF0000"/>
              </a:solidFill>
              <a:latin typeface="HG丸ｺﾞｼｯｸM-PRO" panose="020F0600000000000000" pitchFamily="50" charset="-128"/>
              <a:ea typeface="HG丸ｺﾞｼｯｸM-PRO" panose="020F0600000000000000" pitchFamily="50" charset="-128"/>
            </a:endParaRPr>
          </a:p>
          <a:p>
            <a:r>
              <a:rPr lang="en-US" altLang="ja-JP" sz="1400" b="1" dirty="0" smtClean="0">
                <a:latin typeface="HG丸ｺﾞｼｯｸM-PRO" pitchFamily="50" charset="-128"/>
                <a:ea typeface="HG丸ｺﾞｼｯｸM-PRO" pitchFamily="50" charset="-128"/>
              </a:rPr>
              <a:t>Affiliation</a:t>
            </a:r>
            <a:r>
              <a:rPr lang="en-US" altLang="ja-JP" sz="1400" dirty="0" smtClean="0">
                <a:latin typeface="HG丸ｺﾞｼｯｸM-PRO" pitchFamily="50" charset="-128"/>
                <a:ea typeface="HG丸ｺﾞｼｯｸM-PRO" pitchFamily="50" charset="-128"/>
              </a:rPr>
              <a:t>: </a:t>
            </a:r>
            <a:r>
              <a:rPr lang="en-US" altLang="zh-CN" sz="1400" dirty="0">
                <a:latin typeface="HG丸ｺﾞｼｯｸM-PRO" pitchFamily="50" charset="-128"/>
                <a:ea typeface="HG丸ｺﾞｼｯｸM-PRO" pitchFamily="50" charset="-128"/>
              </a:rPr>
              <a:t>Max Planck Institute for Solid State </a:t>
            </a:r>
            <a:r>
              <a:rPr lang="en-US" altLang="zh-CN" sz="1400" dirty="0" smtClean="0">
                <a:latin typeface="HG丸ｺﾞｼｯｸM-PRO" pitchFamily="50" charset="-128"/>
                <a:ea typeface="HG丸ｺﾞｼｯｸM-PRO" pitchFamily="50" charset="-128"/>
              </a:rPr>
              <a:t>Research</a:t>
            </a:r>
          </a:p>
          <a:p>
            <a:r>
              <a:rPr lang="en-US" altLang="zh-CN" sz="1400" dirty="0">
                <a:latin typeface="HG丸ｺﾞｼｯｸM-PRO" pitchFamily="50" charset="-128"/>
                <a:ea typeface="HG丸ｺﾞｼｯｸM-PRO" pitchFamily="50" charset="-128"/>
              </a:rPr>
              <a:t>	</a:t>
            </a:r>
            <a:r>
              <a:rPr lang="en-US" altLang="zh-CN" sz="1400" dirty="0" smtClean="0">
                <a:latin typeface="HG丸ｺﾞｼｯｸM-PRO" pitchFamily="50" charset="-128"/>
                <a:ea typeface="HG丸ｺﾞｼｯｸM-PRO" pitchFamily="50" charset="-128"/>
              </a:rPr>
              <a:t>				 </a:t>
            </a:r>
            <a:r>
              <a:rPr lang="en-US" altLang="zh-CN" sz="1400" dirty="0">
                <a:latin typeface="HG丸ｺﾞｼｯｸM-PRO" pitchFamily="50" charset="-128"/>
                <a:ea typeface="HG丸ｺﾞｼｯｸM-PRO" pitchFamily="50" charset="-128"/>
              </a:rPr>
              <a:t>(Stuttgart, Germany)</a:t>
            </a:r>
            <a:endParaRPr lang="en-US" altLang="ja-JP" sz="1400" dirty="0" smtClean="0">
              <a:latin typeface="HG丸ｺﾞｼｯｸM-PRO" pitchFamily="50" charset="-128"/>
              <a:ea typeface="HG丸ｺﾞｼｯｸM-PRO" pitchFamily="50" charset="-128"/>
            </a:endParaRPr>
          </a:p>
        </p:txBody>
      </p:sp>
      <p:sp>
        <p:nvSpPr>
          <p:cNvPr id="13" name="テキスト ボックス 12"/>
          <p:cNvSpPr txBox="1"/>
          <p:nvPr/>
        </p:nvSpPr>
        <p:spPr>
          <a:xfrm>
            <a:off x="252900" y="3357414"/>
            <a:ext cx="6108989" cy="523220"/>
          </a:xfrm>
          <a:prstGeom prst="rect">
            <a:avLst/>
          </a:prstGeom>
          <a:noFill/>
        </p:spPr>
        <p:txBody>
          <a:bodyPr wrap="square" rtlCol="0">
            <a:spAutoFit/>
          </a:bodyPr>
          <a:lstStyle/>
          <a:p>
            <a:r>
              <a:rPr lang="en-US" altLang="ja-JP" sz="1400" b="1" dirty="0" smtClean="0">
                <a:latin typeface="HG丸ｺﾞｼｯｸM-PRO" pitchFamily="50" charset="-128"/>
                <a:ea typeface="HG丸ｺﾞｼｯｸM-PRO" pitchFamily="50" charset="-128"/>
              </a:rPr>
              <a:t>Title</a:t>
            </a:r>
            <a:r>
              <a:rPr lang="ja-JP" altLang="en-US" sz="1400" dirty="0" smtClean="0">
                <a:latin typeface="HG丸ｺﾞｼｯｸM-PRO" pitchFamily="50" charset="-128"/>
                <a:ea typeface="HG丸ｺﾞｼｯｸM-PRO" pitchFamily="50" charset="-128"/>
              </a:rPr>
              <a:t>：</a:t>
            </a:r>
            <a:r>
              <a:rPr lang="en-US" altLang="ja-JP" sz="1400" dirty="0">
                <a:latin typeface="HG丸ｺﾞｼｯｸM-PRO" pitchFamily="50" charset="-128"/>
                <a:ea typeface="HG丸ｺﾞｼｯｸM-PRO" pitchFamily="50" charset="-128"/>
              </a:rPr>
              <a:t>Novel proximity and Josephson effect </a:t>
            </a:r>
            <a:endParaRPr lang="en-US" altLang="ja-JP" sz="1400" dirty="0" smtClean="0">
              <a:latin typeface="HG丸ｺﾞｼｯｸM-PRO" pitchFamily="50" charset="-128"/>
              <a:ea typeface="HG丸ｺﾞｼｯｸM-PRO" pitchFamily="50" charset="-128"/>
            </a:endParaRPr>
          </a:p>
          <a:p>
            <a:r>
              <a:rPr lang="en-US" altLang="ja-JP" sz="1400" dirty="0">
                <a:latin typeface="HG丸ｺﾞｼｯｸM-PRO" pitchFamily="50" charset="-128"/>
                <a:ea typeface="HG丸ｺﾞｼｯｸM-PRO" pitchFamily="50" charset="-128"/>
              </a:rPr>
              <a:t>	</a:t>
            </a:r>
            <a:r>
              <a:rPr lang="en-US" altLang="ja-JP" sz="1400" dirty="0" smtClean="0">
                <a:latin typeface="HG丸ｺﾞｼｯｸM-PRO" pitchFamily="50" charset="-128"/>
                <a:ea typeface="HG丸ｺﾞｼｯｸM-PRO" pitchFamily="50" charset="-128"/>
              </a:rPr>
              <a:t>				with </a:t>
            </a:r>
            <a:r>
              <a:rPr lang="en-US" altLang="ja-JP" sz="1400" dirty="0">
                <a:latin typeface="HG丸ｺﾞｼｯｸM-PRO" pitchFamily="50" charset="-128"/>
                <a:ea typeface="HG丸ｺﾞｼｯｸM-PRO" pitchFamily="50" charset="-128"/>
              </a:rPr>
              <a:t>triplet superconductors </a:t>
            </a:r>
            <a:endParaRPr lang="ja-JP" altLang="ja-JP" sz="1400" dirty="0">
              <a:latin typeface="HG丸ｺﾞｼｯｸM-PRO" pitchFamily="50" charset="-128"/>
              <a:ea typeface="HG丸ｺﾞｼｯｸM-PRO" pitchFamily="50" charset="-128"/>
            </a:endParaRPr>
          </a:p>
        </p:txBody>
      </p:sp>
      <p:sp>
        <p:nvSpPr>
          <p:cNvPr id="14" name="テキスト ボックス 13"/>
          <p:cNvSpPr txBox="1"/>
          <p:nvPr/>
        </p:nvSpPr>
        <p:spPr>
          <a:xfrm>
            <a:off x="252900" y="3774919"/>
            <a:ext cx="1200894" cy="307777"/>
          </a:xfrm>
          <a:prstGeom prst="rect">
            <a:avLst/>
          </a:prstGeom>
          <a:noFill/>
        </p:spPr>
        <p:txBody>
          <a:bodyPr wrap="square" rtlCol="0">
            <a:spAutoFit/>
          </a:bodyPr>
          <a:lstStyle/>
          <a:p>
            <a:r>
              <a:rPr lang="en-US" altLang="ja-JP" sz="1400" b="1" dirty="0" smtClean="0">
                <a:latin typeface="HG丸ｺﾞｼｯｸM-PRO" pitchFamily="50" charset="-128"/>
                <a:ea typeface="HG丸ｺﾞｼｯｸM-PRO" pitchFamily="50" charset="-128"/>
              </a:rPr>
              <a:t>Abstract</a:t>
            </a:r>
            <a:r>
              <a:rPr lang="ja-JP" altLang="en-US" sz="1400" b="1" dirty="0" smtClean="0">
                <a:latin typeface="HG丸ｺﾞｼｯｸM-PRO" pitchFamily="50" charset="-128"/>
                <a:ea typeface="HG丸ｺﾞｼｯｸM-PRO" pitchFamily="50" charset="-128"/>
              </a:rPr>
              <a:t>：</a:t>
            </a:r>
            <a:endParaRPr kumimoji="1" lang="ja-JP" altLang="en-US" sz="14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lang="en-US" altLang="ja-JP" sz="2000" dirty="0" smtClean="0">
                <a:latin typeface="HG丸ｺﾞｼｯｸM-PRO" pitchFamily="50" charset="-128"/>
                <a:ea typeface="HG丸ｺﾞｼｯｸM-PRO" pitchFamily="50" charset="-128"/>
              </a:rPr>
              <a:t>1</a:t>
            </a:r>
            <a:r>
              <a:rPr lang="ja-JP" altLang="en-US" sz="2000" dirty="0" smtClean="0">
                <a:latin typeface="HG丸ｺﾞｼｯｸM-PRO" pitchFamily="50" charset="-128"/>
                <a:ea typeface="HG丸ｺﾞｼｯｸM-PRO" pitchFamily="50" charset="-128"/>
              </a:rPr>
              <a:t>１</a:t>
            </a:r>
            <a:r>
              <a:rPr kumimoji="1" lang="ja-JP" altLang="en-US" sz="2000" dirty="0" smtClean="0">
                <a:latin typeface="HG丸ｺﾞｼｯｸM-PRO" pitchFamily="50" charset="-128"/>
                <a:ea typeface="HG丸ｺﾞｼｯｸM-PRO" pitchFamily="50" charset="-128"/>
              </a:rPr>
              <a:t>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1" name="テキスト ボックス 10"/>
          <p:cNvSpPr txBox="1"/>
          <p:nvPr/>
        </p:nvSpPr>
        <p:spPr>
          <a:xfrm>
            <a:off x="4057232" y="8867001"/>
            <a:ext cx="2795958"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dirty="0" smtClean="0"/>
              <a:t>遠山 貴巳</a:t>
            </a:r>
            <a:r>
              <a:rPr lang="ja-JP" altLang="en-US" sz="1200" dirty="0" smtClean="0">
                <a:latin typeface="HG丸ｺﾞｼｯｸM-PRO" pitchFamily="50" charset="-128"/>
                <a:ea typeface="HG丸ｺﾞｼｯｸM-PRO" pitchFamily="50" charset="-128"/>
              </a:rPr>
              <a:t>（内線：１７５</a:t>
            </a:r>
            <a:r>
              <a:rPr lang="en-US" altLang="ja-JP" sz="1200" dirty="0" smtClean="0">
                <a:latin typeface="HG丸ｺﾞｼｯｸM-PRO" pitchFamily="50" charset="-128"/>
                <a:ea typeface="HG丸ｺﾞｼｯｸM-PRO" pitchFamily="50" charset="-128"/>
              </a:rPr>
              <a:t>2</a:t>
            </a:r>
            <a:r>
              <a:rPr lang="ja-JP" altLang="en-US" sz="1200" dirty="0" smtClean="0">
                <a:latin typeface="HG丸ｺﾞｼｯｸM-PRO" pitchFamily="50" charset="-128"/>
                <a:ea typeface="HG丸ｺﾞｼｯｸM-PRO" pitchFamily="50" charset="-128"/>
              </a:rPr>
              <a:t>）</a:t>
            </a:r>
            <a:endParaRPr lang="en-US" altLang="ja-JP" sz="1200" dirty="0" smtClean="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1159</TotalTime>
  <Words>286</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ＭＳ Ｐゴシック</vt:lpstr>
      <vt:lpstr>Arial</vt:lpstr>
      <vt:lpstr>Calibri</vt:lpstr>
      <vt:lpstr>Times</vt:lpstr>
      <vt:lpstr>Office テーマ</vt:lpstr>
      <vt:lpstr>PowerPoint プレゼンテーション</vt:lpstr>
    </vt:vector>
  </TitlesOfParts>
  <Company>東京理科大学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住野豊</cp:lastModifiedBy>
  <cp:revision>185</cp:revision>
  <cp:lastPrinted>2011-05-23T09:25:47Z</cp:lastPrinted>
  <dcterms:created xsi:type="dcterms:W3CDTF">2011-06-28T08:58:10Z</dcterms:created>
  <dcterms:modified xsi:type="dcterms:W3CDTF">2015-03-13T09:51:03Z</dcterms:modified>
</cp:coreProperties>
</file>