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6858000" cy="9144000" type="screen4x3"/>
  <p:notesSz cx="6888163" cy="100203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06CB"/>
    <a:srgbClr val="10019B"/>
    <a:srgbClr val="1203A5"/>
    <a:srgbClr val="4A26EB"/>
    <a:srgbClr val="1F046E"/>
    <a:srgbClr val="A30F00"/>
    <a:srgbClr val="C013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53" d="100"/>
          <a:sy n="53" d="100"/>
        </p:scale>
        <p:origin x="2268" y="7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kumimoji="1" lang="ja-JP" altLang="en-US"/>
          </a:p>
        </p:txBody>
      </p:sp>
      <p:sp>
        <p:nvSpPr>
          <p:cNvPr id="3" name="日付プレースホルダ 2"/>
          <p:cNvSpPr>
            <a:spLocks noGrp="1"/>
          </p:cNvSpPr>
          <p:nvPr>
            <p:ph type="dt" idx="1"/>
          </p:nvPr>
        </p:nvSpPr>
        <p:spPr>
          <a:xfrm>
            <a:off x="3901698" y="0"/>
            <a:ext cx="2984871" cy="501015"/>
          </a:xfrm>
          <a:prstGeom prst="rect">
            <a:avLst/>
          </a:prstGeom>
        </p:spPr>
        <p:txBody>
          <a:bodyPr vert="horz" lIns="96616" tIns="48308" rIns="96616" bIns="48308" rtlCol="0"/>
          <a:lstStyle>
            <a:lvl1pPr algn="r">
              <a:defRPr sz="1300"/>
            </a:lvl1pPr>
          </a:lstStyle>
          <a:p>
            <a:fld id="{27AEFA0A-6EEA-4E49-9BBB-0CAC71002DE4}" type="datetimeFigureOut">
              <a:rPr kumimoji="1" lang="ja-JP" altLang="en-US" smtClean="0"/>
              <a:pPr/>
              <a:t>2015/5/18</a:t>
            </a:fld>
            <a:endParaRPr kumimoji="1" lang="ja-JP" altLang="en-US"/>
          </a:p>
        </p:txBody>
      </p:sp>
      <p:sp>
        <p:nvSpPr>
          <p:cNvPr id="4" name="スライド イメージ プレースホルダ 3"/>
          <p:cNvSpPr>
            <a:spLocks noGrp="1" noRot="1" noChangeAspect="1"/>
          </p:cNvSpPr>
          <p:nvPr>
            <p:ph type="sldImg" idx="2"/>
          </p:nvPr>
        </p:nvSpPr>
        <p:spPr>
          <a:xfrm>
            <a:off x="2035175" y="750888"/>
            <a:ext cx="2817813" cy="3757612"/>
          </a:xfrm>
          <a:prstGeom prst="rect">
            <a:avLst/>
          </a:prstGeom>
          <a:noFill/>
          <a:ln w="12700">
            <a:solidFill>
              <a:prstClr val="black"/>
            </a:solidFill>
          </a:ln>
        </p:spPr>
        <p:txBody>
          <a:bodyPr vert="horz" lIns="96616" tIns="48308" rIns="96616" bIns="48308" rtlCol="0" anchor="ctr"/>
          <a:lstStyle/>
          <a:p>
            <a:endParaRPr lang="ja-JP" altLang="en-US"/>
          </a:p>
        </p:txBody>
      </p:sp>
      <p:sp>
        <p:nvSpPr>
          <p:cNvPr id="5" name="ノート プレースホルダ 4"/>
          <p:cNvSpPr>
            <a:spLocks noGrp="1"/>
          </p:cNvSpPr>
          <p:nvPr>
            <p:ph type="body" sz="quarter" idx="3"/>
          </p:nvPr>
        </p:nvSpPr>
        <p:spPr>
          <a:xfrm>
            <a:off x="688817" y="4759643"/>
            <a:ext cx="5510530" cy="4509135"/>
          </a:xfrm>
          <a:prstGeom prst="rect">
            <a:avLst/>
          </a:prstGeom>
        </p:spPr>
        <p:txBody>
          <a:bodyPr vert="horz" lIns="96616" tIns="48308" rIns="96616" bIns="4830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a:defRPr sz="1300"/>
            </a:lvl1pPr>
          </a:lstStyle>
          <a:p>
            <a:fld id="{6595AE5E-C4FC-4599-88E1-11FF4CA0491F}" type="slidenum">
              <a:rPr kumimoji="1" lang="ja-JP" altLang="en-US" smtClean="0"/>
              <a:pPr/>
              <a:t>‹#›</a:t>
            </a:fld>
            <a:endParaRPr kumimoji="1" lang="ja-JP" altLang="en-US"/>
          </a:p>
        </p:txBody>
      </p:sp>
    </p:spTree>
    <p:extLst>
      <p:ext uri="{BB962C8B-B14F-4D97-AF65-F5344CB8AC3E}">
        <p14:creationId xmlns:p14="http://schemas.microsoft.com/office/powerpoint/2010/main" val="40988697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595AE5E-C4FC-4599-88E1-11FF4CA0491F}" type="slidenum">
              <a:rPr kumimoji="1" lang="ja-JP" altLang="en-US" smtClean="0"/>
              <a:pPr/>
              <a:t>1</a:t>
            </a:fld>
            <a:endParaRPr kumimoji="1" lang="ja-JP" altLang="en-US"/>
          </a:p>
        </p:txBody>
      </p:sp>
    </p:spTree>
    <p:extLst>
      <p:ext uri="{BB962C8B-B14F-4D97-AF65-F5344CB8AC3E}">
        <p14:creationId xmlns:p14="http://schemas.microsoft.com/office/powerpoint/2010/main" val="3438041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2015/5/18</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2015/5/18</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2015/5/18</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2015/5/18</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2015/5/18</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2015/5/18</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p>
            <a:fld id="{2DB59184-5681-AB43-B86D-837DECA57B1E}" type="datetimeFigureOut">
              <a:rPr lang="ja-JP" altLang="en-US" smtClean="0"/>
              <a:pPr/>
              <a:t>2015/5/18</a:t>
            </a:fld>
            <a:endParaRPr lang="ja-JP" altLang="en-US"/>
          </a:p>
        </p:txBody>
      </p:sp>
      <p:sp>
        <p:nvSpPr>
          <p:cNvPr id="8" name="フッター プレースホルダ 7"/>
          <p:cNvSpPr>
            <a:spLocks noGrp="1"/>
          </p:cNvSpPr>
          <p:nvPr>
            <p:ph type="ftr" sz="quarter" idx="11"/>
          </p:nvPr>
        </p:nvSpPr>
        <p:spPr/>
        <p:txBody>
          <a:bodyPr/>
          <a:lstStyle/>
          <a:p>
            <a:endParaRPr lang="ja-JP" altLang="en-US"/>
          </a:p>
        </p:txBody>
      </p:sp>
      <p:sp>
        <p:nvSpPr>
          <p:cNvPr id="9" name="スライド番号プレースホルダ 8"/>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p>
            <a:fld id="{2DB59184-5681-AB43-B86D-837DECA57B1E}" type="datetimeFigureOut">
              <a:rPr lang="ja-JP" altLang="en-US" smtClean="0"/>
              <a:pPr/>
              <a:t>2015/5/18</a:t>
            </a:fld>
            <a:endParaRPr lang="ja-JP" altLang="en-US"/>
          </a:p>
        </p:txBody>
      </p:sp>
      <p:sp>
        <p:nvSpPr>
          <p:cNvPr id="4" name="フッター プレースホルダ 3"/>
          <p:cNvSpPr>
            <a:spLocks noGrp="1"/>
          </p:cNvSpPr>
          <p:nvPr>
            <p:ph type="ftr" sz="quarter" idx="11"/>
          </p:nvPr>
        </p:nvSpPr>
        <p:spPr/>
        <p:txBody>
          <a:bodyPr/>
          <a:lstStyle/>
          <a:p>
            <a:endParaRPr lang="ja-JP" altLang="en-US"/>
          </a:p>
        </p:txBody>
      </p:sp>
      <p:sp>
        <p:nvSpPr>
          <p:cNvPr id="5" name="スライド番号プレースホルダ 4"/>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DB59184-5681-AB43-B86D-837DECA57B1E}" type="datetimeFigureOut">
              <a:rPr lang="ja-JP" altLang="en-US" smtClean="0"/>
              <a:pPr/>
              <a:t>2015/5/18</a:t>
            </a:fld>
            <a:endParaRPr lang="ja-JP" altLang="en-US"/>
          </a:p>
        </p:txBody>
      </p:sp>
      <p:sp>
        <p:nvSpPr>
          <p:cNvPr id="3" name="フッター プレースホルダ 2"/>
          <p:cNvSpPr>
            <a:spLocks noGrp="1"/>
          </p:cNvSpPr>
          <p:nvPr>
            <p:ph type="ftr" sz="quarter" idx="11"/>
          </p:nvPr>
        </p:nvSpPr>
        <p:spPr/>
        <p:txBody>
          <a:bodyPr/>
          <a:lstStyle/>
          <a:p>
            <a:endParaRPr lang="ja-JP" altLang="en-US"/>
          </a:p>
        </p:txBody>
      </p:sp>
      <p:sp>
        <p:nvSpPr>
          <p:cNvPr id="4" name="スライド番号プレースホルダ 3"/>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2015/5/18</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2015/5/18</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2DB59184-5681-AB43-B86D-837DECA57B1E}" type="datetimeFigureOut">
              <a:rPr lang="ja-JP" altLang="en-US" smtClean="0"/>
              <a:pPr/>
              <a:t>2015/5/18</a:t>
            </a:fld>
            <a:endParaRPr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0B7D5B2-4832-2141-A680-AC28AEB4A90F}"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19455" y="3240846"/>
            <a:ext cx="6419087" cy="5401479"/>
          </a:xfrm>
          <a:prstGeom prst="rect">
            <a:avLst/>
          </a:prstGeom>
        </p:spPr>
        <p:txBody>
          <a:bodyPr wrap="square">
            <a:spAutoFit/>
          </a:bodyPr>
          <a:lstStyle/>
          <a:p>
            <a:pPr algn="just">
              <a:lnSpc>
                <a:spcPts val="1800"/>
              </a:lnSpc>
            </a:pPr>
            <a:r>
              <a:rPr lang="ja-JP" altLang="en-US" sz="1200" dirty="0">
                <a:latin typeface="HG丸ｺﾞｼｯｸM-PRO" pitchFamily="50" charset="-128"/>
                <a:ea typeface="HG丸ｺﾞｼｯｸM-PRO" pitchFamily="50" charset="-128"/>
              </a:rPr>
              <a:t>　</a:t>
            </a:r>
            <a:r>
              <a:rPr lang="en-US" altLang="ja-JP" sz="1200" dirty="0">
                <a:latin typeface="HG丸ｺﾞｼｯｸM-PRO" pitchFamily="50" charset="-128"/>
                <a:ea typeface="HG丸ｺﾞｼｯｸM-PRO" pitchFamily="50" charset="-128"/>
              </a:rPr>
              <a:t>2011</a:t>
            </a:r>
            <a:r>
              <a:rPr lang="ja-JP" altLang="en-US" sz="1200" dirty="0">
                <a:latin typeface="HG丸ｺﾞｼｯｸM-PRO" pitchFamily="50" charset="-128"/>
                <a:ea typeface="HG丸ｺﾞｼｯｸM-PRO" pitchFamily="50" charset="-128"/>
              </a:rPr>
              <a:t>年５月「世界初の商用量子コンピュータ」</a:t>
            </a:r>
            <a:r>
              <a:rPr lang="en-US" altLang="ja-JP" sz="1200" dirty="0">
                <a:latin typeface="HG丸ｺﾞｼｯｸM-PRO" pitchFamily="50" charset="-128"/>
                <a:ea typeface="HG丸ｺﾞｼｯｸM-PRO" pitchFamily="50" charset="-128"/>
              </a:rPr>
              <a:t>D-Wave </a:t>
            </a:r>
            <a:r>
              <a:rPr lang="ja-JP" altLang="en-US" sz="1200" dirty="0">
                <a:latin typeface="HG丸ｺﾞｼｯｸM-PRO" pitchFamily="50" charset="-128"/>
                <a:ea typeface="HG丸ｺﾞｼｯｸM-PRO" pitchFamily="50" charset="-128"/>
              </a:rPr>
              <a:t>が、</a:t>
            </a:r>
            <a:r>
              <a:rPr lang="en-US" altLang="ja-JP" sz="1200" dirty="0">
                <a:latin typeface="HG丸ｺﾞｼｯｸM-PRO" pitchFamily="50" charset="-128"/>
                <a:ea typeface="HG丸ｺﾞｼｯｸM-PRO" pitchFamily="50" charset="-128"/>
              </a:rPr>
              <a:t>D-Wave Systems Inc. </a:t>
            </a:r>
            <a:r>
              <a:rPr lang="ja-JP" altLang="en-US" sz="1200" dirty="0">
                <a:latin typeface="HG丸ｺﾞｼｯｸM-PRO" pitchFamily="50" charset="-128"/>
                <a:ea typeface="HG丸ｺﾞｼｯｸM-PRO" pitchFamily="50" charset="-128"/>
              </a:rPr>
              <a:t>より発表</a:t>
            </a:r>
            <a:r>
              <a:rPr lang="ja-JP" altLang="en-US" sz="1200" dirty="0" smtClean="0">
                <a:latin typeface="HG丸ｺﾞｼｯｸM-PRO" pitchFamily="50" charset="-128"/>
                <a:ea typeface="HG丸ｺﾞｼｯｸM-PRO" pitchFamily="50" charset="-128"/>
              </a:rPr>
              <a:t>された。</a:t>
            </a:r>
            <a:r>
              <a:rPr lang="en-US" altLang="ja-JP" sz="1200" dirty="0">
                <a:latin typeface="HG丸ｺﾞｼｯｸM-PRO" pitchFamily="50" charset="-128"/>
                <a:ea typeface="HG丸ｺﾞｼｯｸM-PRO" pitchFamily="50" charset="-128"/>
              </a:rPr>
              <a:t>D-Wave </a:t>
            </a:r>
            <a:r>
              <a:rPr lang="ja-JP" altLang="en-US" sz="1200" dirty="0">
                <a:latin typeface="HG丸ｺﾞｼｯｸM-PRO" pitchFamily="50" charset="-128"/>
                <a:ea typeface="HG丸ｺﾞｼｯｸM-PRO" pitchFamily="50" charset="-128"/>
              </a:rPr>
              <a:t>は量子アニーリングと呼ばれる方式を採用した量子計算デバイスである。量子アニーリングは、</a:t>
            </a:r>
            <a:r>
              <a:rPr lang="en-US" altLang="ja-JP" sz="1200" dirty="0">
                <a:latin typeface="HG丸ｺﾞｼｯｸM-PRO" pitchFamily="50" charset="-128"/>
                <a:ea typeface="HG丸ｺﾞｼｯｸM-PRO" pitchFamily="50" charset="-128"/>
              </a:rPr>
              <a:t>1998</a:t>
            </a:r>
            <a:r>
              <a:rPr lang="ja-JP" altLang="en-US" sz="1200" dirty="0">
                <a:latin typeface="HG丸ｺﾞｼｯｸM-PRO" pitchFamily="50" charset="-128"/>
                <a:ea typeface="HG丸ｺﾞｼｯｸM-PRO" pitchFamily="50" charset="-128"/>
              </a:rPr>
              <a:t>年に門脇、西森によって理論提案がなされた日本発の計算技術で</a:t>
            </a:r>
            <a:r>
              <a:rPr lang="ja-JP" altLang="en-US" sz="1200" dirty="0" smtClean="0">
                <a:latin typeface="HG丸ｺﾞｼｯｸM-PRO" pitchFamily="50" charset="-128"/>
                <a:ea typeface="HG丸ｺﾞｼｯｸM-PRO" pitchFamily="50" charset="-128"/>
              </a:rPr>
              <a:t>ある。</a:t>
            </a:r>
            <a:r>
              <a:rPr lang="ja-JP" altLang="en-US" sz="1200" dirty="0">
                <a:latin typeface="HG丸ｺﾞｼｯｸM-PRO" pitchFamily="50" charset="-128"/>
                <a:ea typeface="HG丸ｺﾞｼｯｸM-PRO" pitchFamily="50" charset="-128"/>
              </a:rPr>
              <a:t>量子アニーリングは、量子揺らぎに駆動された自己組織化現象を用いた計算技術と考えることもできる方法である。これは組合せ最適化問題に対する最適解を効率良く得ることが期待されている汎用的な方法である。組合せ最適化問題は、化学物質の安定構造解析、交通網や通信網、電子回路の最適化、作業人員の工程表作成など、あらゆる業界において内在するが、最適解を得ることが極めて難しい問題であるため、最適解を効率よく得る計算技術の開発が強く求められているという背景がある。</a:t>
            </a:r>
          </a:p>
          <a:p>
            <a:pPr algn="just">
              <a:lnSpc>
                <a:spcPts val="1800"/>
              </a:lnSpc>
            </a:pPr>
            <a:r>
              <a:rPr lang="ja-JP" altLang="en-US" sz="1200" dirty="0">
                <a:latin typeface="HG丸ｺﾞｼｯｸM-PRO" pitchFamily="50" charset="-128"/>
                <a:ea typeface="HG丸ｺﾞｼｯｸM-PRO" pitchFamily="50" charset="-128"/>
              </a:rPr>
              <a:t>　我々は</a:t>
            </a:r>
            <a:r>
              <a:rPr lang="en-US" altLang="ja-JP" sz="1200" dirty="0">
                <a:latin typeface="HG丸ｺﾞｼｯｸM-PRO" pitchFamily="50" charset="-128"/>
                <a:ea typeface="HG丸ｺﾞｼｯｸM-PRO" pitchFamily="50" charset="-128"/>
              </a:rPr>
              <a:t>2009</a:t>
            </a:r>
            <a:r>
              <a:rPr lang="ja-JP" altLang="en-US" sz="1200" dirty="0">
                <a:latin typeface="HG丸ｺﾞｼｯｸM-PRO" pitchFamily="50" charset="-128"/>
                <a:ea typeface="HG丸ｺﾞｼｯｸM-PRO" pitchFamily="50" charset="-128"/>
              </a:rPr>
              <a:t>年から量子アニーリングの本格的活用を視野に入れた研究を進めて</a:t>
            </a:r>
            <a:r>
              <a:rPr lang="ja-JP" altLang="en-US" sz="1200" dirty="0" smtClean="0">
                <a:latin typeface="HG丸ｺﾞｼｯｸM-PRO" pitchFamily="50" charset="-128"/>
                <a:ea typeface="HG丸ｺﾞｼｯｸM-PRO" pitchFamily="50" charset="-128"/>
              </a:rPr>
              <a:t>きた。</a:t>
            </a:r>
            <a:r>
              <a:rPr lang="ja-JP" altLang="en-US" sz="1200" dirty="0">
                <a:latin typeface="HG丸ｺﾞｼｯｸM-PRO" pitchFamily="50" charset="-128"/>
                <a:ea typeface="HG丸ｺﾞｼｯｸM-PRO" pitchFamily="50" charset="-128"/>
              </a:rPr>
              <a:t>具体的には、クラスタ分析に対する量子アニーリングの有用性の検討である。クラスタ分析とは、膨大なデータを潜在的意味によって分類する方法を指し、機械学習の一手法である。量子モンテカルロ法を用いた擬似シミュレーションの結果、従来の手法であるシミュレーテッドアニーリングに比べ、量子アニーリングが有用であることを示唆する結果を得た。</a:t>
            </a:r>
          </a:p>
          <a:p>
            <a:pPr algn="just">
              <a:lnSpc>
                <a:spcPts val="1800"/>
              </a:lnSpc>
            </a:pPr>
            <a:r>
              <a:rPr lang="ja-JP" altLang="en-US" sz="1200" dirty="0">
                <a:latin typeface="HG丸ｺﾞｼｯｸM-PRO" pitchFamily="50" charset="-128"/>
                <a:ea typeface="HG丸ｺﾞｼｯｸM-PRO" pitchFamily="50" charset="-128"/>
              </a:rPr>
              <a:t>　本講演は二部構成を予定している。第一部として、量子アニーリングの基礎の紹介を</a:t>
            </a:r>
            <a:r>
              <a:rPr lang="ja-JP" altLang="en-US" sz="1200" dirty="0" smtClean="0">
                <a:latin typeface="HG丸ｺﾞｼｯｸM-PRO" pitchFamily="50" charset="-128"/>
                <a:ea typeface="HG丸ｺﾞｼｯｸM-PRO" pitchFamily="50" charset="-128"/>
              </a:rPr>
              <a:t>行う。</a:t>
            </a:r>
            <a:r>
              <a:rPr lang="ja-JP" altLang="en-US" sz="1200" dirty="0">
                <a:latin typeface="HG丸ｺﾞｼｯｸM-PRO" pitchFamily="50" charset="-128"/>
                <a:ea typeface="HG丸ｺﾞｼｯｸM-PRO" pitchFamily="50" charset="-128"/>
              </a:rPr>
              <a:t>ここでは量子アニーリングの原理だけでなく、</a:t>
            </a:r>
            <a:r>
              <a:rPr lang="en-US" altLang="ja-JP" sz="1200" dirty="0">
                <a:latin typeface="HG丸ｺﾞｼｯｸM-PRO" pitchFamily="50" charset="-128"/>
                <a:ea typeface="HG丸ｺﾞｼｯｸM-PRO" pitchFamily="50" charset="-128"/>
              </a:rPr>
              <a:t>D-Wave </a:t>
            </a:r>
            <a:r>
              <a:rPr lang="ja-JP" altLang="en-US" sz="1200" dirty="0">
                <a:latin typeface="HG丸ｺﾞｼｯｸM-PRO" pitchFamily="50" charset="-128"/>
                <a:ea typeface="HG丸ｺﾞｼｯｸM-PRO" pitchFamily="50" charset="-128"/>
              </a:rPr>
              <a:t>の内部構造に関する解説も時間が許す限り行う予定である。</a:t>
            </a:r>
            <a:r>
              <a:rPr lang="en-US" altLang="ja-JP" sz="1200" dirty="0">
                <a:latin typeface="HG丸ｺﾞｼｯｸM-PRO" pitchFamily="50" charset="-128"/>
                <a:ea typeface="HG丸ｺﾞｼｯｸM-PRO" pitchFamily="50" charset="-128"/>
              </a:rPr>
              <a:t>D-Wave </a:t>
            </a:r>
            <a:r>
              <a:rPr lang="ja-JP" altLang="en-US" sz="1200" dirty="0">
                <a:latin typeface="HG丸ｺﾞｼｯｸM-PRO" pitchFamily="50" charset="-128"/>
                <a:ea typeface="HG丸ｺﾞｼｯｸM-PRO" pitchFamily="50" charset="-128"/>
              </a:rPr>
              <a:t>では数々の日本発の超伝導エレクトロニクス技術が用いられて</a:t>
            </a:r>
            <a:r>
              <a:rPr lang="ja-JP" altLang="en-US" sz="1200" dirty="0" smtClean="0">
                <a:latin typeface="HG丸ｺﾞｼｯｸM-PRO" pitchFamily="50" charset="-128"/>
                <a:ea typeface="HG丸ｺﾞｼｯｸM-PRO" pitchFamily="50" charset="-128"/>
              </a:rPr>
              <a:t>いる。</a:t>
            </a:r>
            <a:r>
              <a:rPr lang="ja-JP" altLang="en-US" sz="1200" dirty="0">
                <a:latin typeface="HG丸ｺﾞｼｯｸM-PRO" pitchFamily="50" charset="-128"/>
                <a:ea typeface="HG丸ｺﾞｼｯｸM-PRO" pitchFamily="50" charset="-128"/>
              </a:rPr>
              <a:t>続いて、我々の研究である量子アニーリングを用いたクラスタ分析について述べる。</a:t>
            </a:r>
          </a:p>
          <a:p>
            <a:pPr algn="just">
              <a:lnSpc>
                <a:spcPts val="1800"/>
              </a:lnSpc>
            </a:pPr>
            <a:r>
              <a:rPr lang="ja-JP" altLang="en-US" sz="1200" dirty="0">
                <a:latin typeface="HG丸ｺﾞｼｯｸM-PRO" pitchFamily="50" charset="-128"/>
                <a:ea typeface="HG丸ｺﾞｼｯｸM-PRO" pitchFamily="50" charset="-128"/>
              </a:rPr>
              <a:t>　本講演で発表する内容の一部は、佐藤一誠博士</a:t>
            </a:r>
            <a:r>
              <a:rPr lang="en-US" altLang="ja-JP" sz="1200" dirty="0">
                <a:latin typeface="HG丸ｺﾞｼｯｸM-PRO" pitchFamily="50" charset="-128"/>
                <a:ea typeface="HG丸ｺﾞｼｯｸM-PRO" pitchFamily="50" charset="-128"/>
              </a:rPr>
              <a:t>(</a:t>
            </a:r>
            <a:r>
              <a:rPr lang="ja-JP" altLang="en-US" sz="1200" dirty="0">
                <a:latin typeface="HG丸ｺﾞｼｯｸM-PRO" pitchFamily="50" charset="-128"/>
                <a:ea typeface="HG丸ｺﾞｼｯｸM-PRO" pitchFamily="50" charset="-128"/>
              </a:rPr>
              <a:t>東京大学情報基盤センター、さきがけ研究員</a:t>
            </a:r>
            <a:r>
              <a:rPr lang="en-US" altLang="ja-JP" sz="1200" dirty="0">
                <a:latin typeface="HG丸ｺﾞｼｯｸM-PRO" pitchFamily="50" charset="-128"/>
                <a:ea typeface="HG丸ｺﾞｼｯｸM-PRO" pitchFamily="50" charset="-128"/>
              </a:rPr>
              <a:t>)</a:t>
            </a:r>
            <a:r>
              <a:rPr lang="ja-JP" altLang="en-US" sz="1200" dirty="0" err="1">
                <a:latin typeface="HG丸ｺﾞｼｯｸM-PRO" pitchFamily="50" charset="-128"/>
                <a:ea typeface="HG丸ｺﾞｼｯｸM-PRO" pitchFamily="50" charset="-128"/>
              </a:rPr>
              <a:t>、</a:t>
            </a:r>
            <a:r>
              <a:rPr lang="ja-JP" altLang="en-US" sz="1200" dirty="0">
                <a:latin typeface="HG丸ｺﾞｼｯｸM-PRO" pitchFamily="50" charset="-128"/>
                <a:ea typeface="HG丸ｺﾞｼｯｸM-PRO" pitchFamily="50" charset="-128"/>
              </a:rPr>
              <a:t>栗原賢一博士</a:t>
            </a:r>
            <a:r>
              <a:rPr lang="en-US" altLang="ja-JP" sz="1200" dirty="0">
                <a:latin typeface="HG丸ｺﾞｼｯｸM-PRO" pitchFamily="50" charset="-128"/>
                <a:ea typeface="HG丸ｺﾞｼｯｸM-PRO" pitchFamily="50" charset="-128"/>
              </a:rPr>
              <a:t>(</a:t>
            </a:r>
            <a:r>
              <a:rPr lang="ja-JP" altLang="en-US" sz="1200" dirty="0">
                <a:latin typeface="HG丸ｺﾞｼｯｸM-PRO" pitchFamily="50" charset="-128"/>
                <a:ea typeface="HG丸ｺﾞｼｯｸM-PRO" pitchFamily="50" charset="-128"/>
              </a:rPr>
              <a:t>グーグル株式会社</a:t>
            </a:r>
            <a:r>
              <a:rPr lang="en-US" altLang="ja-JP" sz="1200" dirty="0">
                <a:latin typeface="HG丸ｺﾞｼｯｸM-PRO" pitchFamily="50" charset="-128"/>
                <a:ea typeface="HG丸ｺﾞｼｯｸM-PRO" pitchFamily="50" charset="-128"/>
              </a:rPr>
              <a:t>)</a:t>
            </a:r>
            <a:r>
              <a:rPr lang="ja-JP" altLang="en-US" sz="1200" dirty="0" err="1">
                <a:latin typeface="HG丸ｺﾞｼｯｸM-PRO" pitchFamily="50" charset="-128"/>
                <a:ea typeface="HG丸ｺﾞｼｯｸM-PRO" pitchFamily="50" charset="-128"/>
              </a:rPr>
              <a:t>、</a:t>
            </a:r>
            <a:r>
              <a:rPr lang="ja-JP" altLang="en-US" sz="1200" dirty="0">
                <a:latin typeface="HG丸ｺﾞｼｯｸM-PRO" pitchFamily="50" charset="-128"/>
                <a:ea typeface="HG丸ｺﾞｼｯｸM-PRO" pitchFamily="50" charset="-128"/>
              </a:rPr>
              <a:t>中川裕志教授</a:t>
            </a:r>
            <a:r>
              <a:rPr lang="en-US" altLang="ja-JP" sz="1200" dirty="0">
                <a:latin typeface="HG丸ｺﾞｼｯｸM-PRO" pitchFamily="50" charset="-128"/>
                <a:ea typeface="HG丸ｺﾞｼｯｸM-PRO" pitchFamily="50" charset="-128"/>
              </a:rPr>
              <a:t>(</a:t>
            </a:r>
            <a:r>
              <a:rPr lang="ja-JP" altLang="en-US" sz="1200" dirty="0">
                <a:latin typeface="HG丸ｺﾞｼｯｸM-PRO" pitchFamily="50" charset="-128"/>
                <a:ea typeface="HG丸ｺﾞｼｯｸM-PRO" pitchFamily="50" charset="-128"/>
              </a:rPr>
              <a:t>東京大学情報基盤センター</a:t>
            </a:r>
            <a:r>
              <a:rPr lang="en-US" altLang="ja-JP" sz="1200" dirty="0">
                <a:latin typeface="HG丸ｺﾞｼｯｸM-PRO" pitchFamily="50" charset="-128"/>
                <a:ea typeface="HG丸ｺﾞｼｯｸM-PRO" pitchFamily="50" charset="-128"/>
              </a:rPr>
              <a:t>)</a:t>
            </a:r>
            <a:r>
              <a:rPr lang="ja-JP" altLang="en-US" sz="1200" dirty="0" err="1">
                <a:latin typeface="HG丸ｺﾞｼｯｸM-PRO" pitchFamily="50" charset="-128"/>
                <a:ea typeface="HG丸ｺﾞｼｯｸM-PRO" pitchFamily="50" charset="-128"/>
              </a:rPr>
              <a:t>、</a:t>
            </a:r>
            <a:r>
              <a:rPr lang="ja-JP" altLang="en-US" sz="1200" dirty="0">
                <a:latin typeface="HG丸ｺﾞｼｯｸM-PRO" pitchFamily="50" charset="-128"/>
                <a:ea typeface="HG丸ｺﾞｼｯｸM-PRO" pitchFamily="50" charset="-128"/>
              </a:rPr>
              <a:t>宮下精二教授</a:t>
            </a:r>
            <a:r>
              <a:rPr lang="en-US" altLang="ja-JP" sz="1200" dirty="0">
                <a:latin typeface="HG丸ｺﾞｼｯｸM-PRO" pitchFamily="50" charset="-128"/>
                <a:ea typeface="HG丸ｺﾞｼｯｸM-PRO" pitchFamily="50" charset="-128"/>
              </a:rPr>
              <a:t>(</a:t>
            </a:r>
            <a:r>
              <a:rPr lang="ja-JP" altLang="en-US" sz="1200" dirty="0">
                <a:latin typeface="HG丸ｺﾞｼｯｸM-PRO" pitchFamily="50" charset="-128"/>
                <a:ea typeface="HG丸ｺﾞｼｯｸM-PRO" pitchFamily="50" charset="-128"/>
              </a:rPr>
              <a:t>東京大学大学院理学系研究科物理学専攻</a:t>
            </a:r>
            <a:r>
              <a:rPr lang="en-US" altLang="ja-JP" sz="1200" dirty="0">
                <a:latin typeface="HG丸ｺﾞｼｯｸM-PRO" pitchFamily="50" charset="-128"/>
                <a:ea typeface="HG丸ｺﾞｼｯｸM-PRO" pitchFamily="50" charset="-128"/>
              </a:rPr>
              <a:t>)</a:t>
            </a:r>
            <a:r>
              <a:rPr lang="ja-JP" altLang="en-US" sz="1200" dirty="0">
                <a:latin typeface="HG丸ｺﾞｼｯｸM-PRO" pitchFamily="50" charset="-128"/>
                <a:ea typeface="HG丸ｺﾞｼｯｸM-PRO" pitchFamily="50" charset="-128"/>
              </a:rPr>
              <a:t>との共同研究である</a:t>
            </a:r>
            <a:r>
              <a:rPr lang="ja-JP" altLang="en-US" sz="1200" dirty="0" smtClean="0">
                <a:latin typeface="HG丸ｺﾞｼｯｸM-PRO" pitchFamily="50" charset="-128"/>
                <a:ea typeface="HG丸ｺﾞｼｯｸM-PRO" pitchFamily="50" charset="-128"/>
              </a:rPr>
              <a:t>。</a:t>
            </a:r>
            <a:endParaRPr lang="ja-JP" altLang="en-US" sz="1200" dirty="0">
              <a:latin typeface="HG丸ｺﾞｼｯｸM-PRO" pitchFamily="50" charset="-128"/>
              <a:ea typeface="HG丸ｺﾞｼｯｸM-PRO" pitchFamily="50" charset="-128"/>
            </a:endParaRPr>
          </a:p>
        </p:txBody>
      </p:sp>
      <p:sp>
        <p:nvSpPr>
          <p:cNvPr id="10" name="テキスト ボックス 9"/>
          <p:cNvSpPr txBox="1"/>
          <p:nvPr/>
        </p:nvSpPr>
        <p:spPr>
          <a:xfrm>
            <a:off x="1472023" y="1568293"/>
            <a:ext cx="4889866" cy="584775"/>
          </a:xfrm>
          <a:prstGeom prst="rect">
            <a:avLst/>
          </a:prstGeom>
          <a:noFill/>
        </p:spPr>
        <p:txBody>
          <a:bodyPr wrap="square" rtlCol="0">
            <a:spAutoFit/>
          </a:bodyPr>
          <a:lstStyle/>
          <a:p>
            <a:r>
              <a:rPr lang="ja-JP" altLang="en-US" sz="1600" b="1" dirty="0" smtClean="0">
                <a:latin typeface="HG丸ｺﾞｼｯｸM-PRO" pitchFamily="50" charset="-128"/>
                <a:ea typeface="HG丸ｺﾞｼｯｸM-PRO" pitchFamily="50" charset="-128"/>
                <a:cs typeface="Times"/>
              </a:rPr>
              <a:t>日時：</a:t>
            </a:r>
            <a:r>
              <a:rPr lang="en-US" altLang="ja-JP" sz="1600" b="1" dirty="0" smtClean="0">
                <a:latin typeface="HG丸ｺﾞｼｯｸM-PRO" pitchFamily="50" charset="-128"/>
                <a:ea typeface="HG丸ｺﾞｼｯｸM-PRO" pitchFamily="50" charset="-128"/>
                <a:cs typeface="Times"/>
              </a:rPr>
              <a:t> </a:t>
            </a:r>
            <a:r>
              <a:rPr lang="ja-JP" altLang="en-US" sz="1600" b="1" dirty="0" smtClean="0">
                <a:latin typeface="HG丸ｺﾞｼｯｸM-PRO" pitchFamily="50" charset="-128"/>
                <a:ea typeface="HG丸ｺﾞｼｯｸM-PRO" pitchFamily="50" charset="-128"/>
                <a:cs typeface="Times"/>
              </a:rPr>
              <a:t>６</a:t>
            </a:r>
            <a:r>
              <a:rPr kumimoji="1" lang="ja-JP" altLang="en-US" sz="1600" b="1" dirty="0" smtClean="0">
                <a:latin typeface="HG丸ｺﾞｼｯｸM-PRO" pitchFamily="50" charset="-128"/>
                <a:ea typeface="HG丸ｺﾞｼｯｸM-PRO" pitchFamily="50" charset="-128"/>
              </a:rPr>
              <a:t>月</a:t>
            </a:r>
            <a:r>
              <a:rPr lang="ja-JP" altLang="en-US" sz="1600" b="1" dirty="0" smtClean="0">
                <a:latin typeface="HG丸ｺﾞｼｯｸM-PRO" pitchFamily="50" charset="-128"/>
                <a:ea typeface="HG丸ｺﾞｼｯｸM-PRO" pitchFamily="50" charset="-128"/>
                <a:cs typeface="Times"/>
              </a:rPr>
              <a:t>４</a:t>
            </a:r>
            <a:r>
              <a:rPr kumimoji="1" lang="ja-JP" altLang="en-US" sz="1600" b="1" dirty="0" smtClean="0">
                <a:latin typeface="HG丸ｺﾞｼｯｸM-PRO" pitchFamily="50" charset="-128"/>
                <a:ea typeface="HG丸ｺﾞｼｯｸM-PRO" pitchFamily="50" charset="-128"/>
              </a:rPr>
              <a:t>日（</a:t>
            </a:r>
            <a:r>
              <a:rPr lang="ja-JP" altLang="en-US" sz="1600" b="1" dirty="0" smtClean="0">
                <a:latin typeface="HG丸ｺﾞｼｯｸM-PRO" pitchFamily="50" charset="-128"/>
                <a:ea typeface="HG丸ｺﾞｼｯｸM-PRO" pitchFamily="50" charset="-128"/>
              </a:rPr>
              <a:t>木</a:t>
            </a:r>
            <a:r>
              <a:rPr kumimoji="1" lang="ja-JP" altLang="en-US" sz="1600" b="1" dirty="0" smtClean="0">
                <a:latin typeface="HG丸ｺﾞｼｯｸM-PRO" pitchFamily="50" charset="-128"/>
                <a:ea typeface="HG丸ｺﾞｼｯｸM-PRO" pitchFamily="50" charset="-128"/>
              </a:rPr>
              <a:t>）</a:t>
            </a:r>
            <a:r>
              <a:rPr kumimoji="1" lang="en-US" altLang="ja-JP" sz="1600" b="1" dirty="0" smtClean="0">
                <a:latin typeface="HG丸ｺﾞｼｯｸM-PRO" pitchFamily="50" charset="-128"/>
                <a:ea typeface="HG丸ｺﾞｼｯｸM-PRO" pitchFamily="50" charset="-128"/>
              </a:rPr>
              <a:t> </a:t>
            </a:r>
            <a:r>
              <a:rPr lang="en-US" altLang="ja-JP" sz="1600" b="1" dirty="0" smtClean="0">
                <a:latin typeface="HG丸ｺﾞｼｯｸM-PRO" pitchFamily="50" charset="-128"/>
                <a:ea typeface="HG丸ｺﾞｼｯｸM-PRO" pitchFamily="50" charset="-128"/>
                <a:cs typeface="Times"/>
              </a:rPr>
              <a:t>16:10</a:t>
            </a:r>
            <a:r>
              <a:rPr lang="ja-JP" altLang="en-US" sz="1600" b="1" dirty="0" smtClean="0">
                <a:latin typeface="HG丸ｺﾞｼｯｸM-PRO" pitchFamily="50" charset="-128"/>
                <a:ea typeface="HG丸ｺﾞｼｯｸM-PRO" pitchFamily="50" charset="-128"/>
                <a:cs typeface="Times"/>
              </a:rPr>
              <a:t> </a:t>
            </a:r>
            <a:r>
              <a:rPr lang="en-US" altLang="ja-JP" sz="1600" b="1" dirty="0" smtClean="0">
                <a:latin typeface="HG丸ｺﾞｼｯｸM-PRO" pitchFamily="50" charset="-128"/>
                <a:ea typeface="HG丸ｺﾞｼｯｸM-PRO" pitchFamily="50" charset="-128"/>
                <a:cs typeface="Times"/>
              </a:rPr>
              <a:t>– 17:40</a:t>
            </a:r>
            <a:endParaRPr kumimoji="1" lang="en-US" altLang="ja-JP" sz="1600" b="1" dirty="0" smtClean="0">
              <a:latin typeface="HG丸ｺﾞｼｯｸM-PRO" pitchFamily="50" charset="-128"/>
              <a:ea typeface="HG丸ｺﾞｼｯｸM-PRO" pitchFamily="50" charset="-128"/>
              <a:cs typeface="Times"/>
            </a:endParaRPr>
          </a:p>
          <a:p>
            <a:r>
              <a:rPr lang="ja-JP" altLang="en-US" sz="1600" b="1" dirty="0" smtClean="0">
                <a:latin typeface="HG丸ｺﾞｼｯｸM-PRO" pitchFamily="50" charset="-128"/>
                <a:ea typeface="HG丸ｺﾞｼｯｸM-PRO" pitchFamily="50" charset="-128"/>
                <a:cs typeface="Times"/>
              </a:rPr>
              <a:t>場所：</a:t>
            </a:r>
            <a:r>
              <a:rPr lang="ja-JP" altLang="en-US" sz="1600" b="1" dirty="0" smtClean="0">
                <a:latin typeface="HG丸ｺﾞｼｯｸM-PRO" pitchFamily="50" charset="-128"/>
                <a:ea typeface="HG丸ｺﾞｼｯｸM-PRO" pitchFamily="50" charset="-128"/>
              </a:rPr>
              <a:t>葛飾キャンパス研究棟８Ｆ第</a:t>
            </a:r>
            <a:r>
              <a:rPr lang="ja-JP" altLang="en-US" sz="1600" b="1" dirty="0">
                <a:latin typeface="HG丸ｺﾞｼｯｸM-PRO" pitchFamily="50" charset="-128"/>
                <a:ea typeface="HG丸ｺﾞｼｯｸM-PRO" pitchFamily="50" charset="-128"/>
              </a:rPr>
              <a:t>２</a:t>
            </a:r>
            <a:r>
              <a:rPr lang="ja-JP" altLang="en-US" sz="1600" b="1" dirty="0" smtClean="0">
                <a:latin typeface="HG丸ｺﾞｼｯｸM-PRO" pitchFamily="50" charset="-128"/>
                <a:ea typeface="HG丸ｺﾞｼｯｸM-PRO" pitchFamily="50" charset="-128"/>
              </a:rPr>
              <a:t>セミナー室</a:t>
            </a:r>
            <a:endParaRPr kumimoji="1" lang="ja-JP" altLang="en-US" sz="1600" b="1" dirty="0">
              <a:latin typeface="HG丸ｺﾞｼｯｸM-PRO" pitchFamily="50" charset="-128"/>
              <a:ea typeface="HG丸ｺﾞｼｯｸM-PRO" pitchFamily="50" charset="-128"/>
            </a:endParaRPr>
          </a:p>
        </p:txBody>
      </p:sp>
      <p:sp>
        <p:nvSpPr>
          <p:cNvPr id="12" name="テキスト ボックス 11"/>
          <p:cNvSpPr txBox="1"/>
          <p:nvPr/>
        </p:nvSpPr>
        <p:spPr>
          <a:xfrm>
            <a:off x="69134" y="2115638"/>
            <a:ext cx="4036682" cy="523220"/>
          </a:xfrm>
          <a:prstGeom prst="rect">
            <a:avLst/>
          </a:prstGeom>
          <a:noFill/>
        </p:spPr>
        <p:txBody>
          <a:bodyPr wrap="none" rtlCol="0">
            <a:spAutoFit/>
          </a:bodyPr>
          <a:lstStyle/>
          <a:p>
            <a:r>
              <a:rPr lang="en-US" altLang="ja-JP" sz="1400" b="1" dirty="0" smtClean="0">
                <a:latin typeface="HG丸ｺﾞｼｯｸM-PRO" pitchFamily="50" charset="-128"/>
                <a:ea typeface="HG丸ｺﾞｼｯｸM-PRO" pitchFamily="50" charset="-128"/>
              </a:rPr>
              <a:t>Speaker</a:t>
            </a:r>
            <a:r>
              <a:rPr lang="ja-JP" altLang="en-US" sz="1400" dirty="0">
                <a:latin typeface="HG丸ｺﾞｼｯｸM-PRO" pitchFamily="50" charset="-128"/>
                <a:ea typeface="HG丸ｺﾞｼｯｸM-PRO" pitchFamily="50" charset="-128"/>
              </a:rPr>
              <a:t>：</a:t>
            </a:r>
            <a:r>
              <a:rPr lang="ja-JP" altLang="en-US" sz="1400" dirty="0" smtClean="0">
                <a:latin typeface="HG丸ｺﾞｼｯｸM-PRO" pitchFamily="50" charset="-128"/>
                <a:ea typeface="HG丸ｺﾞｼｯｸM-PRO" pitchFamily="50" charset="-128"/>
              </a:rPr>
              <a:t>田中　宗</a:t>
            </a:r>
            <a:r>
              <a:rPr lang="ja-JP" altLang="en-US" sz="1400" dirty="0">
                <a:latin typeface="HG丸ｺﾞｼｯｸM-PRO" pitchFamily="50" charset="-128"/>
                <a:ea typeface="HG丸ｺﾞｼｯｸM-PRO" pitchFamily="50" charset="-128"/>
              </a:rPr>
              <a:t>氏</a:t>
            </a:r>
            <a:r>
              <a:rPr lang="ja-JP" altLang="en-US" sz="1400" dirty="0" smtClean="0">
                <a:latin typeface="HG丸ｺﾞｼｯｸM-PRO" pitchFamily="50" charset="-128"/>
                <a:ea typeface="HG丸ｺﾞｼｯｸM-PRO" pitchFamily="50" charset="-128"/>
              </a:rPr>
              <a:t>　 </a:t>
            </a:r>
            <a:r>
              <a:rPr lang="en-GB" altLang="ja-JP" sz="1400" dirty="0" smtClean="0">
                <a:latin typeface="HG丸ｺﾞｼｯｸM-PRO" pitchFamily="50" charset="-128"/>
                <a:ea typeface="HG丸ｺﾞｼｯｸM-PRO" pitchFamily="50" charset="-128"/>
              </a:rPr>
              <a:t>(</a:t>
            </a:r>
            <a:r>
              <a:rPr lang="en-US" altLang="ja-JP" sz="1400" smtClean="0">
                <a:latin typeface="HG丸ｺﾞｼｯｸM-PRO" pitchFamily="50" charset="-128"/>
                <a:ea typeface="HG丸ｺﾞｼｯｸM-PRO" pitchFamily="50" charset="-128"/>
              </a:rPr>
              <a:t>Shu</a:t>
            </a:r>
            <a:r>
              <a:rPr lang="ja-JP" altLang="en-US" sz="1400" smtClean="0">
                <a:latin typeface="HG丸ｺﾞｼｯｸM-PRO" pitchFamily="50" charset="-128"/>
                <a:ea typeface="HG丸ｺﾞｼｯｸM-PRO" pitchFamily="50" charset="-128"/>
              </a:rPr>
              <a:t> </a:t>
            </a:r>
            <a:r>
              <a:rPr lang="en-US" altLang="ja-JP" sz="1400" dirty="0" smtClean="0">
                <a:latin typeface="HG丸ｺﾞｼｯｸM-PRO" pitchFamily="50" charset="-128"/>
                <a:ea typeface="HG丸ｺﾞｼｯｸM-PRO" pitchFamily="50" charset="-128"/>
              </a:rPr>
              <a:t>Tanaka</a:t>
            </a:r>
            <a:r>
              <a:rPr lang="en-GB" altLang="ja-JP" sz="1400" dirty="0" smtClean="0">
                <a:latin typeface="HG丸ｺﾞｼｯｸM-PRO" pitchFamily="50" charset="-128"/>
                <a:ea typeface="HG丸ｺﾞｼｯｸM-PRO" pitchFamily="50" charset="-128"/>
              </a:rPr>
              <a:t>, </a:t>
            </a:r>
            <a:r>
              <a:rPr lang="en-GB" altLang="ja-JP" sz="1400" dirty="0" err="1" smtClean="0">
                <a:latin typeface="HG丸ｺﾞｼｯｸM-PRO" pitchFamily="50" charset="-128"/>
                <a:ea typeface="HG丸ｺﾞｼｯｸM-PRO" pitchFamily="50" charset="-128"/>
              </a:rPr>
              <a:t>Ph.D</a:t>
            </a:r>
            <a:r>
              <a:rPr lang="en-GB" altLang="ja-JP" sz="1400" dirty="0" smtClean="0">
                <a:latin typeface="HG丸ｺﾞｼｯｸM-PRO" pitchFamily="50" charset="-128"/>
                <a:ea typeface="HG丸ｺﾞｼｯｸM-PRO" pitchFamily="50" charset="-128"/>
              </a:rPr>
              <a:t>)</a:t>
            </a:r>
            <a:endParaRPr lang="en-US" altLang="ja-JP" sz="1400" dirty="0" smtClean="0">
              <a:latin typeface="HG丸ｺﾞｼｯｸM-PRO" pitchFamily="50" charset="-128"/>
              <a:ea typeface="HG丸ｺﾞｼｯｸM-PRO" pitchFamily="50" charset="-128"/>
            </a:endParaRPr>
          </a:p>
          <a:p>
            <a:r>
              <a:rPr lang="en-US" altLang="ja-JP" sz="1400" b="1" dirty="0" smtClean="0">
                <a:latin typeface="HG丸ｺﾞｼｯｸM-PRO" pitchFamily="50" charset="-128"/>
                <a:ea typeface="HG丸ｺﾞｼｯｸM-PRO" pitchFamily="50" charset="-128"/>
              </a:rPr>
              <a:t>Affiliation</a:t>
            </a:r>
            <a:r>
              <a:rPr lang="en-US" altLang="ja-JP" sz="1400" dirty="0" smtClean="0">
                <a:latin typeface="HG丸ｺﾞｼｯｸM-PRO" pitchFamily="50" charset="-128"/>
                <a:ea typeface="HG丸ｺﾞｼｯｸM-PRO" pitchFamily="50" charset="-128"/>
              </a:rPr>
              <a:t>:</a:t>
            </a:r>
            <a:r>
              <a:rPr lang="zh-CN" altLang="en-US" sz="1400" dirty="0">
                <a:latin typeface="HG丸ｺﾞｼｯｸM-PRO" pitchFamily="50" charset="-128"/>
                <a:ea typeface="HG丸ｺﾞｼｯｸM-PRO" pitchFamily="50" charset="-128"/>
              </a:rPr>
              <a:t>早稲田大学 高等研究所 助教</a:t>
            </a:r>
            <a:endParaRPr lang="en-US" altLang="ja-JP" sz="1400" dirty="0" smtClean="0">
              <a:latin typeface="HG丸ｺﾞｼｯｸM-PRO" pitchFamily="50" charset="-128"/>
              <a:ea typeface="HG丸ｺﾞｼｯｸM-PRO" pitchFamily="50" charset="-128"/>
            </a:endParaRPr>
          </a:p>
        </p:txBody>
      </p:sp>
      <p:sp>
        <p:nvSpPr>
          <p:cNvPr id="13" name="テキスト ボックス 12"/>
          <p:cNvSpPr txBox="1"/>
          <p:nvPr/>
        </p:nvSpPr>
        <p:spPr>
          <a:xfrm>
            <a:off x="69134" y="2626409"/>
            <a:ext cx="6108989" cy="307777"/>
          </a:xfrm>
          <a:prstGeom prst="rect">
            <a:avLst/>
          </a:prstGeom>
          <a:noFill/>
        </p:spPr>
        <p:txBody>
          <a:bodyPr wrap="square" rtlCol="0">
            <a:spAutoFit/>
          </a:bodyPr>
          <a:lstStyle/>
          <a:p>
            <a:r>
              <a:rPr lang="en-US" altLang="ja-JP" sz="1400" b="1" dirty="0" smtClean="0">
                <a:latin typeface="HG丸ｺﾞｼｯｸM-PRO" pitchFamily="50" charset="-128"/>
                <a:ea typeface="HG丸ｺﾞｼｯｸM-PRO" pitchFamily="50" charset="-128"/>
              </a:rPr>
              <a:t>Title</a:t>
            </a:r>
            <a:r>
              <a:rPr lang="ja-JP" altLang="en-US" sz="1400" dirty="0">
                <a:latin typeface="HG丸ｺﾞｼｯｸM-PRO" pitchFamily="50" charset="-128"/>
                <a:ea typeface="HG丸ｺﾞｼｯｸM-PRO" pitchFamily="50" charset="-128"/>
              </a:rPr>
              <a:t>：量子アニーリングが拓く計算技術の新展開</a:t>
            </a:r>
            <a:endParaRPr lang="ja-JP" altLang="ja-JP" sz="1400" dirty="0">
              <a:latin typeface="HG丸ｺﾞｼｯｸM-PRO" pitchFamily="50" charset="-128"/>
              <a:ea typeface="HG丸ｺﾞｼｯｸM-PRO" pitchFamily="50" charset="-128"/>
            </a:endParaRPr>
          </a:p>
        </p:txBody>
      </p:sp>
      <p:sp>
        <p:nvSpPr>
          <p:cNvPr id="14" name="テキスト ボックス 13"/>
          <p:cNvSpPr txBox="1"/>
          <p:nvPr/>
        </p:nvSpPr>
        <p:spPr>
          <a:xfrm>
            <a:off x="70020" y="2934186"/>
            <a:ext cx="1200894" cy="276999"/>
          </a:xfrm>
          <a:prstGeom prst="rect">
            <a:avLst/>
          </a:prstGeom>
          <a:noFill/>
        </p:spPr>
        <p:txBody>
          <a:bodyPr wrap="square" rtlCol="0">
            <a:spAutoFit/>
          </a:bodyPr>
          <a:lstStyle/>
          <a:p>
            <a:r>
              <a:rPr lang="en-US" altLang="ja-JP" sz="1200" b="1" dirty="0" smtClean="0">
                <a:latin typeface="HG丸ｺﾞｼｯｸM-PRO" pitchFamily="50" charset="-128"/>
                <a:ea typeface="HG丸ｺﾞｼｯｸM-PRO" pitchFamily="50" charset="-128"/>
              </a:rPr>
              <a:t>Abstract</a:t>
            </a:r>
            <a:r>
              <a:rPr lang="ja-JP" altLang="en-US" sz="1200" b="1" dirty="0" smtClean="0">
                <a:latin typeface="HG丸ｺﾞｼｯｸM-PRO" pitchFamily="50" charset="-128"/>
                <a:ea typeface="HG丸ｺﾞｼｯｸM-PRO" pitchFamily="50" charset="-128"/>
              </a:rPr>
              <a:t>：</a:t>
            </a:r>
            <a:endParaRPr kumimoji="1" lang="ja-JP" altLang="en-US" sz="1200" b="1" dirty="0">
              <a:latin typeface="HG丸ｺﾞｼｯｸM-PRO" pitchFamily="50" charset="-128"/>
              <a:ea typeface="HG丸ｺﾞｼｯｸM-PRO" pitchFamily="50" charset="-128"/>
            </a:endParaRPr>
          </a:p>
        </p:txBody>
      </p:sp>
      <p:sp>
        <p:nvSpPr>
          <p:cNvPr id="20" name="正方形/長方形 19"/>
          <p:cNvSpPr/>
          <p:nvPr/>
        </p:nvSpPr>
        <p:spPr>
          <a:xfrm>
            <a:off x="0" y="1467931"/>
            <a:ext cx="6857999" cy="45719"/>
          </a:xfrm>
          <a:prstGeom prst="rect">
            <a:avLst/>
          </a:prstGeom>
          <a:solidFill>
            <a:srgbClr val="00B050"/>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sz="3600" dirty="0" smtClean="0">
                <a:solidFill>
                  <a:srgbClr val="FFFFFF"/>
                </a:solidFill>
              </a:rPr>
              <a:t>　　　</a:t>
            </a:r>
            <a:endParaRPr lang="ja-JP" altLang="en-US" sz="3600" dirty="0">
              <a:solidFill>
                <a:srgbClr val="FFFFFF"/>
              </a:solidFill>
              <a:latin typeface="Times"/>
              <a:cs typeface="Times"/>
            </a:endParaRPr>
          </a:p>
        </p:txBody>
      </p:sp>
      <p:sp>
        <p:nvSpPr>
          <p:cNvPr id="22" name="テキスト ボックス 21"/>
          <p:cNvSpPr txBox="1"/>
          <p:nvPr/>
        </p:nvSpPr>
        <p:spPr>
          <a:xfrm>
            <a:off x="0" y="760539"/>
            <a:ext cx="6857999" cy="707886"/>
          </a:xfrm>
          <a:prstGeom prst="rect">
            <a:avLst/>
          </a:prstGeom>
          <a:noFill/>
        </p:spPr>
        <p:txBody>
          <a:bodyPr wrap="square" rtlCol="0">
            <a:spAutoFit/>
          </a:bodyPr>
          <a:lstStyle/>
          <a:p>
            <a:r>
              <a:rPr kumimoji="1" lang="ja-JP" altLang="en-US" sz="2000" dirty="0" smtClean="0">
                <a:latin typeface="HG丸ｺﾞｼｯｸM-PRO" pitchFamily="50" charset="-128"/>
                <a:ea typeface="HG丸ｺﾞｼｯｸM-PRO" pitchFamily="50" charset="-128"/>
              </a:rPr>
              <a:t>第</a:t>
            </a:r>
            <a:r>
              <a:rPr lang="ja-JP" altLang="en-US" sz="2000" dirty="0" smtClean="0">
                <a:latin typeface="HG丸ｺﾞｼｯｸM-PRO" pitchFamily="50" charset="-128"/>
                <a:ea typeface="HG丸ｺﾞｼｯｸM-PRO" pitchFamily="50" charset="-128"/>
              </a:rPr>
              <a:t>１２</a:t>
            </a:r>
            <a:r>
              <a:rPr kumimoji="1" lang="ja-JP" altLang="en-US" sz="2000" dirty="0" smtClean="0">
                <a:latin typeface="HG丸ｺﾞｼｯｸM-PRO" pitchFamily="50" charset="-128"/>
                <a:ea typeface="HG丸ｺﾞｼｯｸM-PRO" pitchFamily="50" charset="-128"/>
              </a:rPr>
              <a:t>回</a:t>
            </a:r>
            <a:r>
              <a:rPr kumimoji="1" lang="ja-JP" altLang="en-US" sz="4000" dirty="0" smtClean="0">
                <a:latin typeface="HG丸ｺﾞｼｯｸM-PRO" pitchFamily="50" charset="-128"/>
                <a:ea typeface="HG丸ｺﾞｼｯｸM-PRO" pitchFamily="50" charset="-128"/>
              </a:rPr>
              <a:t>応用物理学科セミナー</a:t>
            </a:r>
            <a:endParaRPr kumimoji="1" lang="ja-JP" altLang="en-US" sz="4000" dirty="0">
              <a:latin typeface="HG丸ｺﾞｼｯｸM-PRO" pitchFamily="50" charset="-128"/>
              <a:ea typeface="HG丸ｺﾞｼｯｸM-PRO" pitchFamily="50" charset="-128"/>
            </a:endParaRPr>
          </a:p>
        </p:txBody>
      </p:sp>
      <p:pic>
        <p:nvPicPr>
          <p:cNvPr id="1026" name="Picture 2" descr="D:\ysumino\Desktop\logo.png"/>
          <p:cNvPicPr>
            <a:picLocks noChangeAspect="1" noChangeArrowheads="1"/>
          </p:cNvPicPr>
          <p:nvPr/>
        </p:nvPicPr>
        <p:blipFill>
          <a:blip r:embed="rId3"/>
          <a:srcRect/>
          <a:stretch>
            <a:fillRect/>
          </a:stretch>
        </p:blipFill>
        <p:spPr bwMode="auto">
          <a:xfrm>
            <a:off x="0" y="57938"/>
            <a:ext cx="2367504" cy="648814"/>
          </a:xfrm>
          <a:prstGeom prst="rect">
            <a:avLst/>
          </a:prstGeom>
          <a:noFill/>
        </p:spPr>
      </p:pic>
      <p:sp>
        <p:nvSpPr>
          <p:cNvPr id="15" name="テキスト ボックス 14"/>
          <p:cNvSpPr txBox="1"/>
          <p:nvPr/>
        </p:nvSpPr>
        <p:spPr>
          <a:xfrm>
            <a:off x="4999947" y="8829307"/>
            <a:ext cx="1723549" cy="276999"/>
          </a:xfrm>
          <a:prstGeom prst="rect">
            <a:avLst/>
          </a:prstGeom>
          <a:noFill/>
        </p:spPr>
        <p:txBody>
          <a:bodyPr wrap="none" rtlCol="0">
            <a:spAutoFit/>
          </a:bodyPr>
          <a:lstStyle/>
          <a:p>
            <a:r>
              <a:rPr lang="ja-JP" altLang="en-US" sz="1200" dirty="0" smtClean="0">
                <a:latin typeface="HG丸ｺﾞｼｯｸM-PRO" pitchFamily="50" charset="-128"/>
                <a:ea typeface="HG丸ｺﾞｼｯｸM-PRO" pitchFamily="50" charset="-128"/>
              </a:rPr>
              <a:t>世話人：</a:t>
            </a:r>
            <a:r>
              <a:rPr lang="zh-TW" altLang="en-US" sz="1200" b="1" dirty="0" smtClean="0"/>
              <a:t>橋爪　洋一郎</a:t>
            </a:r>
            <a:endParaRPr lang="en-US" altLang="ja-JP" sz="1200" dirty="0" smtClean="0">
              <a:latin typeface="HG丸ｺﾞｼｯｸM-PRO" pitchFamily="50" charset="-128"/>
              <a:ea typeface="HG丸ｺﾞｼｯｸM-PRO" pitchFamily="50"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1155</TotalTime>
  <Words>42</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HG丸ｺﾞｼｯｸM-PRO</vt:lpstr>
      <vt:lpstr>ＭＳ Ｐゴシック</vt:lpstr>
      <vt:lpstr>新細明體</vt:lpstr>
      <vt:lpstr>Arial</vt:lpstr>
      <vt:lpstr>Calibri</vt:lpstr>
      <vt:lpstr>Times</vt:lpstr>
      <vt:lpstr>Office テーマ</vt:lpstr>
      <vt:lpstr>PowerPoint プレゼンテーション</vt:lpstr>
    </vt:vector>
  </TitlesOfParts>
  <Company>東京理科大学</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住野豊</dc:creator>
  <cp:lastModifiedBy>住野豊</cp:lastModifiedBy>
  <cp:revision>184</cp:revision>
  <cp:lastPrinted>2011-05-23T09:25:47Z</cp:lastPrinted>
  <dcterms:created xsi:type="dcterms:W3CDTF">2011-06-28T08:58:10Z</dcterms:created>
  <dcterms:modified xsi:type="dcterms:W3CDTF">2015-05-18T10:48:44Z</dcterms:modified>
</cp:coreProperties>
</file>