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6858000" cy="9144000" type="screen4x3"/>
  <p:notesSz cx="6888163" cy="100203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06CB"/>
    <a:srgbClr val="10019B"/>
    <a:srgbClr val="1203A5"/>
    <a:srgbClr val="4A26EB"/>
    <a:srgbClr val="1F046E"/>
    <a:srgbClr val="A30F00"/>
    <a:srgbClr val="C013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53" d="100"/>
          <a:sy n="53" d="100"/>
        </p:scale>
        <p:origin x="2268" y="78"/>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84871" cy="501015"/>
          </a:xfrm>
          <a:prstGeom prst="rect">
            <a:avLst/>
          </a:prstGeom>
        </p:spPr>
        <p:txBody>
          <a:bodyPr vert="horz" lIns="96616" tIns="48308" rIns="96616" bIns="48308" rtlCol="0"/>
          <a:lstStyle>
            <a:lvl1pPr algn="l">
              <a:defRPr sz="1300"/>
            </a:lvl1pPr>
          </a:lstStyle>
          <a:p>
            <a:endParaRPr kumimoji="1" lang="ja-JP" altLang="en-US"/>
          </a:p>
        </p:txBody>
      </p:sp>
      <p:sp>
        <p:nvSpPr>
          <p:cNvPr id="3" name="日付プレースホルダ 2"/>
          <p:cNvSpPr>
            <a:spLocks noGrp="1"/>
          </p:cNvSpPr>
          <p:nvPr>
            <p:ph type="dt" idx="1"/>
          </p:nvPr>
        </p:nvSpPr>
        <p:spPr>
          <a:xfrm>
            <a:off x="3901698" y="0"/>
            <a:ext cx="2984871" cy="501015"/>
          </a:xfrm>
          <a:prstGeom prst="rect">
            <a:avLst/>
          </a:prstGeom>
        </p:spPr>
        <p:txBody>
          <a:bodyPr vert="horz" lIns="96616" tIns="48308" rIns="96616" bIns="48308" rtlCol="0"/>
          <a:lstStyle>
            <a:lvl1pPr algn="r">
              <a:defRPr sz="1300"/>
            </a:lvl1pPr>
          </a:lstStyle>
          <a:p>
            <a:fld id="{27AEFA0A-6EEA-4E49-9BBB-0CAC71002DE4}" type="datetimeFigureOut">
              <a:rPr kumimoji="1" lang="ja-JP" altLang="en-US" smtClean="0"/>
              <a:pPr/>
              <a:t>2015/5/16</a:t>
            </a:fld>
            <a:endParaRPr kumimoji="1" lang="ja-JP" altLang="en-US"/>
          </a:p>
        </p:txBody>
      </p:sp>
      <p:sp>
        <p:nvSpPr>
          <p:cNvPr id="4" name="スライド イメージ プレースホルダ 3"/>
          <p:cNvSpPr>
            <a:spLocks noGrp="1" noRot="1" noChangeAspect="1"/>
          </p:cNvSpPr>
          <p:nvPr>
            <p:ph type="sldImg" idx="2"/>
          </p:nvPr>
        </p:nvSpPr>
        <p:spPr>
          <a:xfrm>
            <a:off x="2035175" y="750888"/>
            <a:ext cx="2817813" cy="3757612"/>
          </a:xfrm>
          <a:prstGeom prst="rect">
            <a:avLst/>
          </a:prstGeom>
          <a:noFill/>
          <a:ln w="12700">
            <a:solidFill>
              <a:prstClr val="black"/>
            </a:solidFill>
          </a:ln>
        </p:spPr>
        <p:txBody>
          <a:bodyPr vert="horz" lIns="96616" tIns="48308" rIns="96616" bIns="48308" rtlCol="0" anchor="ctr"/>
          <a:lstStyle/>
          <a:p>
            <a:endParaRPr lang="ja-JP" altLang="en-US"/>
          </a:p>
        </p:txBody>
      </p:sp>
      <p:sp>
        <p:nvSpPr>
          <p:cNvPr id="5" name="ノート プレースホルダ 4"/>
          <p:cNvSpPr>
            <a:spLocks noGrp="1"/>
          </p:cNvSpPr>
          <p:nvPr>
            <p:ph type="body" sz="quarter" idx="3"/>
          </p:nvPr>
        </p:nvSpPr>
        <p:spPr>
          <a:xfrm>
            <a:off x="688817" y="4759643"/>
            <a:ext cx="5510530" cy="4509135"/>
          </a:xfrm>
          <a:prstGeom prst="rect">
            <a:avLst/>
          </a:prstGeom>
        </p:spPr>
        <p:txBody>
          <a:bodyPr vert="horz" lIns="96616" tIns="48308" rIns="96616" bIns="48308"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517546"/>
            <a:ext cx="2984871" cy="501015"/>
          </a:xfrm>
          <a:prstGeom prst="rect">
            <a:avLst/>
          </a:prstGeom>
        </p:spPr>
        <p:txBody>
          <a:bodyPr vert="horz" lIns="96616" tIns="48308" rIns="96616" bIns="48308" rtlCol="0" anchor="b"/>
          <a:lstStyle>
            <a:lvl1pPr algn="l">
              <a:defRPr sz="1300"/>
            </a:lvl1pPr>
          </a:lstStyle>
          <a:p>
            <a:endParaRPr kumimoji="1" lang="ja-JP" altLang="en-US"/>
          </a:p>
        </p:txBody>
      </p:sp>
      <p:sp>
        <p:nvSpPr>
          <p:cNvPr id="7" name="スライド番号プレースホルダ 6"/>
          <p:cNvSpPr>
            <a:spLocks noGrp="1"/>
          </p:cNvSpPr>
          <p:nvPr>
            <p:ph type="sldNum" sz="quarter" idx="5"/>
          </p:nvPr>
        </p:nvSpPr>
        <p:spPr>
          <a:xfrm>
            <a:off x="3901698" y="9517546"/>
            <a:ext cx="2984871" cy="501015"/>
          </a:xfrm>
          <a:prstGeom prst="rect">
            <a:avLst/>
          </a:prstGeom>
        </p:spPr>
        <p:txBody>
          <a:bodyPr vert="horz" lIns="96616" tIns="48308" rIns="96616" bIns="48308" rtlCol="0" anchor="b"/>
          <a:lstStyle>
            <a:lvl1pPr algn="r">
              <a:defRPr sz="1300"/>
            </a:lvl1pPr>
          </a:lstStyle>
          <a:p>
            <a:fld id="{6595AE5E-C4FC-4599-88E1-11FF4CA0491F}" type="slidenum">
              <a:rPr kumimoji="1" lang="ja-JP" altLang="en-US" smtClean="0"/>
              <a:pPr/>
              <a:t>‹#›</a:t>
            </a:fld>
            <a:endParaRPr kumimoji="1" lang="ja-JP" altLang="en-US"/>
          </a:p>
        </p:txBody>
      </p:sp>
    </p:spTree>
    <p:extLst>
      <p:ext uri="{BB962C8B-B14F-4D97-AF65-F5344CB8AC3E}">
        <p14:creationId xmlns:p14="http://schemas.microsoft.com/office/powerpoint/2010/main" val="409886977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6595AE5E-C4FC-4599-88E1-11FF4CA0491F}" type="slidenum">
              <a:rPr kumimoji="1" lang="ja-JP" altLang="en-US" smtClean="0"/>
              <a:pPr/>
              <a:t>1</a:t>
            </a:fld>
            <a:endParaRPr kumimoji="1" lang="ja-JP" altLang="en-US"/>
          </a:p>
        </p:txBody>
      </p:sp>
    </p:spTree>
    <p:extLst>
      <p:ext uri="{BB962C8B-B14F-4D97-AF65-F5344CB8AC3E}">
        <p14:creationId xmlns:p14="http://schemas.microsoft.com/office/powerpoint/2010/main" val="34380418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2015/5/16</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2015/5/16</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257175" y="488951"/>
            <a:ext cx="3357563" cy="104013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2015/5/16</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2015/5/16</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 ヘッダー">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2015/5/16</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p>
            <a:fld id="{2DB59184-5681-AB43-B86D-837DECA57B1E}" type="datetimeFigureOut">
              <a:rPr lang="ja-JP" altLang="en-US" smtClean="0"/>
              <a:pPr/>
              <a:t>2015/5/16</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p>
            <a:fld id="{2DB59184-5681-AB43-B86D-837DECA57B1E}" type="datetimeFigureOut">
              <a:rPr lang="ja-JP" altLang="en-US" smtClean="0"/>
              <a:pPr/>
              <a:t>2015/5/16</a:t>
            </a:fld>
            <a:endParaRPr lang="ja-JP" altLang="en-US"/>
          </a:p>
        </p:txBody>
      </p:sp>
      <p:sp>
        <p:nvSpPr>
          <p:cNvPr id="8" name="フッター プレースホルダ 7"/>
          <p:cNvSpPr>
            <a:spLocks noGrp="1"/>
          </p:cNvSpPr>
          <p:nvPr>
            <p:ph type="ftr" sz="quarter" idx="11"/>
          </p:nvPr>
        </p:nvSpPr>
        <p:spPr/>
        <p:txBody>
          <a:bodyPr/>
          <a:lstStyle/>
          <a:p>
            <a:endParaRPr lang="ja-JP" altLang="en-US"/>
          </a:p>
        </p:txBody>
      </p:sp>
      <p:sp>
        <p:nvSpPr>
          <p:cNvPr id="9" name="スライド番号プレースホルダ 8"/>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a:lstStyle/>
          <a:p>
            <a:fld id="{2DB59184-5681-AB43-B86D-837DECA57B1E}" type="datetimeFigureOut">
              <a:rPr lang="ja-JP" altLang="en-US" smtClean="0"/>
              <a:pPr/>
              <a:t>2015/5/16</a:t>
            </a:fld>
            <a:endParaRPr lang="ja-JP" altLang="en-US"/>
          </a:p>
        </p:txBody>
      </p:sp>
      <p:sp>
        <p:nvSpPr>
          <p:cNvPr id="4" name="フッター プレースホルダ 3"/>
          <p:cNvSpPr>
            <a:spLocks noGrp="1"/>
          </p:cNvSpPr>
          <p:nvPr>
            <p:ph type="ftr" sz="quarter" idx="11"/>
          </p:nvPr>
        </p:nvSpPr>
        <p:spPr/>
        <p:txBody>
          <a:bodyPr/>
          <a:lstStyle/>
          <a:p>
            <a:endParaRPr lang="ja-JP" altLang="en-US"/>
          </a:p>
        </p:txBody>
      </p:sp>
      <p:sp>
        <p:nvSpPr>
          <p:cNvPr id="5" name="スライド番号プレースホルダ 4"/>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2DB59184-5681-AB43-B86D-837DECA57B1E}" type="datetimeFigureOut">
              <a:rPr lang="ja-JP" altLang="en-US" smtClean="0"/>
              <a:pPr/>
              <a:t>2015/5/16</a:t>
            </a:fld>
            <a:endParaRPr lang="ja-JP" altLang="en-US"/>
          </a:p>
        </p:txBody>
      </p:sp>
      <p:sp>
        <p:nvSpPr>
          <p:cNvPr id="3" name="フッター プレースホルダ 2"/>
          <p:cNvSpPr>
            <a:spLocks noGrp="1"/>
          </p:cNvSpPr>
          <p:nvPr>
            <p:ph type="ftr" sz="quarter" idx="11"/>
          </p:nvPr>
        </p:nvSpPr>
        <p:spPr/>
        <p:txBody>
          <a:bodyPr/>
          <a:lstStyle/>
          <a:p>
            <a:endParaRPr lang="ja-JP" altLang="en-US"/>
          </a:p>
        </p:txBody>
      </p:sp>
      <p:sp>
        <p:nvSpPr>
          <p:cNvPr id="4" name="スライド番号プレースホルダ 3"/>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p>
            <a:fld id="{2DB59184-5681-AB43-B86D-837DECA57B1E}" type="datetimeFigureOut">
              <a:rPr lang="ja-JP" altLang="en-US" smtClean="0"/>
              <a:pPr/>
              <a:t>2015/5/16</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と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p>
            <a:fld id="{2DB59184-5681-AB43-B86D-837DECA57B1E}" type="datetimeFigureOut">
              <a:rPr lang="ja-JP" altLang="en-US" smtClean="0"/>
              <a:pPr/>
              <a:t>2015/5/16</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2DB59184-5681-AB43-B86D-837DECA57B1E}" type="datetimeFigureOut">
              <a:rPr lang="ja-JP" altLang="en-US" smtClean="0"/>
              <a:pPr/>
              <a:t>2015/5/16</a:t>
            </a:fld>
            <a:endParaRPr lang="ja-JP" altLang="en-US"/>
          </a:p>
        </p:txBody>
      </p:sp>
      <p:sp>
        <p:nvSpPr>
          <p:cNvPr id="5" name="フッター プレースホルダ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p>
        </p:txBody>
      </p:sp>
      <p:sp>
        <p:nvSpPr>
          <p:cNvPr id="6" name="スライド番号プレースホルダ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B0B7D5B2-4832-2141-A680-AC28AEB4A90F}" type="slidenum">
              <a:rPr lang="ja-JP" altLang="en-US" smtClean="0"/>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19455" y="3240846"/>
            <a:ext cx="6419087" cy="4481035"/>
          </a:xfrm>
          <a:prstGeom prst="rect">
            <a:avLst/>
          </a:prstGeom>
        </p:spPr>
        <p:txBody>
          <a:bodyPr wrap="square">
            <a:spAutoFit/>
          </a:bodyPr>
          <a:lstStyle/>
          <a:p>
            <a:pPr algn="just">
              <a:lnSpc>
                <a:spcPct val="150000"/>
              </a:lnSpc>
            </a:pPr>
            <a:r>
              <a:rPr lang="ja-JP" altLang="en-US" sz="1200" dirty="0">
                <a:latin typeface="HG丸ｺﾞｼｯｸM-PRO" pitchFamily="50" charset="-128"/>
                <a:ea typeface="HG丸ｺﾞｼｯｸM-PRO" pitchFamily="50" charset="-128"/>
              </a:rPr>
              <a:t>　広義の結晶でありながら並進対称性を持たない準結晶は、その発見から現在まで合金としての性質に注目した研究が精力的に行われてきた。準結晶物質は狭義の結晶が持ち得ない回転対称性を持つことが知られており、狭義の結晶とは異なる性質を持つことが期待される。また、準周期格子はフラクタル格子の</a:t>
            </a:r>
            <a:r>
              <a:rPr lang="en-US" altLang="ja-JP" sz="1200" dirty="0">
                <a:latin typeface="HG丸ｺﾞｼｯｸM-PRO" pitchFamily="50" charset="-128"/>
                <a:ea typeface="HG丸ｺﾞｼｯｸM-PRO" pitchFamily="50" charset="-128"/>
              </a:rPr>
              <a:t>1</a:t>
            </a:r>
            <a:r>
              <a:rPr lang="ja-JP" altLang="en-US" sz="1200" dirty="0">
                <a:latin typeface="HG丸ｺﾞｼｯｸM-PRO" pitchFamily="50" charset="-128"/>
                <a:ea typeface="HG丸ｺﾞｼｯｸM-PRO" pitchFamily="50" charset="-128"/>
              </a:rPr>
              <a:t>つであり、その幾何学的構造を反映して、自由電子模型において無限重縮退をもたらす自己相似状態などが厳密な固有状態として現れることが知られている。最近、準結晶物質</a:t>
            </a:r>
            <a:r>
              <a:rPr lang="en-US" altLang="ja-JP" sz="1200" dirty="0">
                <a:latin typeface="HG丸ｺﾞｼｯｸM-PRO" pitchFamily="50" charset="-128"/>
                <a:ea typeface="HG丸ｺﾞｼｯｸM-PRO" pitchFamily="50" charset="-128"/>
              </a:rPr>
              <a:t>Au</a:t>
            </a:r>
            <a:r>
              <a:rPr lang="en-US" altLang="ja-JP" sz="1200" baseline="-25000" dirty="0">
                <a:latin typeface="HG丸ｺﾞｼｯｸM-PRO" pitchFamily="50" charset="-128"/>
                <a:ea typeface="HG丸ｺﾞｼｯｸM-PRO" pitchFamily="50" charset="-128"/>
              </a:rPr>
              <a:t>51</a:t>
            </a:r>
            <a:r>
              <a:rPr lang="en-US" altLang="ja-JP" sz="1200" dirty="0">
                <a:latin typeface="HG丸ｺﾞｼｯｸM-PRO" pitchFamily="50" charset="-128"/>
                <a:ea typeface="HG丸ｺﾞｼｯｸM-PRO" pitchFamily="50" charset="-128"/>
              </a:rPr>
              <a:t>Al</a:t>
            </a:r>
            <a:r>
              <a:rPr lang="en-US" altLang="ja-JP" sz="1200" baseline="-25000" dirty="0">
                <a:latin typeface="HG丸ｺﾞｼｯｸM-PRO" pitchFamily="50" charset="-128"/>
                <a:ea typeface="HG丸ｺﾞｼｯｸM-PRO" pitchFamily="50" charset="-128"/>
              </a:rPr>
              <a:t>34</a:t>
            </a:r>
            <a:r>
              <a:rPr lang="en-US" altLang="ja-JP" sz="1200" dirty="0">
                <a:latin typeface="HG丸ｺﾞｼｯｸM-PRO" pitchFamily="50" charset="-128"/>
                <a:ea typeface="HG丸ｺﾞｼｯｸM-PRO" pitchFamily="50" charset="-128"/>
              </a:rPr>
              <a:t>Yb</a:t>
            </a:r>
            <a:r>
              <a:rPr lang="en-US" altLang="ja-JP" sz="1200" baseline="-25000" dirty="0">
                <a:latin typeface="HG丸ｺﾞｼｯｸM-PRO" pitchFamily="50" charset="-128"/>
                <a:ea typeface="HG丸ｺﾞｼｯｸM-PRO" pitchFamily="50" charset="-128"/>
              </a:rPr>
              <a:t>15</a:t>
            </a:r>
            <a:r>
              <a:rPr lang="ja-JP" altLang="en-US" sz="1200" dirty="0">
                <a:latin typeface="HG丸ｺﾞｼｯｸM-PRO" pitchFamily="50" charset="-128"/>
                <a:ea typeface="HG丸ｺﾞｼｯｸM-PRO" pitchFamily="50" charset="-128"/>
              </a:rPr>
              <a:t>において、今まで研究されてきた準結晶合金とはことなり、典型的な重い電子系の振る舞いを示すことや、近似結晶では発現しない量子臨界性を示すことが明らかにされた。これにより、準周期系における相関効果は、強相関系の新たな舞台となっている</a:t>
            </a:r>
            <a:r>
              <a:rPr lang="ja-JP" altLang="en-US" sz="1200" dirty="0" smtClean="0">
                <a:latin typeface="HG丸ｺﾞｼｯｸM-PRO" pitchFamily="50" charset="-128"/>
                <a:ea typeface="HG丸ｺﾞｼｯｸM-PRO" pitchFamily="50" charset="-128"/>
              </a:rPr>
              <a:t>。</a:t>
            </a:r>
            <a:endParaRPr lang="ja-JP" altLang="en-US" sz="1200" dirty="0">
              <a:latin typeface="HG丸ｺﾞｼｯｸM-PRO" pitchFamily="50" charset="-128"/>
              <a:ea typeface="HG丸ｺﾞｼｯｸM-PRO" pitchFamily="50" charset="-128"/>
            </a:endParaRPr>
          </a:p>
          <a:p>
            <a:pPr algn="just">
              <a:lnSpc>
                <a:spcPct val="150000"/>
              </a:lnSpc>
            </a:pPr>
            <a:r>
              <a:rPr lang="ja-JP" altLang="en-US" sz="1200" dirty="0">
                <a:latin typeface="HG丸ｺﾞｼｯｸM-PRO" pitchFamily="50" charset="-128"/>
                <a:ea typeface="HG丸ｺﾞｼｯｸM-PRO" pitchFamily="50" charset="-128"/>
              </a:rPr>
              <a:t>　本研究では、準結晶特有の性質である準周期性をもつ</a:t>
            </a:r>
            <a:r>
              <a:rPr lang="en-US" altLang="ja-JP" sz="1200" dirty="0">
                <a:latin typeface="HG丸ｺﾞｼｯｸM-PRO" pitchFamily="50" charset="-128"/>
                <a:ea typeface="HG丸ｺﾞｼｯｸM-PRO" pitchFamily="50" charset="-128"/>
              </a:rPr>
              <a:t>2</a:t>
            </a:r>
            <a:r>
              <a:rPr lang="ja-JP" altLang="en-US" sz="1200" dirty="0">
                <a:latin typeface="HG丸ｺﾞｼｯｸM-PRO" pitchFamily="50" charset="-128"/>
                <a:ea typeface="HG丸ｺﾞｼｯｸM-PRO" pitchFamily="50" charset="-128"/>
              </a:rPr>
              <a:t>次元ペンローズ格子に注目し、ハバードモデルを用いて局所電子相関に由来する電子物性について論じる。本研究では、有限温度における電子相関を明らかにするため、局所電子相関を正確に扱うことができる実空間動的平均場理論</a:t>
            </a:r>
            <a:r>
              <a:rPr lang="en-US" altLang="ja-JP" sz="1200" dirty="0">
                <a:latin typeface="HG丸ｺﾞｼｯｸM-PRO" pitchFamily="50" charset="-128"/>
                <a:ea typeface="HG丸ｺﾞｼｯｸM-PRO" pitchFamily="50" charset="-128"/>
              </a:rPr>
              <a:t>(R-DMFT)</a:t>
            </a:r>
            <a:r>
              <a:rPr lang="ja-JP" altLang="en-US" sz="1200" dirty="0">
                <a:latin typeface="HG丸ｺﾞｼｯｸM-PRO" pitchFamily="50" charset="-128"/>
                <a:ea typeface="HG丸ｺﾞｼｯｸM-PRO" pitchFamily="50" charset="-128"/>
              </a:rPr>
              <a:t>を用いて解析を行った。二重占有率および繰り込み因子を各格子点について求めることにより、モット転移</a:t>
            </a:r>
            <a:r>
              <a:rPr lang="ja-JP" altLang="en-US" sz="1200" dirty="0" smtClean="0">
                <a:latin typeface="HG丸ｺﾞｼｯｸM-PRO" pitchFamily="50" charset="-128"/>
                <a:ea typeface="HG丸ｺﾞｼｯｸM-PRO" pitchFamily="50" charset="-128"/>
              </a:rPr>
              <a:t>が </a:t>
            </a:r>
            <a:r>
              <a:rPr lang="en-US" altLang="ja-JP" sz="1200" dirty="0" smtClean="0">
                <a:latin typeface="HG丸ｺﾞｼｯｸM-PRO" pitchFamily="50" charset="-128"/>
                <a:ea typeface="HG丸ｺﾞｼｯｸM-PRO" pitchFamily="50" charset="-128"/>
              </a:rPr>
              <a:t>U/t</a:t>
            </a:r>
            <a:r>
              <a:rPr lang="ja-JP" altLang="en-US" sz="1200" dirty="0" smtClean="0">
                <a:latin typeface="HG丸ｺﾞｼｯｸM-PRO" pitchFamily="50" charset="-128"/>
                <a:ea typeface="HG丸ｺﾞｼｯｸM-PRO" pitchFamily="50" charset="-128"/>
              </a:rPr>
              <a:t>～</a:t>
            </a:r>
            <a:r>
              <a:rPr lang="en-US" altLang="ja-JP" sz="1200" dirty="0" smtClean="0">
                <a:latin typeface="HG丸ｺﾞｼｯｸM-PRO" pitchFamily="50" charset="-128"/>
                <a:ea typeface="HG丸ｺﾞｼｯｸM-PRO" pitchFamily="50" charset="-128"/>
              </a:rPr>
              <a:t>10</a:t>
            </a:r>
            <a:r>
              <a:rPr lang="ja-JP" altLang="en-US" sz="1200" dirty="0">
                <a:latin typeface="HG丸ｺﾞｼｯｸM-PRO" pitchFamily="50" charset="-128"/>
                <a:ea typeface="HG丸ｺﾞｼｯｸM-PRO" pitchFamily="50" charset="-128"/>
              </a:rPr>
              <a:t>で起こることを明らかにした。また、準結晶特有の幾何学構造により、モット転移近傍において非自明な繰り込まれた金属状態を発見したことを報告する</a:t>
            </a:r>
            <a:r>
              <a:rPr lang="ja-JP" altLang="en-US" sz="1200" dirty="0" smtClean="0">
                <a:latin typeface="HG丸ｺﾞｼｯｸM-PRO" pitchFamily="50" charset="-128"/>
                <a:ea typeface="HG丸ｺﾞｼｯｸM-PRO" pitchFamily="50" charset="-128"/>
              </a:rPr>
              <a:t>。</a:t>
            </a:r>
            <a:endParaRPr lang="ja-JP" altLang="en-US" sz="1200" dirty="0">
              <a:latin typeface="HG丸ｺﾞｼｯｸM-PRO" pitchFamily="50" charset="-128"/>
              <a:ea typeface="HG丸ｺﾞｼｯｸM-PRO" pitchFamily="50" charset="-128"/>
            </a:endParaRPr>
          </a:p>
        </p:txBody>
      </p:sp>
      <p:sp>
        <p:nvSpPr>
          <p:cNvPr id="10" name="テキスト ボックス 9"/>
          <p:cNvSpPr txBox="1"/>
          <p:nvPr/>
        </p:nvSpPr>
        <p:spPr>
          <a:xfrm>
            <a:off x="1472023" y="1568293"/>
            <a:ext cx="4889866" cy="584775"/>
          </a:xfrm>
          <a:prstGeom prst="rect">
            <a:avLst/>
          </a:prstGeom>
          <a:noFill/>
        </p:spPr>
        <p:txBody>
          <a:bodyPr wrap="square" rtlCol="0">
            <a:spAutoFit/>
          </a:bodyPr>
          <a:lstStyle/>
          <a:p>
            <a:r>
              <a:rPr lang="ja-JP" altLang="en-US" sz="1600" b="1" dirty="0" smtClean="0">
                <a:latin typeface="HG丸ｺﾞｼｯｸM-PRO" pitchFamily="50" charset="-128"/>
                <a:ea typeface="HG丸ｺﾞｼｯｸM-PRO" pitchFamily="50" charset="-128"/>
                <a:cs typeface="Times"/>
              </a:rPr>
              <a:t>日時：</a:t>
            </a:r>
            <a:r>
              <a:rPr lang="en-US" altLang="ja-JP" sz="1600" b="1" dirty="0" smtClean="0">
                <a:latin typeface="HG丸ｺﾞｼｯｸM-PRO" pitchFamily="50" charset="-128"/>
                <a:ea typeface="HG丸ｺﾞｼｯｸM-PRO" pitchFamily="50" charset="-128"/>
                <a:cs typeface="Times"/>
              </a:rPr>
              <a:t> 7</a:t>
            </a:r>
            <a:r>
              <a:rPr kumimoji="1" lang="ja-JP" altLang="en-US" sz="1600" b="1" dirty="0" smtClean="0">
                <a:latin typeface="HG丸ｺﾞｼｯｸM-PRO" pitchFamily="50" charset="-128"/>
                <a:ea typeface="HG丸ｺﾞｼｯｸM-PRO" pitchFamily="50" charset="-128"/>
              </a:rPr>
              <a:t>月</a:t>
            </a:r>
            <a:r>
              <a:rPr kumimoji="1" lang="en-US" altLang="ja-JP" sz="1600" b="1" dirty="0" smtClean="0">
                <a:latin typeface="HG丸ｺﾞｼｯｸM-PRO" pitchFamily="50" charset="-128"/>
                <a:ea typeface="HG丸ｺﾞｼｯｸM-PRO" pitchFamily="50" charset="-128"/>
              </a:rPr>
              <a:t>2</a:t>
            </a:r>
            <a:r>
              <a:rPr kumimoji="1" lang="ja-JP" altLang="en-US" sz="1600" b="1" dirty="0" smtClean="0">
                <a:latin typeface="HG丸ｺﾞｼｯｸM-PRO" pitchFamily="50" charset="-128"/>
                <a:ea typeface="HG丸ｺﾞｼｯｸM-PRO" pitchFamily="50" charset="-128"/>
              </a:rPr>
              <a:t>日（</a:t>
            </a:r>
            <a:r>
              <a:rPr lang="ja-JP" altLang="en-US" sz="1600" b="1" dirty="0" smtClean="0">
                <a:latin typeface="HG丸ｺﾞｼｯｸM-PRO" pitchFamily="50" charset="-128"/>
                <a:ea typeface="HG丸ｺﾞｼｯｸM-PRO" pitchFamily="50" charset="-128"/>
              </a:rPr>
              <a:t>木</a:t>
            </a:r>
            <a:r>
              <a:rPr kumimoji="1" lang="ja-JP" altLang="en-US" sz="1600" b="1" dirty="0" smtClean="0">
                <a:latin typeface="HG丸ｺﾞｼｯｸM-PRO" pitchFamily="50" charset="-128"/>
                <a:ea typeface="HG丸ｺﾞｼｯｸM-PRO" pitchFamily="50" charset="-128"/>
              </a:rPr>
              <a:t>）</a:t>
            </a:r>
            <a:r>
              <a:rPr kumimoji="1" lang="en-US" altLang="ja-JP" sz="1600" b="1" dirty="0" smtClean="0">
                <a:latin typeface="HG丸ｺﾞｼｯｸM-PRO" pitchFamily="50" charset="-128"/>
                <a:ea typeface="HG丸ｺﾞｼｯｸM-PRO" pitchFamily="50" charset="-128"/>
              </a:rPr>
              <a:t> </a:t>
            </a:r>
            <a:r>
              <a:rPr lang="en-US" altLang="ja-JP" sz="1600" b="1" dirty="0" smtClean="0">
                <a:latin typeface="HG丸ｺﾞｼｯｸM-PRO" pitchFamily="50" charset="-128"/>
                <a:ea typeface="HG丸ｺﾞｼｯｸM-PRO" pitchFamily="50" charset="-128"/>
                <a:cs typeface="Times"/>
              </a:rPr>
              <a:t>16:10</a:t>
            </a:r>
            <a:r>
              <a:rPr lang="ja-JP" altLang="en-US" sz="1600" b="1" dirty="0" smtClean="0">
                <a:latin typeface="HG丸ｺﾞｼｯｸM-PRO" pitchFamily="50" charset="-128"/>
                <a:ea typeface="HG丸ｺﾞｼｯｸM-PRO" pitchFamily="50" charset="-128"/>
                <a:cs typeface="Times"/>
              </a:rPr>
              <a:t> </a:t>
            </a:r>
            <a:r>
              <a:rPr lang="en-US" altLang="ja-JP" sz="1600" b="1" dirty="0" smtClean="0">
                <a:latin typeface="HG丸ｺﾞｼｯｸM-PRO" pitchFamily="50" charset="-128"/>
                <a:ea typeface="HG丸ｺﾞｼｯｸM-PRO" pitchFamily="50" charset="-128"/>
                <a:cs typeface="Times"/>
              </a:rPr>
              <a:t>– 17:40</a:t>
            </a:r>
            <a:endParaRPr kumimoji="1" lang="en-US" altLang="ja-JP" sz="1600" b="1" dirty="0" smtClean="0">
              <a:latin typeface="HG丸ｺﾞｼｯｸM-PRO" pitchFamily="50" charset="-128"/>
              <a:ea typeface="HG丸ｺﾞｼｯｸM-PRO" pitchFamily="50" charset="-128"/>
              <a:cs typeface="Times"/>
            </a:endParaRPr>
          </a:p>
          <a:p>
            <a:r>
              <a:rPr lang="ja-JP" altLang="en-US" sz="1600" b="1" dirty="0" smtClean="0">
                <a:latin typeface="HG丸ｺﾞｼｯｸM-PRO" pitchFamily="50" charset="-128"/>
                <a:ea typeface="HG丸ｺﾞｼｯｸM-PRO" pitchFamily="50" charset="-128"/>
                <a:cs typeface="Times"/>
              </a:rPr>
              <a:t>場所：</a:t>
            </a:r>
            <a:r>
              <a:rPr lang="ja-JP" altLang="en-US" sz="1600" b="1" dirty="0" smtClean="0">
                <a:latin typeface="HG丸ｺﾞｼｯｸM-PRO" pitchFamily="50" charset="-128"/>
                <a:ea typeface="HG丸ｺﾞｼｯｸM-PRO" pitchFamily="50" charset="-128"/>
              </a:rPr>
              <a:t>葛飾キャンパス研究棟８Ｆ第</a:t>
            </a:r>
            <a:r>
              <a:rPr lang="ja-JP" altLang="en-US" sz="1600" b="1" dirty="0">
                <a:latin typeface="HG丸ｺﾞｼｯｸM-PRO" pitchFamily="50" charset="-128"/>
                <a:ea typeface="HG丸ｺﾞｼｯｸM-PRO" pitchFamily="50" charset="-128"/>
              </a:rPr>
              <a:t>２</a:t>
            </a:r>
            <a:r>
              <a:rPr lang="ja-JP" altLang="en-US" sz="1600" b="1" dirty="0" smtClean="0">
                <a:latin typeface="HG丸ｺﾞｼｯｸM-PRO" pitchFamily="50" charset="-128"/>
                <a:ea typeface="HG丸ｺﾞｼｯｸM-PRO" pitchFamily="50" charset="-128"/>
              </a:rPr>
              <a:t>セミナー室</a:t>
            </a:r>
            <a:endParaRPr kumimoji="1" lang="ja-JP" altLang="en-US" sz="1600" b="1" dirty="0">
              <a:latin typeface="HG丸ｺﾞｼｯｸM-PRO" pitchFamily="50" charset="-128"/>
              <a:ea typeface="HG丸ｺﾞｼｯｸM-PRO" pitchFamily="50" charset="-128"/>
            </a:endParaRPr>
          </a:p>
        </p:txBody>
      </p:sp>
      <p:sp>
        <p:nvSpPr>
          <p:cNvPr id="12" name="テキスト ボックス 11"/>
          <p:cNvSpPr txBox="1"/>
          <p:nvPr/>
        </p:nvSpPr>
        <p:spPr>
          <a:xfrm>
            <a:off x="69134" y="2115638"/>
            <a:ext cx="4475905" cy="523220"/>
          </a:xfrm>
          <a:prstGeom prst="rect">
            <a:avLst/>
          </a:prstGeom>
          <a:noFill/>
        </p:spPr>
        <p:txBody>
          <a:bodyPr wrap="none" rtlCol="0">
            <a:spAutoFit/>
          </a:bodyPr>
          <a:lstStyle/>
          <a:p>
            <a:r>
              <a:rPr lang="en-US" altLang="ja-JP" sz="1400" b="1" dirty="0" smtClean="0">
                <a:latin typeface="HG丸ｺﾞｼｯｸM-PRO" pitchFamily="50" charset="-128"/>
                <a:ea typeface="HG丸ｺﾞｼｯｸM-PRO" pitchFamily="50" charset="-128"/>
              </a:rPr>
              <a:t>Speaker</a:t>
            </a:r>
            <a:r>
              <a:rPr lang="ja-JP" altLang="en-US" sz="1400" dirty="0">
                <a:latin typeface="HG丸ｺﾞｼｯｸM-PRO" pitchFamily="50" charset="-128"/>
                <a:ea typeface="HG丸ｺﾞｼｯｸM-PRO" pitchFamily="50" charset="-128"/>
              </a:rPr>
              <a:t>：</a:t>
            </a:r>
            <a:r>
              <a:rPr lang="ja-JP" altLang="en-US" sz="1400" dirty="0" smtClean="0">
                <a:latin typeface="HG丸ｺﾞｼｯｸM-PRO" pitchFamily="50" charset="-128"/>
                <a:ea typeface="HG丸ｺﾞｼｯｸM-PRO" pitchFamily="50" charset="-128"/>
              </a:rPr>
              <a:t>竹森　那</a:t>
            </a:r>
            <a:r>
              <a:rPr lang="ja-JP" altLang="en-US" sz="1400" dirty="0">
                <a:latin typeface="HG丸ｺﾞｼｯｸM-PRO" pitchFamily="50" charset="-128"/>
                <a:ea typeface="HG丸ｺﾞｼｯｸM-PRO" pitchFamily="50" charset="-128"/>
              </a:rPr>
              <a:t>由</a:t>
            </a:r>
            <a:r>
              <a:rPr lang="ja-JP" altLang="en-US" sz="1400" dirty="0" smtClean="0">
                <a:latin typeface="HG丸ｺﾞｼｯｸM-PRO" pitchFamily="50" charset="-128"/>
                <a:ea typeface="HG丸ｺﾞｼｯｸM-PRO" pitchFamily="50" charset="-128"/>
              </a:rPr>
              <a:t>多　氏　 </a:t>
            </a:r>
            <a:r>
              <a:rPr lang="en-GB" altLang="ja-JP" sz="1400" dirty="0" smtClean="0">
                <a:latin typeface="HG丸ｺﾞｼｯｸM-PRO" pitchFamily="50" charset="-128"/>
                <a:ea typeface="HG丸ｺﾞｼｯｸM-PRO" pitchFamily="50" charset="-128"/>
              </a:rPr>
              <a:t>(</a:t>
            </a:r>
            <a:r>
              <a:rPr lang="en-US" altLang="ja-JP" sz="1400" dirty="0" err="1" smtClean="0">
                <a:latin typeface="HG丸ｺﾞｼｯｸM-PRO" pitchFamily="50" charset="-128"/>
                <a:ea typeface="HG丸ｺﾞｼｯｸM-PRO" pitchFamily="50" charset="-128"/>
              </a:rPr>
              <a:t>Nayuta</a:t>
            </a:r>
            <a:r>
              <a:rPr lang="en-US" altLang="ja-JP" sz="1400" dirty="0" smtClean="0">
                <a:latin typeface="HG丸ｺﾞｼｯｸM-PRO" pitchFamily="50" charset="-128"/>
                <a:ea typeface="HG丸ｺﾞｼｯｸM-PRO" pitchFamily="50" charset="-128"/>
              </a:rPr>
              <a:t> </a:t>
            </a:r>
            <a:r>
              <a:rPr lang="en-US" altLang="ja-JP" sz="1400" dirty="0" err="1" smtClean="0">
                <a:latin typeface="HG丸ｺﾞｼｯｸM-PRO" pitchFamily="50" charset="-128"/>
                <a:ea typeface="HG丸ｺﾞｼｯｸM-PRO" pitchFamily="50" charset="-128"/>
              </a:rPr>
              <a:t>Takemori</a:t>
            </a:r>
            <a:r>
              <a:rPr lang="en-GB" altLang="ja-JP" sz="1400" dirty="0" smtClean="0">
                <a:latin typeface="HG丸ｺﾞｼｯｸM-PRO" pitchFamily="50" charset="-128"/>
                <a:ea typeface="HG丸ｺﾞｼｯｸM-PRO" pitchFamily="50" charset="-128"/>
              </a:rPr>
              <a:t>)</a:t>
            </a:r>
            <a:endParaRPr lang="en-US" altLang="ja-JP" sz="1400" dirty="0" smtClean="0">
              <a:latin typeface="HG丸ｺﾞｼｯｸM-PRO" pitchFamily="50" charset="-128"/>
              <a:ea typeface="HG丸ｺﾞｼｯｸM-PRO" pitchFamily="50" charset="-128"/>
            </a:endParaRPr>
          </a:p>
          <a:p>
            <a:r>
              <a:rPr lang="en-US" altLang="ja-JP" sz="1400" b="1" dirty="0" smtClean="0">
                <a:latin typeface="HG丸ｺﾞｼｯｸM-PRO" pitchFamily="50" charset="-128"/>
                <a:ea typeface="HG丸ｺﾞｼｯｸM-PRO" pitchFamily="50" charset="-128"/>
              </a:rPr>
              <a:t>Affiliation</a:t>
            </a:r>
            <a:r>
              <a:rPr lang="en-US" altLang="ja-JP" sz="1400" dirty="0" smtClean="0">
                <a:latin typeface="HG丸ｺﾞｼｯｸM-PRO" pitchFamily="50" charset="-128"/>
                <a:ea typeface="HG丸ｺﾞｼｯｸM-PRO" pitchFamily="50" charset="-128"/>
              </a:rPr>
              <a:t>:</a:t>
            </a:r>
            <a:r>
              <a:rPr lang="ja-JP" altLang="en-US" sz="1400" dirty="0" smtClean="0">
                <a:latin typeface="HG丸ｺﾞｼｯｸM-PRO" pitchFamily="50" charset="-128"/>
                <a:ea typeface="HG丸ｺﾞｼｯｸM-PRO" pitchFamily="50" charset="-128"/>
              </a:rPr>
              <a:t>　</a:t>
            </a:r>
            <a:r>
              <a:rPr lang="zh-CN" altLang="en-US" sz="1400" dirty="0" smtClean="0">
                <a:latin typeface="HG丸ｺﾞｼｯｸM-PRO" pitchFamily="50" charset="-128"/>
                <a:ea typeface="HG丸ｺﾞｼｯｸM-PRO" pitchFamily="50" charset="-128"/>
              </a:rPr>
              <a:t>東京</a:t>
            </a:r>
            <a:r>
              <a:rPr lang="zh-CN" altLang="en-US" sz="1400" dirty="0">
                <a:latin typeface="HG丸ｺﾞｼｯｸM-PRO" pitchFamily="50" charset="-128"/>
                <a:ea typeface="HG丸ｺﾞｼｯｸM-PRO" pitchFamily="50" charset="-128"/>
              </a:rPr>
              <a:t>工業大学理工学</a:t>
            </a:r>
            <a:r>
              <a:rPr lang="zh-CN" altLang="en-US" sz="1400" dirty="0" smtClean="0">
                <a:latin typeface="HG丸ｺﾞｼｯｸM-PRO" pitchFamily="50" charset="-128"/>
                <a:ea typeface="HG丸ｺﾞｼｯｸM-PRO" pitchFamily="50" charset="-128"/>
              </a:rPr>
              <a:t>研究科</a:t>
            </a:r>
            <a:r>
              <a:rPr lang="ja-JP" altLang="en-US" sz="1400" dirty="0" smtClean="0">
                <a:latin typeface="HG丸ｺﾞｼｯｸM-PRO" pitchFamily="50" charset="-128"/>
                <a:ea typeface="HG丸ｺﾞｼｯｸM-PRO" pitchFamily="50" charset="-128"/>
              </a:rPr>
              <a:t>　</a:t>
            </a:r>
            <a:r>
              <a:rPr lang="en-US" altLang="ja-JP" sz="1400" dirty="0" smtClean="0">
                <a:latin typeface="HG丸ｺﾞｼｯｸM-PRO" pitchFamily="50" charset="-128"/>
                <a:ea typeface="HG丸ｺﾞｼｯｸM-PRO" pitchFamily="50" charset="-128"/>
              </a:rPr>
              <a:t>D3</a:t>
            </a:r>
          </a:p>
        </p:txBody>
      </p:sp>
      <p:sp>
        <p:nvSpPr>
          <p:cNvPr id="13" name="テキスト ボックス 12"/>
          <p:cNvSpPr txBox="1"/>
          <p:nvPr/>
        </p:nvSpPr>
        <p:spPr>
          <a:xfrm>
            <a:off x="69134" y="2626409"/>
            <a:ext cx="6108989" cy="307777"/>
          </a:xfrm>
          <a:prstGeom prst="rect">
            <a:avLst/>
          </a:prstGeom>
          <a:noFill/>
        </p:spPr>
        <p:txBody>
          <a:bodyPr wrap="square" rtlCol="0">
            <a:spAutoFit/>
          </a:bodyPr>
          <a:lstStyle/>
          <a:p>
            <a:r>
              <a:rPr lang="en-US" altLang="ja-JP" sz="1400" b="1" dirty="0" smtClean="0">
                <a:latin typeface="HG丸ｺﾞｼｯｸM-PRO" pitchFamily="50" charset="-128"/>
                <a:ea typeface="HG丸ｺﾞｼｯｸM-PRO" pitchFamily="50" charset="-128"/>
              </a:rPr>
              <a:t>Title</a:t>
            </a:r>
            <a:r>
              <a:rPr lang="ja-JP" altLang="en-US" sz="1400" dirty="0">
                <a:latin typeface="HG丸ｺﾞｼｯｸM-PRO" pitchFamily="50" charset="-128"/>
                <a:ea typeface="HG丸ｺﾞｼｯｸM-PRO" pitchFamily="50" charset="-128"/>
              </a:rPr>
              <a:t>：準周期系における相関効果</a:t>
            </a:r>
            <a:endParaRPr lang="ja-JP" altLang="ja-JP" sz="1400" dirty="0">
              <a:latin typeface="HG丸ｺﾞｼｯｸM-PRO" pitchFamily="50" charset="-128"/>
              <a:ea typeface="HG丸ｺﾞｼｯｸM-PRO" pitchFamily="50" charset="-128"/>
            </a:endParaRPr>
          </a:p>
        </p:txBody>
      </p:sp>
      <p:sp>
        <p:nvSpPr>
          <p:cNvPr id="14" name="テキスト ボックス 13"/>
          <p:cNvSpPr txBox="1"/>
          <p:nvPr/>
        </p:nvSpPr>
        <p:spPr>
          <a:xfrm>
            <a:off x="70020" y="2934186"/>
            <a:ext cx="1200894" cy="276999"/>
          </a:xfrm>
          <a:prstGeom prst="rect">
            <a:avLst/>
          </a:prstGeom>
          <a:noFill/>
        </p:spPr>
        <p:txBody>
          <a:bodyPr wrap="square" rtlCol="0">
            <a:spAutoFit/>
          </a:bodyPr>
          <a:lstStyle/>
          <a:p>
            <a:r>
              <a:rPr lang="en-US" altLang="ja-JP" sz="1200" b="1" dirty="0" smtClean="0">
                <a:latin typeface="HG丸ｺﾞｼｯｸM-PRO" pitchFamily="50" charset="-128"/>
                <a:ea typeface="HG丸ｺﾞｼｯｸM-PRO" pitchFamily="50" charset="-128"/>
              </a:rPr>
              <a:t>Abstract</a:t>
            </a:r>
            <a:r>
              <a:rPr lang="ja-JP" altLang="en-US" sz="1200" b="1" dirty="0" smtClean="0">
                <a:latin typeface="HG丸ｺﾞｼｯｸM-PRO" pitchFamily="50" charset="-128"/>
                <a:ea typeface="HG丸ｺﾞｼｯｸM-PRO" pitchFamily="50" charset="-128"/>
              </a:rPr>
              <a:t>：</a:t>
            </a:r>
            <a:endParaRPr kumimoji="1" lang="ja-JP" altLang="en-US" sz="1200" b="1" dirty="0">
              <a:latin typeface="HG丸ｺﾞｼｯｸM-PRO" pitchFamily="50" charset="-128"/>
              <a:ea typeface="HG丸ｺﾞｼｯｸM-PRO" pitchFamily="50" charset="-128"/>
            </a:endParaRPr>
          </a:p>
        </p:txBody>
      </p:sp>
      <p:sp>
        <p:nvSpPr>
          <p:cNvPr id="20" name="正方形/長方形 19"/>
          <p:cNvSpPr/>
          <p:nvPr/>
        </p:nvSpPr>
        <p:spPr>
          <a:xfrm>
            <a:off x="0" y="1467931"/>
            <a:ext cx="6857999" cy="45719"/>
          </a:xfrm>
          <a:prstGeom prst="rect">
            <a:avLst/>
          </a:prstGeom>
          <a:solidFill>
            <a:srgbClr val="00B050"/>
          </a:solid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ja-JP" altLang="en-US" sz="3600" dirty="0" smtClean="0">
                <a:solidFill>
                  <a:srgbClr val="FFFFFF"/>
                </a:solidFill>
              </a:rPr>
              <a:t>　　　</a:t>
            </a:r>
            <a:endParaRPr lang="ja-JP" altLang="en-US" sz="3600" dirty="0">
              <a:solidFill>
                <a:srgbClr val="FFFFFF"/>
              </a:solidFill>
              <a:latin typeface="Times"/>
              <a:cs typeface="Times"/>
            </a:endParaRPr>
          </a:p>
        </p:txBody>
      </p:sp>
      <p:sp>
        <p:nvSpPr>
          <p:cNvPr id="22" name="テキスト ボックス 21"/>
          <p:cNvSpPr txBox="1"/>
          <p:nvPr/>
        </p:nvSpPr>
        <p:spPr>
          <a:xfrm>
            <a:off x="0" y="760539"/>
            <a:ext cx="6857999" cy="707886"/>
          </a:xfrm>
          <a:prstGeom prst="rect">
            <a:avLst/>
          </a:prstGeom>
          <a:noFill/>
        </p:spPr>
        <p:txBody>
          <a:bodyPr wrap="square" rtlCol="0">
            <a:spAutoFit/>
          </a:bodyPr>
          <a:lstStyle/>
          <a:p>
            <a:r>
              <a:rPr kumimoji="1" lang="ja-JP" altLang="en-US" sz="2000" dirty="0" smtClean="0">
                <a:latin typeface="HG丸ｺﾞｼｯｸM-PRO" pitchFamily="50" charset="-128"/>
                <a:ea typeface="HG丸ｺﾞｼｯｸM-PRO" pitchFamily="50" charset="-128"/>
              </a:rPr>
              <a:t>第</a:t>
            </a:r>
            <a:r>
              <a:rPr lang="ja-JP" altLang="en-US" sz="2000" dirty="0" smtClean="0">
                <a:latin typeface="HG丸ｺﾞｼｯｸM-PRO" pitchFamily="50" charset="-128"/>
                <a:ea typeface="HG丸ｺﾞｼｯｸM-PRO" pitchFamily="50" charset="-128"/>
              </a:rPr>
              <a:t>１</a:t>
            </a:r>
            <a:r>
              <a:rPr lang="ja-JP" altLang="en-US" sz="2000" dirty="0">
                <a:latin typeface="HG丸ｺﾞｼｯｸM-PRO" pitchFamily="50" charset="-128"/>
                <a:ea typeface="HG丸ｺﾞｼｯｸM-PRO" pitchFamily="50" charset="-128"/>
              </a:rPr>
              <a:t>３</a:t>
            </a:r>
            <a:r>
              <a:rPr kumimoji="1" lang="ja-JP" altLang="en-US" sz="2000" dirty="0" smtClean="0">
                <a:latin typeface="HG丸ｺﾞｼｯｸM-PRO" pitchFamily="50" charset="-128"/>
                <a:ea typeface="HG丸ｺﾞｼｯｸM-PRO" pitchFamily="50" charset="-128"/>
              </a:rPr>
              <a:t>回</a:t>
            </a:r>
            <a:r>
              <a:rPr kumimoji="1" lang="ja-JP" altLang="en-US" sz="4000" dirty="0" smtClean="0">
                <a:latin typeface="HG丸ｺﾞｼｯｸM-PRO" pitchFamily="50" charset="-128"/>
                <a:ea typeface="HG丸ｺﾞｼｯｸM-PRO" pitchFamily="50" charset="-128"/>
              </a:rPr>
              <a:t>応用物理学科セミナー</a:t>
            </a:r>
            <a:endParaRPr kumimoji="1" lang="ja-JP" altLang="en-US" sz="4000" dirty="0">
              <a:latin typeface="HG丸ｺﾞｼｯｸM-PRO" pitchFamily="50" charset="-128"/>
              <a:ea typeface="HG丸ｺﾞｼｯｸM-PRO" pitchFamily="50" charset="-128"/>
            </a:endParaRPr>
          </a:p>
        </p:txBody>
      </p:sp>
      <p:pic>
        <p:nvPicPr>
          <p:cNvPr id="1026" name="Picture 2" descr="D:\ysumino\Desktop\logo.png"/>
          <p:cNvPicPr>
            <a:picLocks noChangeAspect="1" noChangeArrowheads="1"/>
          </p:cNvPicPr>
          <p:nvPr/>
        </p:nvPicPr>
        <p:blipFill>
          <a:blip r:embed="rId3"/>
          <a:srcRect/>
          <a:stretch>
            <a:fillRect/>
          </a:stretch>
        </p:blipFill>
        <p:spPr bwMode="auto">
          <a:xfrm>
            <a:off x="0" y="57938"/>
            <a:ext cx="2367504" cy="648814"/>
          </a:xfrm>
          <a:prstGeom prst="rect">
            <a:avLst/>
          </a:prstGeom>
          <a:noFill/>
        </p:spPr>
      </p:pic>
      <p:sp>
        <p:nvSpPr>
          <p:cNvPr id="15" name="テキスト ボックス 14"/>
          <p:cNvSpPr txBox="1"/>
          <p:nvPr/>
        </p:nvSpPr>
        <p:spPr>
          <a:xfrm>
            <a:off x="4999947" y="8820840"/>
            <a:ext cx="1569660" cy="276999"/>
          </a:xfrm>
          <a:prstGeom prst="rect">
            <a:avLst/>
          </a:prstGeom>
          <a:noFill/>
        </p:spPr>
        <p:txBody>
          <a:bodyPr wrap="none" rtlCol="0">
            <a:spAutoFit/>
          </a:bodyPr>
          <a:lstStyle/>
          <a:p>
            <a:r>
              <a:rPr lang="ja-JP" altLang="en-US" sz="1200" dirty="0" smtClean="0">
                <a:latin typeface="HG丸ｺﾞｼｯｸM-PRO" pitchFamily="50" charset="-128"/>
                <a:ea typeface="HG丸ｺﾞｼｯｸM-PRO" pitchFamily="50" charset="-128"/>
              </a:rPr>
              <a:t>世話人：</a:t>
            </a:r>
            <a:r>
              <a:rPr lang="ja-JP" altLang="en-US" sz="1200" b="1" dirty="0" smtClean="0"/>
              <a:t>遠山</a:t>
            </a:r>
            <a:r>
              <a:rPr lang="zh-TW" altLang="en-US" sz="1200" b="1" dirty="0" smtClean="0"/>
              <a:t>　</a:t>
            </a:r>
            <a:r>
              <a:rPr lang="ja-JP" altLang="en-US" sz="1200" b="1" dirty="0" smtClean="0"/>
              <a:t>貴巳</a:t>
            </a:r>
            <a:endParaRPr lang="en-US" altLang="ja-JP" sz="1200" dirty="0" smtClean="0">
              <a:latin typeface="HG丸ｺﾞｼｯｸM-PRO" pitchFamily="50" charset="-128"/>
              <a:ea typeface="HG丸ｺﾞｼｯｸM-PRO" pitchFamily="50" charset="-128"/>
            </a:endParaRP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1163</TotalTime>
  <Words>42</Words>
  <Application>Microsoft Office PowerPoint</Application>
  <PresentationFormat>画面に合わせる (4:3)</PresentationFormat>
  <Paragraphs>12</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HG丸ｺﾞｼｯｸM-PRO</vt:lpstr>
      <vt:lpstr>ＭＳ Ｐゴシック</vt:lpstr>
      <vt:lpstr>新細明體</vt:lpstr>
      <vt:lpstr>Arial</vt:lpstr>
      <vt:lpstr>Calibri</vt:lpstr>
      <vt:lpstr>Times</vt:lpstr>
      <vt:lpstr>Office テーマ</vt:lpstr>
      <vt:lpstr>PowerPoint プレゼンテーション</vt:lpstr>
    </vt:vector>
  </TitlesOfParts>
  <Company>東京理科大学</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住野豊</dc:creator>
  <cp:lastModifiedBy>住野豊</cp:lastModifiedBy>
  <cp:revision>186</cp:revision>
  <cp:lastPrinted>2011-05-23T09:25:47Z</cp:lastPrinted>
  <dcterms:created xsi:type="dcterms:W3CDTF">2011-06-28T08:58:10Z</dcterms:created>
  <dcterms:modified xsi:type="dcterms:W3CDTF">2015-05-16T07:17:27Z</dcterms:modified>
</cp:coreProperties>
</file>