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2015/9/9</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2015/9/9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2015/9/9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2015/9/9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2015/9/9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2015/9/9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2015/9/9</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2015/9/9</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2015/9/9</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2015/9/9</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2015/9/9</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2015/9/9</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2015/9/9</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9609" y="3285629"/>
            <a:ext cx="6166884" cy="5570756"/>
          </a:xfrm>
          <a:prstGeom prst="rect">
            <a:avLst/>
          </a:prstGeom>
        </p:spPr>
        <p:txBody>
          <a:bodyPr wrap="square">
            <a:spAutoFit/>
          </a:bodyPr>
          <a:lstStyle/>
          <a:p>
            <a:r>
              <a:rPr lang="ja-JP" altLang="en-US" sz="1600" dirty="0" smtClean="0">
                <a:latin typeface="HG丸ｺﾞｼｯｸM-PRO" pitchFamily="50" charset="-128"/>
                <a:ea typeface="HG丸ｺﾞｼｯｸM-PRO" pitchFamily="50" charset="-128"/>
              </a:rPr>
              <a:t>　磁気秩序構造に様々な次元性を持つトポロジカル欠陥を作り込んで電流や外場によって制御しようという研究が活発に進行している。ランダウ理論によれば、秩序構造は結晶の幾何学的対称性によって括り込まれたものである。この意味で、秩序状態が織りなすトポロジカル構造も結晶の幾何構造の配下にある。我々はこのような視点に立って「キラル磁性結晶で実現するキラルらせん磁気構造」の研究を進めてきた。この種の磁気構造に磁場を印加すると、キラルソリトン格子と呼ばれるコヒーレントなスピン位相のストライプ秩序が安定化する。このストライプ構造は「周期的，非線形，非対称，トポロジカル」という性質をあわせ持ち，</a:t>
            </a:r>
            <a:r>
              <a:rPr lang="en-US" altLang="ja-JP" sz="1600" dirty="0" smtClean="0">
                <a:latin typeface="HG丸ｺﾞｼｯｸM-PRO" panose="020F0600000000000000" pitchFamily="50" charset="-128"/>
                <a:ea typeface="HG丸ｺﾞｼｯｸM-PRO" panose="020F0600000000000000" pitchFamily="50" charset="-128"/>
              </a:rPr>
              <a:t>0.1</a:t>
            </a:r>
            <a:r>
              <a:rPr lang="ja-JP" altLang="en-US" sz="1600" dirty="0" smtClean="0">
                <a:latin typeface="HG丸ｺﾞｼｯｸM-PRO" panose="020F0600000000000000" pitchFamily="50" charset="-128"/>
                <a:ea typeface="HG丸ｺﾞｼｯｸM-PRO" panose="020F0600000000000000" pitchFamily="50" charset="-128"/>
              </a:rPr>
              <a:t>テスラ程度という控えめな磁場でその空間周期を数十ナノメートルから結晶サイズまで連続的に制御することができる。本講演では、カイラルらせん磁気構造とキラルソリトン格子についての研究の現状と展望を紹介する。</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200" dirty="0">
              <a:latin typeface="HG丸ｺﾞｼｯｸM-PRO" pitchFamily="50" charset="-128"/>
              <a:ea typeface="HG丸ｺﾞｼｯｸM-PRO" pitchFamily="50" charset="-128"/>
            </a:endParaRPr>
          </a:p>
          <a:p>
            <a:r>
              <a:rPr lang="en-US" altLang="ja-JP" sz="1200" dirty="0">
                <a:ea typeface="HG丸ｺﾞｼｯｸM-PRO" panose="020F0600000000000000" pitchFamily="50" charset="-128"/>
              </a:rPr>
              <a:t>[1] </a:t>
            </a:r>
            <a:r>
              <a:rPr lang="en-US" altLang="ja-JP" sz="1200" dirty="0" smtClean="0">
                <a:ea typeface="HG丸ｺﾞｼｯｸM-PRO" panose="020F0600000000000000" pitchFamily="50" charset="-128"/>
              </a:rPr>
              <a:t>J.</a:t>
            </a:r>
            <a:r>
              <a:rPr lang="ja-JP" altLang="en-US" sz="1200" dirty="0">
                <a:ea typeface="HG丸ｺﾞｼｯｸM-PRO" panose="020F0600000000000000" pitchFamily="50" charset="-128"/>
              </a:rPr>
              <a:t> </a:t>
            </a:r>
            <a:r>
              <a:rPr lang="en-US" altLang="ja-JP" sz="1200" dirty="0" err="1" smtClean="0">
                <a:ea typeface="HG丸ｺﾞｼｯｸM-PRO" panose="020F0600000000000000" pitchFamily="50" charset="-128"/>
              </a:rPr>
              <a:t>Kishine</a:t>
            </a:r>
            <a:r>
              <a:rPr lang="en-US" altLang="ja-JP" sz="1200" dirty="0" smtClean="0">
                <a:ea typeface="HG丸ｺﾞｼｯｸM-PRO" panose="020F0600000000000000" pitchFamily="50" charset="-128"/>
              </a:rPr>
              <a:t> </a:t>
            </a:r>
            <a:r>
              <a:rPr lang="en-US" altLang="ja-JP" sz="1200" dirty="0">
                <a:ea typeface="HG丸ｺﾞｼｯｸM-PRO" panose="020F0600000000000000" pitchFamily="50" charset="-128"/>
              </a:rPr>
              <a:t>and A</a:t>
            </a:r>
            <a:r>
              <a:rPr lang="en-US" altLang="ja-JP" sz="1200" dirty="0" smtClean="0">
                <a:ea typeface="HG丸ｺﾞｼｯｸM-PRO" panose="020F0600000000000000" pitchFamily="50" charset="-128"/>
              </a:rPr>
              <a:t>. S. </a:t>
            </a:r>
            <a:r>
              <a:rPr lang="en-US" altLang="ja-JP" sz="1200" dirty="0" err="1" smtClean="0">
                <a:ea typeface="HG丸ｺﾞｼｯｸM-PRO" panose="020F0600000000000000" pitchFamily="50" charset="-128"/>
              </a:rPr>
              <a:t>Ovchinnikov</a:t>
            </a:r>
            <a:r>
              <a:rPr lang="en-US" altLang="ja-JP" sz="1200" dirty="0">
                <a:ea typeface="HG丸ｺﾞｼｯｸM-PRO" panose="020F0600000000000000" pitchFamily="50" charset="-128"/>
              </a:rPr>
              <a:t>, “Theory of </a:t>
            </a:r>
            <a:r>
              <a:rPr lang="en-US" altLang="ja-JP" sz="1200" dirty="0" err="1">
                <a:ea typeface="HG丸ｺﾞｼｯｸM-PRO" panose="020F0600000000000000" pitchFamily="50" charset="-128"/>
              </a:rPr>
              <a:t>Monoaxial</a:t>
            </a:r>
            <a:r>
              <a:rPr lang="en-US" altLang="ja-JP" sz="1200" dirty="0">
                <a:ea typeface="HG丸ｺﾞｼｯｸM-PRO" panose="020F0600000000000000" pitchFamily="50" charset="-128"/>
              </a:rPr>
              <a:t> Chiral </a:t>
            </a:r>
            <a:r>
              <a:rPr lang="en-US" altLang="ja-JP" sz="1200" dirty="0" err="1">
                <a:ea typeface="HG丸ｺﾞｼｯｸM-PRO" panose="020F0600000000000000" pitchFamily="50" charset="-128"/>
              </a:rPr>
              <a:t>Helimagnet</a:t>
            </a:r>
            <a:r>
              <a:rPr lang="en-US" altLang="ja-JP" sz="1200" dirty="0">
                <a:ea typeface="HG丸ｺﾞｼｯｸM-PRO" panose="020F0600000000000000" pitchFamily="50" charset="-128"/>
              </a:rPr>
              <a:t>,” Solid State Physics (Elsevier Academic Press, 2015) Vol. 66, Chap.1.</a:t>
            </a:r>
          </a:p>
          <a:p>
            <a:r>
              <a:rPr lang="en-US" altLang="ja-JP" sz="1200" dirty="0">
                <a:ea typeface="HG丸ｺﾞｼｯｸM-PRO" panose="020F0600000000000000" pitchFamily="50" charset="-128"/>
              </a:rPr>
              <a:t>[2]J</a:t>
            </a:r>
            <a:r>
              <a:rPr lang="en-US" altLang="ja-JP" sz="1200" dirty="0" smtClean="0">
                <a:ea typeface="HG丸ｺﾞｼｯｸM-PRO" panose="020F0600000000000000" pitchFamily="50" charset="-128"/>
              </a:rPr>
              <a:t>. </a:t>
            </a:r>
            <a:r>
              <a:rPr lang="en-US" altLang="ja-JP" sz="1200" dirty="0" err="1" smtClean="0">
                <a:ea typeface="HG丸ｺﾞｼｯｸM-PRO" panose="020F0600000000000000" pitchFamily="50" charset="-128"/>
              </a:rPr>
              <a:t>Kishine</a:t>
            </a:r>
            <a:r>
              <a:rPr lang="en-US" altLang="ja-JP" sz="1200" dirty="0">
                <a:ea typeface="HG丸ｺﾞｼｯｸM-PRO" panose="020F0600000000000000" pitchFamily="50" charset="-128"/>
              </a:rPr>
              <a:t>, I</a:t>
            </a:r>
            <a:r>
              <a:rPr lang="en-US" altLang="ja-JP" sz="1200" dirty="0" smtClean="0">
                <a:ea typeface="HG丸ｺﾞｼｯｸM-PRO" panose="020F0600000000000000" pitchFamily="50" charset="-128"/>
              </a:rPr>
              <a:t>. G. </a:t>
            </a:r>
            <a:r>
              <a:rPr lang="en-US" altLang="ja-JP" sz="1200" dirty="0" err="1" smtClean="0">
                <a:ea typeface="HG丸ｺﾞｼｯｸM-PRO" panose="020F0600000000000000" pitchFamily="50" charset="-128"/>
              </a:rPr>
              <a:t>Bostrem</a:t>
            </a:r>
            <a:r>
              <a:rPr lang="en-US" altLang="ja-JP" sz="1200" dirty="0">
                <a:ea typeface="HG丸ｺﾞｼｯｸM-PRO" panose="020F0600000000000000" pitchFamily="50" charset="-128"/>
              </a:rPr>
              <a:t>, A</a:t>
            </a:r>
            <a:r>
              <a:rPr lang="en-US" altLang="ja-JP" sz="1200" dirty="0" smtClean="0">
                <a:ea typeface="HG丸ｺﾞｼｯｸM-PRO" panose="020F0600000000000000" pitchFamily="50" charset="-128"/>
              </a:rPr>
              <a:t>. S. </a:t>
            </a:r>
            <a:r>
              <a:rPr lang="en-US" altLang="ja-JP" sz="1200" dirty="0" err="1" smtClean="0">
                <a:ea typeface="HG丸ｺﾞｼｯｸM-PRO" panose="020F0600000000000000" pitchFamily="50" charset="-128"/>
              </a:rPr>
              <a:t>Ovchinnikov</a:t>
            </a:r>
            <a:r>
              <a:rPr lang="en-US" altLang="ja-JP" sz="1200" dirty="0">
                <a:ea typeface="HG丸ｺﾞｼｯｸM-PRO" panose="020F0600000000000000" pitchFamily="50" charset="-128"/>
              </a:rPr>
              <a:t>, </a:t>
            </a:r>
            <a:r>
              <a:rPr lang="en-US" altLang="ja-JP" sz="1200" dirty="0" smtClean="0">
                <a:ea typeface="HG丸ｺﾞｼｯｸM-PRO" panose="020F0600000000000000" pitchFamily="50" charset="-128"/>
              </a:rPr>
              <a:t>and</a:t>
            </a:r>
            <a:r>
              <a:rPr lang="ja-JP" altLang="en-US" sz="1200" dirty="0" smtClean="0">
                <a:ea typeface="HG丸ｺﾞｼｯｸM-PRO" panose="020F0600000000000000" pitchFamily="50" charset="-128"/>
              </a:rPr>
              <a:t> </a:t>
            </a:r>
            <a:r>
              <a:rPr lang="en-US" altLang="ja-JP" sz="1200" dirty="0" smtClean="0">
                <a:ea typeface="HG丸ｺﾞｼｯｸM-PRO" panose="020F0600000000000000" pitchFamily="50" charset="-128"/>
              </a:rPr>
              <a:t>Vl. E. </a:t>
            </a:r>
            <a:r>
              <a:rPr lang="en-US" altLang="ja-JP" sz="1200" dirty="0" err="1" smtClean="0">
                <a:ea typeface="HG丸ｺﾞｼｯｸM-PRO" panose="020F0600000000000000" pitchFamily="50" charset="-128"/>
              </a:rPr>
              <a:t>Sinitsyn</a:t>
            </a:r>
            <a:r>
              <a:rPr lang="en-US" altLang="ja-JP" sz="1200" dirty="0" smtClean="0">
                <a:ea typeface="HG丸ｺﾞｼｯｸM-PRO" panose="020F0600000000000000" pitchFamily="50" charset="-128"/>
              </a:rPr>
              <a:t>, </a:t>
            </a:r>
            <a:r>
              <a:rPr lang="en-US" altLang="ja-JP" sz="1200" i="1" dirty="0" smtClean="0">
                <a:ea typeface="HG丸ｺﾞｼｯｸM-PRO" panose="020F0600000000000000" pitchFamily="50" charset="-128"/>
              </a:rPr>
              <a:t>Phys. Rev. B </a:t>
            </a:r>
            <a:r>
              <a:rPr lang="en-US" altLang="ja-JP" sz="1200" b="1" dirty="0" smtClean="0">
                <a:ea typeface="HG丸ｺﾞｼｯｸM-PRO" panose="020F0600000000000000" pitchFamily="50" charset="-128"/>
              </a:rPr>
              <a:t>89</a:t>
            </a:r>
            <a:r>
              <a:rPr lang="en-US" altLang="ja-JP" sz="1200" dirty="0">
                <a:ea typeface="HG丸ｺﾞｼｯｸM-PRO" panose="020F0600000000000000" pitchFamily="50" charset="-128"/>
              </a:rPr>
              <a:t>, 014419 (2014</a:t>
            </a:r>
            <a:r>
              <a:rPr lang="en-US" altLang="ja-JP" sz="1200" dirty="0" smtClean="0">
                <a:ea typeface="HG丸ｺﾞｼｯｸM-PRO" panose="020F0600000000000000" pitchFamily="50" charset="-128"/>
              </a:rPr>
              <a:t>).</a:t>
            </a:r>
            <a:endParaRPr lang="en-US" altLang="ja-JP" sz="1200" dirty="0">
              <a:ea typeface="HG丸ｺﾞｼｯｸM-PRO" panose="020F0600000000000000" pitchFamily="50" charset="-128"/>
            </a:endParaRPr>
          </a:p>
          <a:p>
            <a:r>
              <a:rPr lang="en-US" altLang="ja-JP" sz="1200" dirty="0">
                <a:ea typeface="HG丸ｺﾞｼｯｸM-PRO" panose="020F0600000000000000" pitchFamily="50" charset="-128"/>
              </a:rPr>
              <a:t>[3]Y</a:t>
            </a:r>
            <a:r>
              <a:rPr lang="en-US" altLang="ja-JP" sz="1200" dirty="0" smtClean="0">
                <a:ea typeface="HG丸ｺﾞｼｯｸM-PRO" panose="020F0600000000000000" pitchFamily="50" charset="-128"/>
              </a:rPr>
              <a:t>. </a:t>
            </a:r>
            <a:r>
              <a:rPr lang="en-US" altLang="ja-JP" sz="1200" dirty="0" err="1" smtClean="0">
                <a:ea typeface="HG丸ｺﾞｼｯｸM-PRO" panose="020F0600000000000000" pitchFamily="50" charset="-128"/>
              </a:rPr>
              <a:t>Togawa</a:t>
            </a:r>
            <a:r>
              <a:rPr lang="en-US" altLang="ja-JP" sz="1200" dirty="0">
                <a:ea typeface="HG丸ｺﾞｼｯｸM-PRO" panose="020F0600000000000000" pitchFamily="50" charset="-128"/>
              </a:rPr>
              <a:t>, Y</a:t>
            </a:r>
            <a:r>
              <a:rPr lang="en-US" altLang="ja-JP" sz="1200" dirty="0" smtClean="0">
                <a:ea typeface="HG丸ｺﾞｼｯｸM-PRO" panose="020F0600000000000000" pitchFamily="50" charset="-128"/>
              </a:rPr>
              <a:t>. </a:t>
            </a:r>
            <a:r>
              <a:rPr lang="en-US" altLang="ja-JP" sz="1200" dirty="0" err="1" smtClean="0">
                <a:ea typeface="HG丸ｺﾞｼｯｸM-PRO" panose="020F0600000000000000" pitchFamily="50" charset="-128"/>
              </a:rPr>
              <a:t>Kousaka</a:t>
            </a:r>
            <a:r>
              <a:rPr lang="en-US" altLang="ja-JP" sz="1200" dirty="0">
                <a:ea typeface="HG丸ｺﾞｼｯｸM-PRO" panose="020F0600000000000000" pitchFamily="50" charset="-128"/>
              </a:rPr>
              <a:t>, S</a:t>
            </a:r>
            <a:r>
              <a:rPr lang="en-US" altLang="ja-JP" sz="1200" dirty="0" smtClean="0">
                <a:ea typeface="HG丸ｺﾞｼｯｸM-PRO" panose="020F0600000000000000" pitchFamily="50" charset="-128"/>
              </a:rPr>
              <a:t>. Nishihara</a:t>
            </a:r>
            <a:r>
              <a:rPr lang="en-US" altLang="ja-JP" sz="1200" dirty="0">
                <a:ea typeface="HG丸ｺﾞｼｯｸM-PRO" panose="020F0600000000000000" pitchFamily="50" charset="-128"/>
              </a:rPr>
              <a:t>, K</a:t>
            </a:r>
            <a:r>
              <a:rPr lang="en-US" altLang="ja-JP" sz="1200" dirty="0" smtClean="0">
                <a:ea typeface="HG丸ｺﾞｼｯｸM-PRO" panose="020F0600000000000000" pitchFamily="50" charset="-128"/>
              </a:rPr>
              <a:t>. Inoue</a:t>
            </a:r>
            <a:r>
              <a:rPr lang="en-US" altLang="ja-JP" sz="1200" dirty="0">
                <a:ea typeface="HG丸ｺﾞｼｯｸM-PRO" panose="020F0600000000000000" pitchFamily="50" charset="-128"/>
              </a:rPr>
              <a:t>, J</a:t>
            </a:r>
            <a:r>
              <a:rPr lang="en-US" altLang="ja-JP" sz="1200" dirty="0" smtClean="0">
                <a:ea typeface="HG丸ｺﾞｼｯｸM-PRO" panose="020F0600000000000000" pitchFamily="50" charset="-128"/>
              </a:rPr>
              <a:t>. Akimitsu</a:t>
            </a:r>
            <a:r>
              <a:rPr lang="en-US" altLang="ja-JP" sz="1200" dirty="0">
                <a:ea typeface="HG丸ｺﾞｼｯｸM-PRO" panose="020F0600000000000000" pitchFamily="50" charset="-128"/>
              </a:rPr>
              <a:t>, A</a:t>
            </a:r>
            <a:r>
              <a:rPr lang="en-US" altLang="ja-JP" sz="1200" dirty="0" smtClean="0">
                <a:ea typeface="HG丸ｺﾞｼｯｸM-PRO" panose="020F0600000000000000" pitchFamily="50" charset="-128"/>
              </a:rPr>
              <a:t>. S. </a:t>
            </a:r>
            <a:r>
              <a:rPr lang="en-US" altLang="ja-JP" sz="1200" dirty="0" err="1" smtClean="0">
                <a:ea typeface="HG丸ｺﾞｼｯｸM-PRO" panose="020F0600000000000000" pitchFamily="50" charset="-128"/>
              </a:rPr>
              <a:t>Ovchinnikov</a:t>
            </a:r>
            <a:r>
              <a:rPr lang="en-US" altLang="ja-JP" sz="1200" dirty="0">
                <a:ea typeface="HG丸ｺﾞｼｯｸM-PRO" panose="020F0600000000000000" pitchFamily="50" charset="-128"/>
              </a:rPr>
              <a:t>,</a:t>
            </a:r>
          </a:p>
          <a:p>
            <a:r>
              <a:rPr lang="en-US" altLang="ja-JP" sz="1200" dirty="0">
                <a:ea typeface="HG丸ｺﾞｼｯｸM-PRO" panose="020F0600000000000000" pitchFamily="50" charset="-128"/>
              </a:rPr>
              <a:t>and J. </a:t>
            </a:r>
            <a:r>
              <a:rPr lang="en-US" altLang="ja-JP" sz="1200" dirty="0" err="1">
                <a:ea typeface="HG丸ｺﾞｼｯｸM-PRO" panose="020F0600000000000000" pitchFamily="50" charset="-128"/>
              </a:rPr>
              <a:t>Kishine</a:t>
            </a:r>
            <a:r>
              <a:rPr lang="en-US" altLang="ja-JP" sz="1200" dirty="0">
                <a:ea typeface="HG丸ｺﾞｼｯｸM-PRO" panose="020F0600000000000000" pitchFamily="50" charset="-128"/>
              </a:rPr>
              <a:t>, </a:t>
            </a:r>
            <a:r>
              <a:rPr lang="en-US" altLang="ja-JP" sz="1200" i="1" dirty="0">
                <a:ea typeface="HG丸ｺﾞｼｯｸM-PRO" panose="020F0600000000000000" pitchFamily="50" charset="-128"/>
              </a:rPr>
              <a:t>Phys</a:t>
            </a:r>
            <a:r>
              <a:rPr lang="en-US" altLang="ja-JP" sz="1200" i="1" dirty="0" smtClean="0">
                <a:ea typeface="HG丸ｺﾞｼｯｸM-PRO" panose="020F0600000000000000" pitchFamily="50" charset="-128"/>
              </a:rPr>
              <a:t>. Rev. Lett.</a:t>
            </a:r>
            <a:r>
              <a:rPr lang="en-US" altLang="ja-JP" sz="1200" b="1" dirty="0" smtClean="0">
                <a:ea typeface="HG丸ｺﾞｼｯｸM-PRO" panose="020F0600000000000000" pitchFamily="50" charset="-128"/>
              </a:rPr>
              <a:t>111</a:t>
            </a:r>
            <a:r>
              <a:rPr lang="en-US" altLang="ja-JP" sz="1200" dirty="0">
                <a:ea typeface="HG丸ｺﾞｼｯｸM-PRO" panose="020F0600000000000000" pitchFamily="50" charset="-128"/>
              </a:rPr>
              <a:t>, 197204 (2013</a:t>
            </a:r>
            <a:r>
              <a:rPr lang="en-US" altLang="ja-JP" sz="1200" dirty="0" smtClean="0">
                <a:ea typeface="HG丸ｺﾞｼｯｸM-PRO" panose="020F0600000000000000" pitchFamily="50" charset="-128"/>
              </a:rPr>
              <a:t>).</a:t>
            </a:r>
            <a:endParaRPr lang="en-US" altLang="ja-JP" sz="1200" dirty="0">
              <a:ea typeface="HG丸ｺﾞｼｯｸM-PRO" panose="020F0600000000000000" pitchFamily="50" charset="-128"/>
            </a:endParaRPr>
          </a:p>
          <a:p>
            <a:r>
              <a:rPr lang="en-US" altLang="ja-JP" sz="1200" dirty="0">
                <a:ea typeface="HG丸ｺﾞｼｯｸM-PRO" panose="020F0600000000000000" pitchFamily="50" charset="-128"/>
              </a:rPr>
              <a:t>[4]J</a:t>
            </a:r>
            <a:r>
              <a:rPr lang="en-US" altLang="ja-JP" sz="1200" dirty="0" smtClean="0">
                <a:ea typeface="HG丸ｺﾞｼｯｸM-PRO" panose="020F0600000000000000" pitchFamily="50" charset="-128"/>
              </a:rPr>
              <a:t>. </a:t>
            </a:r>
            <a:r>
              <a:rPr lang="en-US" altLang="ja-JP" sz="1200" dirty="0" err="1" smtClean="0">
                <a:ea typeface="HG丸ｺﾞｼｯｸM-PRO" panose="020F0600000000000000" pitchFamily="50" charset="-128"/>
              </a:rPr>
              <a:t>Kishine</a:t>
            </a:r>
            <a:r>
              <a:rPr lang="en-US" altLang="ja-JP" sz="1200" dirty="0">
                <a:ea typeface="HG丸ｺﾞｼｯｸM-PRO" panose="020F0600000000000000" pitchFamily="50" charset="-128"/>
              </a:rPr>
              <a:t>, I</a:t>
            </a:r>
            <a:r>
              <a:rPr lang="en-US" altLang="ja-JP" sz="1200" dirty="0" smtClean="0">
                <a:ea typeface="HG丸ｺﾞｼｯｸM-PRO" panose="020F0600000000000000" pitchFamily="50" charset="-128"/>
              </a:rPr>
              <a:t>. G. </a:t>
            </a:r>
            <a:r>
              <a:rPr lang="en-US" altLang="ja-JP" sz="1200" dirty="0" err="1" smtClean="0">
                <a:ea typeface="HG丸ｺﾞｼｯｸM-PRO" panose="020F0600000000000000" pitchFamily="50" charset="-128"/>
              </a:rPr>
              <a:t>Bostrem</a:t>
            </a:r>
            <a:r>
              <a:rPr lang="en-US" altLang="ja-JP" sz="1200" dirty="0">
                <a:ea typeface="HG丸ｺﾞｼｯｸM-PRO" panose="020F0600000000000000" pitchFamily="50" charset="-128"/>
              </a:rPr>
              <a:t>, A</a:t>
            </a:r>
            <a:r>
              <a:rPr lang="en-US" altLang="ja-JP" sz="1200" dirty="0" smtClean="0">
                <a:ea typeface="HG丸ｺﾞｼｯｸM-PRO" panose="020F0600000000000000" pitchFamily="50" charset="-128"/>
              </a:rPr>
              <a:t>. S. </a:t>
            </a:r>
            <a:r>
              <a:rPr lang="en-US" altLang="ja-JP" sz="1200" dirty="0" err="1" smtClean="0">
                <a:ea typeface="HG丸ｺﾞｼｯｸM-PRO" panose="020F0600000000000000" pitchFamily="50" charset="-128"/>
              </a:rPr>
              <a:t>Ovchinnikov</a:t>
            </a:r>
            <a:r>
              <a:rPr lang="en-US" altLang="ja-JP" sz="1200" dirty="0">
                <a:ea typeface="HG丸ｺﾞｼｯｸM-PRO" panose="020F0600000000000000" pitchFamily="50" charset="-128"/>
              </a:rPr>
              <a:t>, and Vl</a:t>
            </a:r>
            <a:r>
              <a:rPr lang="en-US" altLang="ja-JP" sz="1200" dirty="0" smtClean="0">
                <a:ea typeface="HG丸ｺﾞｼｯｸM-PRO" panose="020F0600000000000000" pitchFamily="50" charset="-128"/>
              </a:rPr>
              <a:t>. </a:t>
            </a:r>
            <a:r>
              <a:rPr lang="en-US" altLang="ja-JP" sz="1200" dirty="0" err="1" smtClean="0">
                <a:ea typeface="HG丸ｺﾞｼｯｸM-PRO" panose="020F0600000000000000" pitchFamily="50" charset="-128"/>
              </a:rPr>
              <a:t>E.Sinitsyn</a:t>
            </a:r>
            <a:r>
              <a:rPr lang="en-US" altLang="ja-JP" sz="1200" dirty="0" smtClean="0">
                <a:ea typeface="HG丸ｺﾞｼｯｸM-PRO" panose="020F0600000000000000" pitchFamily="50" charset="-128"/>
              </a:rPr>
              <a:t>, </a:t>
            </a:r>
            <a:r>
              <a:rPr lang="en-US" altLang="ja-JP" sz="1200" i="1" dirty="0">
                <a:ea typeface="HG丸ｺﾞｼｯｸM-PRO" panose="020F0600000000000000" pitchFamily="50" charset="-128"/>
              </a:rPr>
              <a:t>Phys</a:t>
            </a:r>
            <a:r>
              <a:rPr lang="en-US" altLang="ja-JP" sz="1200" i="1" dirty="0" smtClean="0">
                <a:ea typeface="HG丸ｺﾞｼｯｸM-PRO" panose="020F0600000000000000" pitchFamily="50" charset="-128"/>
              </a:rPr>
              <a:t>. Rev. B</a:t>
            </a:r>
            <a:endParaRPr lang="en-US" altLang="ja-JP" sz="1200" i="1" dirty="0">
              <a:ea typeface="HG丸ｺﾞｼｯｸM-PRO" panose="020F0600000000000000" pitchFamily="50" charset="-128"/>
            </a:endParaRPr>
          </a:p>
          <a:p>
            <a:r>
              <a:rPr lang="en-US" altLang="ja-JP" sz="1200" b="1" dirty="0">
                <a:ea typeface="HG丸ｺﾞｼｯｸM-PRO" panose="020F0600000000000000" pitchFamily="50" charset="-128"/>
              </a:rPr>
              <a:t>86</a:t>
            </a:r>
            <a:r>
              <a:rPr lang="en-US" altLang="ja-JP" sz="1200" dirty="0">
                <a:ea typeface="HG丸ｺﾞｼｯｸM-PRO" panose="020F0600000000000000" pitchFamily="50" charset="-128"/>
              </a:rPr>
              <a:t>, 214426 (2012)</a:t>
            </a:r>
          </a:p>
          <a:p>
            <a:r>
              <a:rPr lang="en-US" altLang="ja-JP" sz="1200" dirty="0">
                <a:ea typeface="HG丸ｺﾞｼｯｸM-PRO" panose="020F0600000000000000" pitchFamily="50" charset="-128"/>
              </a:rPr>
              <a:t>[5]Y</a:t>
            </a:r>
            <a:r>
              <a:rPr lang="en-US" altLang="ja-JP" sz="1200" dirty="0" smtClean="0">
                <a:ea typeface="HG丸ｺﾞｼｯｸM-PRO" panose="020F0600000000000000" pitchFamily="50" charset="-128"/>
              </a:rPr>
              <a:t>. </a:t>
            </a:r>
            <a:r>
              <a:rPr lang="en-US" altLang="ja-JP" sz="1200" dirty="0" err="1" smtClean="0">
                <a:ea typeface="HG丸ｺﾞｼｯｸM-PRO" panose="020F0600000000000000" pitchFamily="50" charset="-128"/>
              </a:rPr>
              <a:t>Togawa</a:t>
            </a:r>
            <a:r>
              <a:rPr lang="en-US" altLang="ja-JP" sz="1200" dirty="0">
                <a:ea typeface="HG丸ｺﾞｼｯｸM-PRO" panose="020F0600000000000000" pitchFamily="50" charset="-128"/>
              </a:rPr>
              <a:t>, T</a:t>
            </a:r>
            <a:r>
              <a:rPr lang="en-US" altLang="ja-JP" sz="1200" dirty="0" smtClean="0">
                <a:ea typeface="HG丸ｺﾞｼｯｸM-PRO" panose="020F0600000000000000" pitchFamily="50" charset="-128"/>
              </a:rPr>
              <a:t>. Koyama</a:t>
            </a:r>
            <a:r>
              <a:rPr lang="en-US" altLang="ja-JP" sz="1200" dirty="0">
                <a:ea typeface="HG丸ｺﾞｼｯｸM-PRO" panose="020F0600000000000000" pitchFamily="50" charset="-128"/>
              </a:rPr>
              <a:t>, K</a:t>
            </a:r>
            <a:r>
              <a:rPr lang="en-US" altLang="ja-JP" sz="1200" dirty="0" smtClean="0">
                <a:ea typeface="HG丸ｺﾞｼｯｸM-PRO" panose="020F0600000000000000" pitchFamily="50" charset="-128"/>
              </a:rPr>
              <a:t>. </a:t>
            </a:r>
            <a:r>
              <a:rPr lang="en-US" altLang="ja-JP" sz="1200" dirty="0" err="1" smtClean="0">
                <a:ea typeface="HG丸ｺﾞｼｯｸM-PRO" panose="020F0600000000000000" pitchFamily="50" charset="-128"/>
              </a:rPr>
              <a:t>Takayanagi</a:t>
            </a:r>
            <a:r>
              <a:rPr lang="en-US" altLang="ja-JP" sz="1200" dirty="0">
                <a:ea typeface="HG丸ｺﾞｼｯｸM-PRO" panose="020F0600000000000000" pitchFamily="50" charset="-128"/>
              </a:rPr>
              <a:t>, S</a:t>
            </a:r>
            <a:r>
              <a:rPr lang="en-US" altLang="ja-JP" sz="1200" dirty="0" smtClean="0">
                <a:ea typeface="HG丸ｺﾞｼｯｸM-PRO" panose="020F0600000000000000" pitchFamily="50" charset="-128"/>
              </a:rPr>
              <a:t>. Mori</a:t>
            </a:r>
            <a:r>
              <a:rPr lang="en-US" altLang="ja-JP" sz="1200" dirty="0">
                <a:ea typeface="HG丸ｺﾞｼｯｸM-PRO" panose="020F0600000000000000" pitchFamily="50" charset="-128"/>
              </a:rPr>
              <a:t>, Y</a:t>
            </a:r>
            <a:r>
              <a:rPr lang="en-US" altLang="ja-JP" sz="1200" dirty="0" smtClean="0">
                <a:ea typeface="HG丸ｺﾞｼｯｸM-PRO" panose="020F0600000000000000" pitchFamily="50" charset="-128"/>
              </a:rPr>
              <a:t>. </a:t>
            </a:r>
            <a:r>
              <a:rPr lang="en-US" altLang="ja-JP" sz="1200" dirty="0" err="1" smtClean="0">
                <a:ea typeface="HG丸ｺﾞｼｯｸM-PRO" panose="020F0600000000000000" pitchFamily="50" charset="-128"/>
              </a:rPr>
              <a:t>Kousaka</a:t>
            </a:r>
            <a:r>
              <a:rPr lang="en-US" altLang="ja-JP" sz="1200" dirty="0">
                <a:ea typeface="HG丸ｺﾞｼｯｸM-PRO" panose="020F0600000000000000" pitchFamily="50" charset="-128"/>
              </a:rPr>
              <a:t>, J</a:t>
            </a:r>
            <a:r>
              <a:rPr lang="en-US" altLang="ja-JP" sz="1200" dirty="0" smtClean="0">
                <a:ea typeface="HG丸ｺﾞｼｯｸM-PRO" panose="020F0600000000000000" pitchFamily="50" charset="-128"/>
              </a:rPr>
              <a:t>. Akimitsu, S. Nishihara</a:t>
            </a:r>
            <a:r>
              <a:rPr lang="en-US" altLang="ja-JP" sz="1200" dirty="0">
                <a:ea typeface="HG丸ｺﾞｼｯｸM-PRO" panose="020F0600000000000000" pitchFamily="50" charset="-128"/>
              </a:rPr>
              <a:t>, K</a:t>
            </a:r>
            <a:r>
              <a:rPr lang="en-US" altLang="ja-JP" sz="1200" dirty="0" smtClean="0">
                <a:ea typeface="HG丸ｺﾞｼｯｸM-PRO" panose="020F0600000000000000" pitchFamily="50" charset="-128"/>
              </a:rPr>
              <a:t>. Inoue</a:t>
            </a:r>
            <a:r>
              <a:rPr lang="en-US" altLang="ja-JP" sz="1200" dirty="0">
                <a:ea typeface="HG丸ｺﾞｼｯｸM-PRO" panose="020F0600000000000000" pitchFamily="50" charset="-128"/>
              </a:rPr>
              <a:t>, A</a:t>
            </a:r>
            <a:r>
              <a:rPr lang="en-US" altLang="ja-JP" sz="1200" dirty="0" smtClean="0">
                <a:ea typeface="HG丸ｺﾞｼｯｸM-PRO" panose="020F0600000000000000" pitchFamily="50" charset="-128"/>
              </a:rPr>
              <a:t>. S. </a:t>
            </a:r>
            <a:r>
              <a:rPr lang="en-US" altLang="ja-JP" sz="1200" dirty="0" err="1" smtClean="0">
                <a:ea typeface="HG丸ｺﾞｼｯｸM-PRO" panose="020F0600000000000000" pitchFamily="50" charset="-128"/>
              </a:rPr>
              <a:t>Ovchinnikov</a:t>
            </a:r>
            <a:r>
              <a:rPr lang="en-US" altLang="ja-JP" sz="1200" dirty="0">
                <a:ea typeface="HG丸ｺﾞｼｯｸM-PRO" panose="020F0600000000000000" pitchFamily="50" charset="-128"/>
              </a:rPr>
              <a:t>, and J</a:t>
            </a:r>
            <a:r>
              <a:rPr lang="en-US" altLang="ja-JP" sz="1200" dirty="0" smtClean="0">
                <a:ea typeface="HG丸ｺﾞｼｯｸM-PRO" panose="020F0600000000000000" pitchFamily="50" charset="-128"/>
              </a:rPr>
              <a:t>. </a:t>
            </a:r>
            <a:r>
              <a:rPr lang="en-US" altLang="ja-JP" sz="1200" dirty="0" err="1" smtClean="0">
                <a:ea typeface="HG丸ｺﾞｼｯｸM-PRO" panose="020F0600000000000000" pitchFamily="50" charset="-128"/>
              </a:rPr>
              <a:t>Kishine</a:t>
            </a:r>
            <a:r>
              <a:rPr lang="en-US" altLang="ja-JP" sz="1200" dirty="0" smtClean="0">
                <a:ea typeface="HG丸ｺﾞｼｯｸM-PRO" panose="020F0600000000000000" pitchFamily="50" charset="-128"/>
              </a:rPr>
              <a:t>, </a:t>
            </a:r>
            <a:r>
              <a:rPr lang="en-US" altLang="ja-JP" sz="1200" i="1" dirty="0" err="1" smtClean="0">
                <a:ea typeface="HG丸ｺﾞｼｯｸM-PRO" panose="020F0600000000000000" pitchFamily="50" charset="-128"/>
              </a:rPr>
              <a:t>Phys.Rev.Lett</a:t>
            </a:r>
            <a:r>
              <a:rPr lang="en-US" altLang="ja-JP" sz="1200" i="1" dirty="0" smtClean="0">
                <a:ea typeface="HG丸ｺﾞｼｯｸM-PRO" panose="020F0600000000000000" pitchFamily="50" charset="-128"/>
              </a:rPr>
              <a:t>. </a:t>
            </a:r>
            <a:r>
              <a:rPr lang="en-US" altLang="ja-JP" sz="1200" b="1" dirty="0" smtClean="0">
                <a:ea typeface="HG丸ｺﾞｼｯｸM-PRO" panose="020F0600000000000000" pitchFamily="50" charset="-128"/>
              </a:rPr>
              <a:t>108</a:t>
            </a:r>
            <a:r>
              <a:rPr lang="en-US" altLang="ja-JP" sz="1200" dirty="0" smtClean="0">
                <a:ea typeface="HG丸ｺﾞｼｯｸM-PRO" panose="020F0600000000000000" pitchFamily="50" charset="-128"/>
              </a:rPr>
              <a:t>,107202 </a:t>
            </a:r>
            <a:r>
              <a:rPr lang="en-US" altLang="ja-JP" sz="1200" dirty="0">
                <a:ea typeface="HG丸ｺﾞｼｯｸM-PRO" panose="020F0600000000000000" pitchFamily="50" charset="-128"/>
              </a:rPr>
              <a:t>(2012</a:t>
            </a:r>
            <a:r>
              <a:rPr lang="en-US" altLang="ja-JP" sz="1200" dirty="0" smtClean="0">
                <a:ea typeface="HG丸ｺﾞｼｯｸM-PRO" panose="020F0600000000000000" pitchFamily="50" charset="-128"/>
              </a:rPr>
              <a:t>).</a:t>
            </a:r>
            <a:endParaRPr lang="en-US" altLang="ja-JP" sz="1200" dirty="0">
              <a:ea typeface="HG丸ｺﾞｼｯｸM-PRO" panose="020F0600000000000000" pitchFamily="50" charset="-128"/>
            </a:endParaRPr>
          </a:p>
          <a:p>
            <a:r>
              <a:rPr lang="en-US" altLang="ja-JP" sz="1200" dirty="0">
                <a:ea typeface="HG丸ｺﾞｼｯｸM-PRO" panose="020F0600000000000000" pitchFamily="50" charset="-128"/>
              </a:rPr>
              <a:t>[6]J</a:t>
            </a:r>
            <a:r>
              <a:rPr lang="en-US" altLang="ja-JP" sz="1200" dirty="0" smtClean="0">
                <a:ea typeface="HG丸ｺﾞｼｯｸM-PRO" panose="020F0600000000000000" pitchFamily="50" charset="-128"/>
              </a:rPr>
              <a:t>. </a:t>
            </a:r>
            <a:r>
              <a:rPr lang="en-US" altLang="ja-JP" sz="1200" dirty="0" err="1" smtClean="0">
                <a:ea typeface="HG丸ｺﾞｼｯｸM-PRO" panose="020F0600000000000000" pitchFamily="50" charset="-128"/>
              </a:rPr>
              <a:t>Kishine</a:t>
            </a:r>
            <a:r>
              <a:rPr lang="en-US" altLang="ja-JP" sz="1200" dirty="0">
                <a:ea typeface="HG丸ｺﾞｼｯｸM-PRO" panose="020F0600000000000000" pitchFamily="50" charset="-128"/>
              </a:rPr>
              <a:t>, I</a:t>
            </a:r>
            <a:r>
              <a:rPr lang="en-US" altLang="ja-JP" sz="1200" dirty="0" smtClean="0">
                <a:ea typeface="HG丸ｺﾞｼｯｸM-PRO" panose="020F0600000000000000" pitchFamily="50" charset="-128"/>
              </a:rPr>
              <a:t>. </a:t>
            </a:r>
            <a:r>
              <a:rPr lang="en-US" altLang="ja-JP" sz="1200" dirty="0" err="1" smtClean="0">
                <a:ea typeface="HG丸ｺﾞｼｯｸM-PRO" panose="020F0600000000000000" pitchFamily="50" charset="-128"/>
              </a:rPr>
              <a:t>Proskurin</a:t>
            </a:r>
            <a:r>
              <a:rPr lang="en-US" altLang="ja-JP" sz="1200" dirty="0" smtClean="0">
                <a:ea typeface="HG丸ｺﾞｼｯｸM-PRO" panose="020F0600000000000000" pitchFamily="50" charset="-128"/>
              </a:rPr>
              <a:t> </a:t>
            </a:r>
            <a:r>
              <a:rPr lang="en-US" altLang="ja-JP" sz="1200" dirty="0">
                <a:ea typeface="HG丸ｺﾞｼｯｸM-PRO" panose="020F0600000000000000" pitchFamily="50" charset="-128"/>
              </a:rPr>
              <a:t>and A</a:t>
            </a:r>
            <a:r>
              <a:rPr lang="en-US" altLang="ja-JP" sz="1200" dirty="0" smtClean="0">
                <a:ea typeface="HG丸ｺﾞｼｯｸM-PRO" panose="020F0600000000000000" pitchFamily="50" charset="-128"/>
              </a:rPr>
              <a:t>. S. </a:t>
            </a:r>
            <a:r>
              <a:rPr lang="en-US" altLang="ja-JP" sz="1200" dirty="0" err="1" smtClean="0">
                <a:ea typeface="HG丸ｺﾞｼｯｸM-PRO" panose="020F0600000000000000" pitchFamily="50" charset="-128"/>
              </a:rPr>
              <a:t>Ovchinnikov</a:t>
            </a:r>
            <a:r>
              <a:rPr lang="en-US" altLang="ja-JP" sz="1200" dirty="0">
                <a:ea typeface="HG丸ｺﾞｼｯｸM-PRO" panose="020F0600000000000000" pitchFamily="50" charset="-128"/>
              </a:rPr>
              <a:t>,  </a:t>
            </a:r>
            <a:r>
              <a:rPr lang="en-US" altLang="ja-JP" sz="1200" i="1" dirty="0">
                <a:ea typeface="HG丸ｺﾞｼｯｸM-PRO" panose="020F0600000000000000" pitchFamily="50" charset="-128"/>
              </a:rPr>
              <a:t>Phys</a:t>
            </a:r>
            <a:r>
              <a:rPr lang="en-US" altLang="ja-JP" sz="1200" i="1" dirty="0" smtClean="0">
                <a:ea typeface="HG丸ｺﾞｼｯｸM-PRO" panose="020F0600000000000000" pitchFamily="50" charset="-128"/>
              </a:rPr>
              <a:t>. Rev. Lett</a:t>
            </a:r>
            <a:r>
              <a:rPr lang="en-US" altLang="ja-JP" sz="1200" dirty="0" smtClean="0">
                <a:ea typeface="HG丸ｺﾞｼｯｸM-PRO" panose="020F0600000000000000" pitchFamily="50" charset="-128"/>
              </a:rPr>
              <a:t>. </a:t>
            </a:r>
            <a:r>
              <a:rPr lang="en-US" altLang="ja-JP" sz="1200" b="1" dirty="0" smtClean="0">
                <a:ea typeface="HG丸ｺﾞｼｯｸM-PRO" panose="020F0600000000000000" pitchFamily="50" charset="-128"/>
              </a:rPr>
              <a:t>107</a:t>
            </a:r>
            <a:r>
              <a:rPr lang="en-US" altLang="ja-JP" sz="1200" dirty="0" smtClean="0">
                <a:ea typeface="HG丸ｺﾞｼｯｸM-PRO" panose="020F0600000000000000" pitchFamily="50" charset="-128"/>
              </a:rPr>
              <a:t>, 017205 (2011).</a:t>
            </a:r>
            <a:endParaRPr lang="ja-JP" altLang="en-US" sz="1200" dirty="0">
              <a:ea typeface="HG丸ｺﾞｼｯｸM-PRO" pitchFamily="50" charset="-128"/>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１０</a:t>
            </a:r>
            <a:r>
              <a:rPr kumimoji="1" lang="ja-JP" altLang="en-US" sz="1600" b="1" dirty="0" smtClean="0">
                <a:latin typeface="HG丸ｺﾞｼｯｸM-PRO" pitchFamily="50" charset="-128"/>
                <a:ea typeface="HG丸ｺﾞｼｯｸM-PRO" pitchFamily="50" charset="-128"/>
              </a:rPr>
              <a:t>月１日（</a:t>
            </a:r>
            <a:r>
              <a:rPr lang="ja-JP" altLang="en-US" sz="1600" b="1" dirty="0" smtClean="0">
                <a:latin typeface="HG丸ｺﾞｼｯｸM-PRO" pitchFamily="50" charset="-128"/>
                <a:ea typeface="HG丸ｺﾞｼｯｸM-PRO" pitchFamily="50" charset="-128"/>
              </a:rPr>
              <a:t>木</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a:t>
            </a:r>
            <a:r>
              <a:rPr lang="ja-JP" altLang="en-US" sz="1600" b="1" dirty="0" smtClean="0">
                <a:latin typeface="HG丸ｺﾞｼｯｸM-PRO" pitchFamily="50" charset="-128"/>
                <a:ea typeface="HG丸ｺﾞｼｯｸM-PRO" pitchFamily="50" charset="-128"/>
                <a:cs typeface="Times"/>
              </a:rPr>
              <a:t>３</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1</a:t>
            </a:r>
            <a:r>
              <a:rPr lang="ja-JP" altLang="en-US" sz="1600" b="1" dirty="0" smtClean="0">
                <a:latin typeface="HG丸ｺﾞｼｯｸM-PRO" pitchFamily="50" charset="-128"/>
                <a:ea typeface="HG丸ｺﾞｼｯｸM-PRO" pitchFamily="50" charset="-128"/>
                <a:cs typeface="Times"/>
              </a:rPr>
              <a:t>８</a:t>
            </a:r>
            <a:r>
              <a:rPr lang="en-US" altLang="ja-JP" sz="1600" b="1" dirty="0" smtClean="0">
                <a:latin typeface="HG丸ｺﾞｼｯｸM-PRO" pitchFamily="50" charset="-128"/>
                <a:ea typeface="HG丸ｺﾞｼｯｸM-PRO" pitchFamily="50" charset="-128"/>
                <a:cs typeface="Times"/>
              </a:rPr>
              <a:t>:</a:t>
            </a:r>
            <a:r>
              <a:rPr lang="ja-JP" altLang="en-US" sz="1600" b="1" dirty="0" smtClean="0">
                <a:latin typeface="HG丸ｺﾞｼｯｸM-PRO" pitchFamily="50" charset="-128"/>
                <a:ea typeface="HG丸ｺﾞｼｯｸM-PRO" pitchFamily="50" charset="-128"/>
                <a:cs typeface="Times"/>
              </a:rPr>
              <a:t>０</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115638"/>
            <a:ext cx="2555508"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岸根　順</a:t>
            </a:r>
            <a:r>
              <a:rPr lang="ja-JP" altLang="en-US" sz="1400" dirty="0">
                <a:latin typeface="HG丸ｺﾞｼｯｸM-PRO" pitchFamily="50" charset="-128"/>
                <a:ea typeface="HG丸ｺﾞｼｯｸM-PRO" pitchFamily="50" charset="-128"/>
              </a:rPr>
              <a:t>一郎　</a:t>
            </a:r>
            <a:r>
              <a:rPr lang="ja-JP" altLang="en-US" sz="1400" dirty="0" smtClean="0">
                <a:latin typeface="HG丸ｺﾞｼｯｸM-PRO" pitchFamily="50" charset="-128"/>
                <a:ea typeface="HG丸ｺﾞｼｯｸM-PRO" pitchFamily="50" charset="-128"/>
              </a:rPr>
              <a:t>氏</a:t>
            </a:r>
            <a:endParaRPr lang="en-US" altLang="ja-JP" sz="1400" dirty="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放送</a:t>
            </a:r>
            <a:r>
              <a:rPr lang="ja-JP" altLang="en-US" sz="1400" dirty="0" smtClean="0">
                <a:latin typeface="HG丸ｺﾞｼｯｸM-PRO" pitchFamily="50" charset="-128"/>
                <a:ea typeface="HG丸ｺﾞｼｯｸM-PRO" pitchFamily="50" charset="-128"/>
              </a:rPr>
              <a:t>大学　教授</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69134" y="2626409"/>
            <a:ext cx="6108989"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a:latin typeface="HG丸ｺﾞｼｯｸM-PRO" pitchFamily="50" charset="-128"/>
                <a:ea typeface="HG丸ｺﾞｼｯｸM-PRO" pitchFamily="50" charset="-128"/>
              </a:rPr>
              <a:t>：キラルらせん磁性体の物性と機能</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70020" y="2934186"/>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１５</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5344668" y="8856385"/>
            <a:ext cx="1415772"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a:t>高柳英明</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1176</TotalTime>
  <Words>45</Words>
  <Application>Microsoft Office PowerPoint</Application>
  <PresentationFormat>画面に合わせる (4:3)</PresentationFormat>
  <Paragraphs>20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189</cp:revision>
  <cp:lastPrinted>2011-05-23T09:25:47Z</cp:lastPrinted>
  <dcterms:created xsi:type="dcterms:W3CDTF">2011-06-28T08:58:10Z</dcterms:created>
  <dcterms:modified xsi:type="dcterms:W3CDTF">2015-09-09T10:27:02Z</dcterms:modified>
</cp:coreProperties>
</file>