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2015/9/30</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2015/9/30</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2015/9/30</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2015/9/30</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2015/9/30</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2015/9/30</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2015/9/30</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2015/9/30</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2015/9/30</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2015/9/30</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2015/9/30</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2015/9/30</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2015/9/30</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45557" y="3584021"/>
            <a:ext cx="6166884" cy="4031873"/>
          </a:xfrm>
          <a:prstGeom prst="rect">
            <a:avLst/>
          </a:prstGeom>
        </p:spPr>
        <p:txBody>
          <a:bodyPr wrap="square">
            <a:spAutoFit/>
          </a:bodyPr>
          <a:lstStyle/>
          <a:p>
            <a:r>
              <a:rPr lang="ja-JP" altLang="en-US" sz="1600" dirty="0" smtClean="0">
                <a:latin typeface="HG丸ｺﾞｼｯｸM-PRO" pitchFamily="50" charset="-128"/>
                <a:ea typeface="HG丸ｺﾞｼｯｸM-PRO" pitchFamily="50" charset="-128"/>
              </a:rPr>
              <a:t>　</a:t>
            </a:r>
            <a:r>
              <a:rPr lang="en-US" altLang="ja-JP" sz="1600" dirty="0" err="1">
                <a:latin typeface="HG丸ｺﾞｼｯｸM-PRO" pitchFamily="50" charset="-128"/>
                <a:ea typeface="HG丸ｺﾞｼｯｸM-PRO" pitchFamily="50" charset="-128"/>
              </a:rPr>
              <a:t>CuCl</a:t>
            </a:r>
            <a:r>
              <a:rPr lang="ja-JP" altLang="en-US" sz="1600" dirty="0" err="1">
                <a:latin typeface="HG丸ｺﾞｼｯｸM-PRO" pitchFamily="50" charset="-128"/>
                <a:ea typeface="HG丸ｺﾞｼｯｸM-PRO" pitchFamily="50" charset="-128"/>
              </a:rPr>
              <a:t>は等</a:t>
            </a:r>
            <a:r>
              <a:rPr lang="ja-JP" altLang="en-US" sz="1600" dirty="0">
                <a:latin typeface="HG丸ｺﾞｼｯｸM-PRO" pitchFamily="50" charset="-128"/>
                <a:ea typeface="HG丸ｺﾞｼｯｸM-PRO" pitchFamily="50" charset="-128"/>
              </a:rPr>
              <a:t>方的で単純なバンド構造をもち</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大きな束縛エネルギーをもつ励起子が形成される。そのため</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この結晶は励起子系（励起子</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励起子分子）の典型例として</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実験的にも理論的にもよく研究されてきた。また</a:t>
            </a:r>
            <a:r>
              <a:rPr lang="en-US" altLang="ja-JP" sz="1600" dirty="0">
                <a:latin typeface="HG丸ｺﾞｼｯｸM-PRO" pitchFamily="50" charset="-128"/>
                <a:ea typeface="HG丸ｺﾞｼｯｸM-PRO" pitchFamily="50" charset="-128"/>
              </a:rPr>
              <a:t>, </a:t>
            </a:r>
            <a:r>
              <a:rPr lang="en-US" altLang="ja-JP" sz="1600" dirty="0" err="1">
                <a:latin typeface="HG丸ｺﾞｼｯｸM-PRO" pitchFamily="50" charset="-128"/>
                <a:ea typeface="HG丸ｺﾞｼｯｸM-PRO" pitchFamily="50" charset="-128"/>
              </a:rPr>
              <a:t>CuCl</a:t>
            </a:r>
            <a:r>
              <a:rPr lang="ja-JP" altLang="en-US" sz="1600" dirty="0">
                <a:latin typeface="HG丸ｺﾞｼｯｸM-PRO" pitchFamily="50" charset="-128"/>
                <a:ea typeface="HG丸ｺﾞｼｯｸM-PRO" pitchFamily="50" charset="-128"/>
              </a:rPr>
              <a:t>は極性を持つイオン結晶であり</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その中で運動する電子やホールは</a:t>
            </a:r>
            <a:r>
              <a:rPr lang="en-US" altLang="ja-JP" sz="1600" dirty="0">
                <a:latin typeface="HG丸ｺﾞｼｯｸM-PRO" pitchFamily="50" charset="-128"/>
                <a:ea typeface="HG丸ｺﾞｼｯｸM-PRO" pitchFamily="50" charset="-128"/>
              </a:rPr>
              <a:t>LO</a:t>
            </a:r>
            <a:r>
              <a:rPr lang="ja-JP" altLang="en-US" sz="1600" dirty="0">
                <a:latin typeface="HG丸ｺﾞｼｯｸM-PRO" pitchFamily="50" charset="-128"/>
                <a:ea typeface="HG丸ｺﾞｼｯｸM-PRO" pitchFamily="50" charset="-128"/>
              </a:rPr>
              <a:t>フォノンと結合し</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準粒子（ポラロン）として振る舞う。電子とホールから構成される励起子系（励起子</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励起子分子）も</a:t>
            </a:r>
            <a:r>
              <a:rPr lang="en-US" altLang="ja-JP" sz="1600" dirty="0">
                <a:latin typeface="HG丸ｺﾞｼｯｸM-PRO" pitchFamily="50" charset="-128"/>
                <a:ea typeface="HG丸ｺﾞｼｯｸM-PRO" pitchFamily="50" charset="-128"/>
              </a:rPr>
              <a:t>LO</a:t>
            </a:r>
            <a:r>
              <a:rPr lang="ja-JP" altLang="en-US" sz="1600" dirty="0">
                <a:latin typeface="HG丸ｺﾞｼｯｸM-PRO" pitchFamily="50" charset="-128"/>
                <a:ea typeface="HG丸ｺﾞｼｯｸM-PRO" pitchFamily="50" charset="-128"/>
              </a:rPr>
              <a:t>フォノンと結合するため</a:t>
            </a:r>
            <a:r>
              <a:rPr lang="en-US" altLang="ja-JP" sz="1600" dirty="0">
                <a:latin typeface="HG丸ｺﾞｼｯｸM-PRO" pitchFamily="50" charset="-128"/>
                <a:ea typeface="HG丸ｺﾞｼｯｸM-PRO" pitchFamily="50" charset="-128"/>
              </a:rPr>
              <a:t>,</a:t>
            </a:r>
          </a:p>
          <a:p>
            <a:r>
              <a:rPr lang="ja-JP" altLang="en-US" sz="1600" dirty="0">
                <a:latin typeface="HG丸ｺﾞｼｯｸM-PRO" pitchFamily="50" charset="-128"/>
                <a:ea typeface="HG丸ｺﾞｼｯｸM-PRO" pitchFamily="50" charset="-128"/>
              </a:rPr>
              <a:t>励起子系が関わる光学過程にもその</a:t>
            </a:r>
            <a:r>
              <a:rPr lang="ja-JP" altLang="en-US" sz="1600" dirty="0" smtClean="0">
                <a:latin typeface="HG丸ｺﾞｼｯｸM-PRO" pitchFamily="50" charset="-128"/>
                <a:ea typeface="HG丸ｺﾞｼｯｸM-PRO" pitchFamily="50" charset="-128"/>
              </a:rPr>
              <a:t>影響が</a:t>
            </a:r>
            <a:r>
              <a:rPr lang="ja-JP" altLang="en-US" sz="1600" dirty="0">
                <a:latin typeface="HG丸ｺﾞｼｯｸM-PRO" pitchFamily="50" charset="-128"/>
                <a:ea typeface="HG丸ｺﾞｼｯｸM-PRO" pitchFamily="50" charset="-128"/>
              </a:rPr>
              <a:t>現れる。しかしながら</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これまでフォノン結合まで取り入れた精度の良い励起子分子の理論計算がなかったので</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精密な理論と実験の比較がされてこなかった。</a:t>
            </a:r>
          </a:p>
          <a:p>
            <a:endParaRPr lang="ja-JP" altLang="en-US" sz="1600" dirty="0">
              <a:latin typeface="HG丸ｺﾞｼｯｸM-PRO" pitchFamily="50" charset="-128"/>
              <a:ea typeface="HG丸ｺﾞｼｯｸM-PRO" pitchFamily="50" charset="-128"/>
            </a:endParaRPr>
          </a:p>
          <a:p>
            <a:pPr algn="just"/>
            <a:r>
              <a:rPr lang="ja-JP" altLang="en-US" sz="1600" dirty="0">
                <a:latin typeface="HG丸ｺﾞｼｯｸM-PRO" pitchFamily="50" charset="-128"/>
                <a:ea typeface="HG丸ｺﾞｼｯｸM-PRO" pitchFamily="50" charset="-128"/>
              </a:rPr>
              <a:t>このセミナーでは</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近年我々が取り組んできたフォノンと結合した励起子系への理論的アプローチの開発を報告する。また</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実験で測定される光学過程に</a:t>
            </a:r>
            <a:r>
              <a:rPr lang="en-US" altLang="ja-JP" sz="1600" dirty="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フォノン結合の影響がどのように現れるのかを議論する。</a:t>
            </a:r>
            <a:endParaRPr lang="ja-JP" altLang="en-US" sz="1200" dirty="0">
              <a:ea typeface="HG丸ｺﾞｼｯｸM-PRO" pitchFamily="50" charset="-128"/>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１０</a:t>
            </a:r>
            <a:r>
              <a:rPr kumimoji="1" lang="ja-JP" altLang="en-US" sz="1600" b="1" dirty="0" smtClean="0">
                <a:latin typeface="HG丸ｺﾞｼｯｸM-PRO" pitchFamily="50" charset="-128"/>
                <a:ea typeface="HG丸ｺﾞｼｯｸM-PRO" pitchFamily="50" charset="-128"/>
              </a:rPr>
              <a:t>月</a:t>
            </a:r>
            <a:r>
              <a:rPr kumimoji="1" lang="ja-JP" altLang="en-US" sz="1600" b="1" dirty="0" smtClean="0">
                <a:latin typeface="HG丸ｺﾞｼｯｸM-PRO" pitchFamily="50" charset="-128"/>
                <a:ea typeface="HG丸ｺﾞｼｯｸM-PRO" pitchFamily="50" charset="-128"/>
              </a:rPr>
              <a:t>１３日（</a:t>
            </a:r>
            <a:r>
              <a:rPr lang="ja-JP" altLang="en-US" sz="1600" b="1" dirty="0">
                <a:latin typeface="HG丸ｺﾞｼｯｸM-PRO" pitchFamily="50" charset="-128"/>
                <a:ea typeface="HG丸ｺﾞｼｯｸM-PRO" pitchFamily="50" charset="-128"/>
              </a:rPr>
              <a:t>火</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a:t>
            </a:r>
            <a:r>
              <a:rPr lang="ja-JP" altLang="en-US" sz="1600" b="1" dirty="0">
                <a:latin typeface="HG丸ｺﾞｼｯｸM-PRO" pitchFamily="50" charset="-128"/>
                <a:ea typeface="HG丸ｺﾞｼｯｸM-PRO" pitchFamily="50" charset="-128"/>
                <a:cs typeface="Times"/>
              </a:rPr>
              <a:t>１</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1</a:t>
            </a:r>
            <a:r>
              <a:rPr lang="ja-JP" altLang="en-US" sz="1600" b="1" dirty="0">
                <a:latin typeface="HG丸ｺﾞｼｯｸM-PRO" pitchFamily="50" charset="-128"/>
                <a:ea typeface="HG丸ｺﾞｼｯｸM-PRO" pitchFamily="50" charset="-128"/>
                <a:cs typeface="Times"/>
              </a:rPr>
              <a:t>７</a:t>
            </a:r>
            <a:r>
              <a:rPr lang="en-US" altLang="ja-JP" sz="1600" b="1" dirty="0" smtClean="0">
                <a:latin typeface="HG丸ｺﾞｼｯｸM-PRO" pitchFamily="50" charset="-128"/>
                <a:ea typeface="HG丸ｺﾞｼｯｸM-PRO" pitchFamily="50" charset="-128"/>
                <a:cs typeface="Times"/>
              </a:rPr>
              <a:t>:</a:t>
            </a:r>
            <a:r>
              <a:rPr lang="ja-JP" altLang="en-US" sz="1600" b="1" dirty="0">
                <a:latin typeface="HG丸ｺﾞｼｯｸM-PRO" pitchFamily="50" charset="-128"/>
                <a:ea typeface="HG丸ｺﾞｼｯｸM-PRO" pitchFamily="50" charset="-128"/>
                <a:cs typeface="Times"/>
              </a:rPr>
              <a:t>４</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a:t>
            </a:r>
            <a:r>
              <a:rPr lang="ja-JP" altLang="en-US" sz="1600" b="1" dirty="0" smtClean="0">
                <a:latin typeface="HG丸ｺﾞｼｯｸM-PRO" pitchFamily="50" charset="-128"/>
                <a:ea typeface="HG丸ｺﾞｼｯｸM-PRO" pitchFamily="50" charset="-128"/>
              </a:rPr>
              <a:t>キャンパス</a:t>
            </a:r>
            <a:r>
              <a:rPr lang="ja-JP" altLang="en-US" sz="1600" b="1" dirty="0" smtClean="0">
                <a:latin typeface="HG丸ｺﾞｼｯｸM-PRO" pitchFamily="50" charset="-128"/>
                <a:ea typeface="HG丸ｺﾞｼｯｸM-PRO" pitchFamily="50" charset="-128"/>
              </a:rPr>
              <a:t>講義</a:t>
            </a:r>
            <a:r>
              <a:rPr lang="ja-JP" altLang="en-US" sz="1600" b="1" dirty="0" smtClean="0">
                <a:latin typeface="HG丸ｺﾞｼｯｸM-PRO" pitchFamily="50" charset="-128"/>
                <a:ea typeface="HG丸ｺﾞｼｯｸM-PRO" pitchFamily="50" charset="-128"/>
              </a:rPr>
              <a:t>棟</a:t>
            </a:r>
            <a:r>
              <a:rPr lang="ja-JP" altLang="en-US" sz="1600" b="1" dirty="0" smtClean="0">
                <a:latin typeface="HG丸ｺﾞｼｯｸM-PRO" pitchFamily="50" charset="-128"/>
                <a:ea typeface="HG丸ｺﾞｼｯｸM-PRO" pitchFamily="50" charset="-128"/>
              </a:rPr>
              <a:t>５</a:t>
            </a:r>
            <a:r>
              <a:rPr lang="ja-JP" altLang="en-US" sz="1600" b="1" dirty="0" smtClean="0">
                <a:latin typeface="HG丸ｺﾞｼｯｸM-PRO" pitchFamily="50" charset="-128"/>
                <a:ea typeface="HG丸ｺﾞｼｯｸM-PRO" pitchFamily="50" charset="-128"/>
              </a:rPr>
              <a:t>Ｆ５０９</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115638"/>
            <a:ext cx="3783408"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薄倉　淳子　氏</a:t>
            </a:r>
            <a:endParaRPr lang="en-US" altLang="ja-JP" sz="1400" dirty="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東京理科大学</a:t>
            </a:r>
            <a:r>
              <a:rPr lang="ja-JP" altLang="en-US"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理学部物理学科</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69134" y="2626409"/>
            <a:ext cx="6108989"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smtClean="0">
                <a:latin typeface="HG丸ｺﾞｼｯｸM-PRO" pitchFamily="50" charset="-128"/>
                <a:ea typeface="HG丸ｺﾞｼｯｸM-PRO" pitchFamily="50" charset="-128"/>
              </a:rPr>
              <a:t>：</a:t>
            </a:r>
            <a:r>
              <a:rPr lang="en-US" altLang="ja-JP" sz="1400" dirty="0" err="1">
                <a:latin typeface="HG丸ｺﾞｼｯｸM-PRO" pitchFamily="50" charset="-128"/>
                <a:ea typeface="HG丸ｺﾞｼｯｸM-PRO" pitchFamily="50" charset="-128"/>
              </a:rPr>
              <a:t>CuCl</a:t>
            </a:r>
            <a:r>
              <a:rPr lang="ja-JP" altLang="en-US" sz="1400" dirty="0">
                <a:latin typeface="HG丸ｺﾞｼｯｸM-PRO" pitchFamily="50" charset="-128"/>
                <a:ea typeface="HG丸ｺﾞｼｯｸM-PRO" pitchFamily="50" charset="-128"/>
              </a:rPr>
              <a:t>における励起子</a:t>
            </a:r>
            <a:r>
              <a:rPr lang="en-US" altLang="ja-JP" sz="1400" dirty="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励起子分子～フォノンとの結合による影響～</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70020" y="2934186"/>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１６</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5344668" y="8856385"/>
            <a:ext cx="1415772"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latin typeface="HG丸ｺﾞｼｯｸM-PRO" pitchFamily="50" charset="-128"/>
                <a:ea typeface="HG丸ｺﾞｼｯｸM-PRO" pitchFamily="50" charset="-128"/>
              </a:rPr>
              <a:t>：</a:t>
            </a:r>
            <a:r>
              <a:rPr lang="ja-JP" altLang="en-US" sz="1200" dirty="0" smtClean="0"/>
              <a:t>宮島顕</a:t>
            </a:r>
            <a:r>
              <a:rPr lang="ja-JP" altLang="en-US" sz="1200" dirty="0"/>
              <a:t>祐</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1178</TotalTime>
  <Words>52</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190</cp:revision>
  <cp:lastPrinted>2011-05-23T09:25:47Z</cp:lastPrinted>
  <dcterms:created xsi:type="dcterms:W3CDTF">2011-06-28T08:58:10Z</dcterms:created>
  <dcterms:modified xsi:type="dcterms:W3CDTF">2015-09-30T07:50:25Z</dcterms:modified>
</cp:coreProperties>
</file>