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3018" y="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2015/12/2</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2015/12/2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2015/12/2</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84858" y="3265827"/>
            <a:ext cx="6088284" cy="5555367"/>
          </a:xfrm>
          <a:prstGeom prst="rect">
            <a:avLst/>
          </a:prstGeom>
        </p:spPr>
        <p:txBody>
          <a:bodyPr wrap="square">
            <a:spAutoFit/>
          </a:bodyPr>
          <a:lstStyle/>
          <a:p>
            <a:r>
              <a:rPr lang="ja-JP" altLang="en-US" sz="1400" dirty="0">
                <a:latin typeface="HG丸ｺﾞｼｯｸM-PRO" pitchFamily="50" charset="-128"/>
                <a:ea typeface="HG丸ｺﾞｼｯｸM-PRO" pitchFamily="50" charset="-128"/>
              </a:rPr>
              <a:t> 本セミナーでは</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重い電子系における</a:t>
            </a:r>
            <a:r>
              <a:rPr lang="en-US" altLang="ja-JP" sz="1400" dirty="0">
                <a:latin typeface="HG丸ｺﾞｼｯｸM-PRO" pitchFamily="50" charset="-128"/>
                <a:ea typeface="HG丸ｺﾞｼｯｸM-PRO" pitchFamily="50" charset="-128"/>
              </a:rPr>
              <a:t>s</a:t>
            </a:r>
            <a:r>
              <a:rPr lang="ja-JP" altLang="en-US" sz="1400" dirty="0">
                <a:latin typeface="HG丸ｺﾞｼｯｸM-PRO" pitchFamily="50" charset="-128"/>
                <a:ea typeface="HG丸ｺﾞｼｯｸM-PRO" pitchFamily="50" charset="-128"/>
              </a:rPr>
              <a:t>波超伝導について議論する</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重い電子系とは</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伝導軌道に属する遍歴電子 </a:t>
            </a:r>
            <a:r>
              <a:rPr lang="en-US" altLang="ja-JP" sz="1400" dirty="0">
                <a:latin typeface="HG丸ｺﾞｼｯｸM-PRO" pitchFamily="50" charset="-128"/>
                <a:ea typeface="HG丸ｺﾞｼｯｸM-PRO" pitchFamily="50" charset="-128"/>
              </a:rPr>
              <a:t>(c</a:t>
            </a:r>
            <a:r>
              <a:rPr lang="ja-JP" altLang="en-US" sz="1400" dirty="0">
                <a:latin typeface="HG丸ｺﾞｼｯｸM-PRO" pitchFamily="50" charset="-128"/>
                <a:ea typeface="HG丸ｺﾞｼｯｸM-PRO" pitchFamily="50" charset="-128"/>
              </a:rPr>
              <a:t>電子</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と</a:t>
            </a:r>
            <a:r>
              <a:rPr lang="en-US" altLang="ja-JP" sz="1400" dirty="0">
                <a:latin typeface="HG丸ｺﾞｼｯｸM-PRO" pitchFamily="50" charset="-128"/>
                <a:ea typeface="HG丸ｺﾞｼｯｸM-PRO" pitchFamily="50" charset="-128"/>
              </a:rPr>
              <a:t>f</a:t>
            </a:r>
            <a:r>
              <a:rPr lang="ja-JP" altLang="en-US" sz="1400" dirty="0">
                <a:latin typeface="HG丸ｺﾞｼｯｸM-PRO" pitchFamily="50" charset="-128"/>
                <a:ea typeface="HG丸ｺﾞｼｯｸM-PRO" pitchFamily="50" charset="-128"/>
              </a:rPr>
              <a:t>軌道に属する局在電子 </a:t>
            </a:r>
            <a:r>
              <a:rPr lang="en-US" altLang="ja-JP" sz="1400" dirty="0">
                <a:latin typeface="HG丸ｺﾞｼｯｸM-PRO" pitchFamily="50" charset="-128"/>
                <a:ea typeface="HG丸ｺﾞｼｯｸM-PRO" pitchFamily="50" charset="-128"/>
              </a:rPr>
              <a:t>(f</a:t>
            </a:r>
            <a:r>
              <a:rPr lang="ja-JP" altLang="en-US" sz="1400" dirty="0">
                <a:latin typeface="HG丸ｺﾞｼｯｸM-PRO" pitchFamily="50" charset="-128"/>
                <a:ea typeface="HG丸ｺﾞｼｯｸM-PRO" pitchFamily="50" charset="-128"/>
              </a:rPr>
              <a:t>電子</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が混成した多軌道電子系である</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通常このような重い電子系では</a:t>
            </a:r>
            <a:r>
              <a:rPr lang="en-US" altLang="ja-JP" sz="1400" dirty="0">
                <a:latin typeface="HG丸ｺﾞｼｯｸM-PRO" pitchFamily="50" charset="-128"/>
                <a:ea typeface="HG丸ｺﾞｼｯｸM-PRO" pitchFamily="50" charset="-128"/>
              </a:rPr>
              <a:t>, f</a:t>
            </a:r>
            <a:r>
              <a:rPr lang="ja-JP" altLang="en-US" sz="1400" dirty="0">
                <a:latin typeface="HG丸ｺﾞｼｯｸM-PRO" pitchFamily="50" charset="-128"/>
                <a:ea typeface="HG丸ｺﾞｼｯｸM-PRO" pitchFamily="50" charset="-128"/>
              </a:rPr>
              <a:t>軌道内での</a:t>
            </a:r>
            <a:r>
              <a:rPr lang="en-US" altLang="ja-JP" sz="1400" dirty="0">
                <a:latin typeface="HG丸ｺﾞｼｯｸM-PRO" pitchFamily="50" charset="-128"/>
                <a:ea typeface="HG丸ｺﾞｼｯｸM-PRO" pitchFamily="50" charset="-128"/>
              </a:rPr>
              <a:t>Coulomb</a:t>
            </a:r>
            <a:r>
              <a:rPr lang="ja-JP" altLang="en-US" sz="1400" dirty="0">
                <a:latin typeface="HG丸ｺﾞｼｯｸM-PRO" pitchFamily="50" charset="-128"/>
                <a:ea typeface="HG丸ｺﾞｼｯｸM-PRO" pitchFamily="50" charset="-128"/>
              </a:rPr>
              <a:t>斥力が強いために</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サイト内の</a:t>
            </a:r>
            <a:r>
              <a:rPr lang="en-US" altLang="ja-JP" sz="1400" dirty="0">
                <a:latin typeface="HG丸ｺﾞｼｯｸM-PRO" pitchFamily="50" charset="-128"/>
                <a:ea typeface="HG丸ｺﾞｼｯｸM-PRO" pitchFamily="50" charset="-128"/>
              </a:rPr>
              <a:t>Cooper</a:t>
            </a:r>
            <a:r>
              <a:rPr lang="ja-JP" altLang="en-US" sz="1400" dirty="0">
                <a:latin typeface="HG丸ｺﾞｼｯｸM-PRO" pitchFamily="50" charset="-128"/>
                <a:ea typeface="HG丸ｺﾞｼｯｸM-PRO" pitchFamily="50" charset="-128"/>
              </a:rPr>
              <a:t>対形成による</a:t>
            </a:r>
            <a:r>
              <a:rPr lang="en-US" altLang="ja-JP" sz="1400" dirty="0">
                <a:latin typeface="HG丸ｺﾞｼｯｸM-PRO" pitchFamily="50" charset="-128"/>
                <a:ea typeface="HG丸ｺﾞｼｯｸM-PRO" pitchFamily="50" charset="-128"/>
              </a:rPr>
              <a:t>s</a:t>
            </a:r>
            <a:r>
              <a:rPr lang="ja-JP" altLang="en-US" sz="1400" dirty="0">
                <a:latin typeface="HG丸ｺﾞｼｯｸM-PRO" pitchFamily="50" charset="-128"/>
                <a:ea typeface="HG丸ｺﾞｼｯｸM-PRO" pitchFamily="50" charset="-128"/>
              </a:rPr>
              <a:t>波超伝導ではなく</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隣接サイト間の</a:t>
            </a:r>
            <a:r>
              <a:rPr lang="en-US" altLang="ja-JP" sz="1400" dirty="0">
                <a:latin typeface="HG丸ｺﾞｼｯｸM-PRO" pitchFamily="50" charset="-128"/>
                <a:ea typeface="HG丸ｺﾞｼｯｸM-PRO" pitchFamily="50" charset="-128"/>
              </a:rPr>
              <a:t>Cooper</a:t>
            </a:r>
            <a:r>
              <a:rPr lang="ja-JP" altLang="en-US" sz="1400" dirty="0">
                <a:latin typeface="HG丸ｺﾞｼｯｸM-PRO" pitchFamily="50" charset="-128"/>
                <a:ea typeface="HG丸ｺﾞｼｯｸM-PRO" pitchFamily="50" charset="-128"/>
              </a:rPr>
              <a:t>対形成による</a:t>
            </a:r>
            <a:r>
              <a:rPr lang="en-US" altLang="ja-JP" sz="1400" dirty="0">
                <a:latin typeface="HG丸ｺﾞｼｯｸM-PRO" pitchFamily="50" charset="-128"/>
                <a:ea typeface="HG丸ｺﾞｼｯｸM-PRO" pitchFamily="50" charset="-128"/>
              </a:rPr>
              <a:t>d</a:t>
            </a:r>
            <a:r>
              <a:rPr lang="ja-JP" altLang="en-US" sz="1400" dirty="0">
                <a:latin typeface="HG丸ｺﾞｼｯｸM-PRO" pitchFamily="50" charset="-128"/>
                <a:ea typeface="HG丸ｺﾞｼｯｸM-PRO" pitchFamily="50" charset="-128"/>
              </a:rPr>
              <a:t>波超伝導が好まれやすいと考えられてきた</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しかしながら</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いくつかの重い電子系物質では</a:t>
            </a:r>
            <a:r>
              <a:rPr lang="en-US" altLang="ja-JP" sz="1400" dirty="0">
                <a:latin typeface="HG丸ｺﾞｼｯｸM-PRO" pitchFamily="50" charset="-128"/>
                <a:ea typeface="HG丸ｺﾞｼｯｸM-PRO" pitchFamily="50" charset="-128"/>
              </a:rPr>
              <a:t>s</a:t>
            </a:r>
            <a:r>
              <a:rPr lang="ja-JP" altLang="en-US" sz="1400" dirty="0">
                <a:latin typeface="HG丸ｺﾞｼｯｸM-PRO" pitchFamily="50" charset="-128"/>
                <a:ea typeface="HG丸ｺﾞｼｯｸM-PRO" pitchFamily="50" charset="-128"/>
              </a:rPr>
              <a:t>波超伝導が観測されており </a:t>
            </a:r>
            <a:r>
              <a:rPr lang="en-US" altLang="ja-JP" sz="1400" dirty="0">
                <a:latin typeface="HG丸ｺﾞｼｯｸM-PRO" pitchFamily="50" charset="-128"/>
                <a:ea typeface="HG丸ｺﾞｼｯｸM-PRO" pitchFamily="50" charset="-128"/>
              </a:rPr>
              <a:t>[1,2], </a:t>
            </a:r>
            <a:r>
              <a:rPr lang="ja-JP" altLang="en-US" sz="1400" dirty="0">
                <a:latin typeface="HG丸ｺﾞｼｯｸM-PRO" pitchFamily="50" charset="-128"/>
                <a:ea typeface="HG丸ｺﾞｼｯｸM-PRO" pitchFamily="50" charset="-128"/>
              </a:rPr>
              <a:t>これらの超伝導をどのように解釈するかという非自明な問題が残されている</a:t>
            </a:r>
            <a:r>
              <a:rPr lang="en-US" altLang="ja-JP" sz="1400" dirty="0">
                <a:latin typeface="HG丸ｺﾞｼｯｸM-PRO" pitchFamily="50" charset="-128"/>
                <a:ea typeface="HG丸ｺﾞｼｯｸM-PRO" pitchFamily="50" charset="-128"/>
              </a:rPr>
              <a:t>.</a:t>
            </a:r>
          </a:p>
          <a:p>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我々はこのような重い電子系</a:t>
            </a:r>
            <a:r>
              <a:rPr lang="en-US" altLang="ja-JP" sz="1400" dirty="0">
                <a:latin typeface="HG丸ｺﾞｼｯｸM-PRO" pitchFamily="50" charset="-128"/>
                <a:ea typeface="HG丸ｺﾞｼｯｸM-PRO" pitchFamily="50" charset="-128"/>
              </a:rPr>
              <a:t>s</a:t>
            </a:r>
            <a:r>
              <a:rPr lang="ja-JP" altLang="en-US" sz="1400" dirty="0">
                <a:latin typeface="HG丸ｺﾞｼｯｸM-PRO" pitchFamily="50" charset="-128"/>
                <a:ea typeface="HG丸ｺﾞｼｯｸM-PRO" pitchFamily="50" charset="-128"/>
              </a:rPr>
              <a:t>波超伝導を理解する上で</a:t>
            </a:r>
            <a:r>
              <a:rPr lang="en-US" altLang="ja-JP" sz="1400" dirty="0">
                <a:latin typeface="HG丸ｺﾞｼｯｸM-PRO" pitchFamily="50" charset="-128"/>
                <a:ea typeface="HG丸ｺﾞｼｯｸM-PRO" pitchFamily="50" charset="-128"/>
              </a:rPr>
              <a:t>, c</a:t>
            </a:r>
            <a:r>
              <a:rPr lang="ja-JP" altLang="en-US" sz="1400" dirty="0">
                <a:latin typeface="HG丸ｺﾞｼｯｸM-PRO" pitchFamily="50" charset="-128"/>
                <a:ea typeface="HG丸ｺﾞｼｯｸM-PRO" pitchFamily="50" charset="-128"/>
              </a:rPr>
              <a:t>電子と</a:t>
            </a:r>
            <a:r>
              <a:rPr lang="en-US" altLang="ja-JP" sz="1400" dirty="0">
                <a:latin typeface="HG丸ｺﾞｼｯｸM-PRO" pitchFamily="50" charset="-128"/>
                <a:ea typeface="HG丸ｺﾞｼｯｸM-PRO" pitchFamily="50" charset="-128"/>
              </a:rPr>
              <a:t>f</a:t>
            </a:r>
            <a:r>
              <a:rPr lang="ja-JP" altLang="en-US" sz="1400" dirty="0">
                <a:latin typeface="HG丸ｺﾞｼｯｸM-PRO" pitchFamily="50" charset="-128"/>
                <a:ea typeface="HG丸ｺﾞｼｯｸM-PRO" pitchFamily="50" charset="-128"/>
              </a:rPr>
              <a:t>電子による軌道間</a:t>
            </a:r>
            <a:r>
              <a:rPr lang="en-US" altLang="ja-JP" sz="1400" dirty="0">
                <a:latin typeface="HG丸ｺﾞｼｯｸM-PRO" pitchFamily="50" charset="-128"/>
                <a:ea typeface="HG丸ｺﾞｼｯｸM-PRO" pitchFamily="50" charset="-128"/>
              </a:rPr>
              <a:t>Cooper</a:t>
            </a:r>
            <a:r>
              <a:rPr lang="ja-JP" altLang="en-US" sz="1400" dirty="0">
                <a:latin typeface="HG丸ｺﾞｼｯｸM-PRO" pitchFamily="50" charset="-128"/>
                <a:ea typeface="HG丸ｺﾞｼｯｸM-PRO" pitchFamily="50" charset="-128"/>
              </a:rPr>
              <a:t>対 </a:t>
            </a:r>
            <a:r>
              <a:rPr lang="en-US" altLang="ja-JP" sz="1400" dirty="0">
                <a:latin typeface="HG丸ｺﾞｼｯｸM-PRO" pitchFamily="50" charset="-128"/>
                <a:ea typeface="HG丸ｺﾞｼｯｸM-PRO" pitchFamily="50" charset="-128"/>
              </a:rPr>
              <a:t>(c-f Cooper</a:t>
            </a:r>
            <a:r>
              <a:rPr lang="ja-JP" altLang="en-US" sz="1400" dirty="0">
                <a:latin typeface="HG丸ｺﾞｼｯｸM-PRO" pitchFamily="50" charset="-128"/>
                <a:ea typeface="HG丸ｺﾞｼｯｸM-PRO" pitchFamily="50" charset="-128"/>
              </a:rPr>
              <a:t>対</a:t>
            </a:r>
            <a:r>
              <a:rPr lang="en-US" altLang="ja-JP" sz="1400" dirty="0">
                <a:latin typeface="HG丸ｺﾞｼｯｸM-PRO" pitchFamily="50" charset="-128"/>
                <a:ea typeface="HG丸ｺﾞｼｯｸM-PRO" pitchFamily="50" charset="-128"/>
              </a:rPr>
              <a:t>) [3] </a:t>
            </a:r>
            <a:r>
              <a:rPr lang="ja-JP" altLang="en-US" sz="1400" dirty="0">
                <a:latin typeface="HG丸ｺﾞｼｯｸM-PRO" pitchFamily="50" charset="-128"/>
                <a:ea typeface="HG丸ｺﾞｼｯｸM-PRO" pitchFamily="50" charset="-128"/>
              </a:rPr>
              <a:t>を考慮することが重要なのではないかと考えてきた</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このような軌道間 </a:t>
            </a:r>
            <a:r>
              <a:rPr lang="en-US" altLang="ja-JP" sz="1400" dirty="0">
                <a:latin typeface="HG丸ｺﾞｼｯｸM-PRO" pitchFamily="50" charset="-128"/>
                <a:ea typeface="HG丸ｺﾞｼｯｸM-PRO" pitchFamily="50" charset="-128"/>
              </a:rPr>
              <a:t>Cooper</a:t>
            </a:r>
            <a:r>
              <a:rPr lang="ja-JP" altLang="en-US" sz="1400" dirty="0">
                <a:latin typeface="HG丸ｺﾞｼｯｸM-PRO" pitchFamily="50" charset="-128"/>
                <a:ea typeface="HG丸ｺﾞｼｯｸM-PRO" pitchFamily="50" charset="-128"/>
              </a:rPr>
              <a:t>対は多軌道性をもつ重い電子系ならではのものであり</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先の</a:t>
            </a:r>
            <a:r>
              <a:rPr lang="en-US" altLang="ja-JP" sz="1400" dirty="0">
                <a:latin typeface="HG丸ｺﾞｼｯｸM-PRO" pitchFamily="50" charset="-128"/>
                <a:ea typeface="HG丸ｺﾞｼｯｸM-PRO" pitchFamily="50" charset="-128"/>
              </a:rPr>
              <a:t>f</a:t>
            </a:r>
            <a:r>
              <a:rPr lang="ja-JP" altLang="en-US" sz="1400" dirty="0">
                <a:latin typeface="HG丸ｺﾞｼｯｸM-PRO" pitchFamily="50" charset="-128"/>
                <a:ea typeface="HG丸ｺﾞｼｯｸM-PRO" pitchFamily="50" charset="-128"/>
              </a:rPr>
              <a:t>軌道内</a:t>
            </a:r>
            <a:r>
              <a:rPr lang="en-US" altLang="ja-JP" sz="1400" dirty="0">
                <a:latin typeface="HG丸ｺﾞｼｯｸM-PRO" pitchFamily="50" charset="-128"/>
                <a:ea typeface="HG丸ｺﾞｼｯｸM-PRO" pitchFamily="50" charset="-128"/>
              </a:rPr>
              <a:t>Coulomb</a:t>
            </a:r>
            <a:r>
              <a:rPr lang="ja-JP" altLang="en-US" sz="1400" dirty="0">
                <a:latin typeface="HG丸ｺﾞｼｯｸM-PRO" pitchFamily="50" charset="-128"/>
                <a:ea typeface="HG丸ｺﾞｼｯｸM-PRO" pitchFamily="50" charset="-128"/>
              </a:rPr>
              <a:t>斥力を避けつつサイト内対形成を可能にする</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我々は軌道内</a:t>
            </a:r>
            <a:r>
              <a:rPr lang="en-US" altLang="ja-JP" sz="1400" dirty="0">
                <a:latin typeface="HG丸ｺﾞｼｯｸM-PRO" pitchFamily="50" charset="-128"/>
                <a:ea typeface="HG丸ｺﾞｼｯｸM-PRO" pitchFamily="50" charset="-128"/>
              </a:rPr>
              <a:t>Cooper</a:t>
            </a:r>
            <a:r>
              <a:rPr lang="ja-JP" altLang="en-US" sz="1400" dirty="0">
                <a:latin typeface="HG丸ｺﾞｼｯｸM-PRO" pitchFamily="50" charset="-128"/>
                <a:ea typeface="HG丸ｺﾞｼｯｸM-PRO" pitchFamily="50" charset="-128"/>
              </a:rPr>
              <a:t>対に加え軌道間</a:t>
            </a:r>
            <a:r>
              <a:rPr lang="en-US" altLang="ja-JP" sz="1400" dirty="0">
                <a:latin typeface="HG丸ｺﾞｼｯｸM-PRO" pitchFamily="50" charset="-128"/>
                <a:ea typeface="HG丸ｺﾞｼｯｸM-PRO" pitchFamily="50" charset="-128"/>
              </a:rPr>
              <a:t>c-f Cooper</a:t>
            </a:r>
            <a:r>
              <a:rPr lang="ja-JP" altLang="en-US" sz="1400" dirty="0">
                <a:latin typeface="HG丸ｺﾞｼｯｸM-PRO" pitchFamily="50" charset="-128"/>
                <a:ea typeface="HG丸ｺﾞｼｯｸM-PRO" pitchFamily="50" charset="-128"/>
              </a:rPr>
              <a:t>対も考慮した変分クラスタ法を用い</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正方格子上の周期</a:t>
            </a:r>
            <a:r>
              <a:rPr lang="en-US" altLang="ja-JP" sz="1400" dirty="0">
                <a:latin typeface="HG丸ｺﾞｼｯｸM-PRO" pitchFamily="50" charset="-128"/>
                <a:ea typeface="HG丸ｺﾞｼｯｸM-PRO" pitchFamily="50" charset="-128"/>
              </a:rPr>
              <a:t>Anderson</a:t>
            </a:r>
            <a:r>
              <a:rPr lang="ja-JP" altLang="en-US" sz="1400" dirty="0">
                <a:latin typeface="HG丸ｺﾞｼｯｸM-PRO" pitchFamily="50" charset="-128"/>
                <a:ea typeface="HG丸ｺﾞｼｯｸM-PRO" pitchFamily="50" charset="-128"/>
              </a:rPr>
              <a:t>模型における</a:t>
            </a:r>
            <a:r>
              <a:rPr lang="en-US" altLang="ja-JP" sz="1400" dirty="0">
                <a:latin typeface="HG丸ｺﾞｼｯｸM-PRO" pitchFamily="50" charset="-128"/>
                <a:ea typeface="HG丸ｺﾞｼｯｸM-PRO" pitchFamily="50" charset="-128"/>
              </a:rPr>
              <a:t>s</a:t>
            </a:r>
            <a:r>
              <a:rPr lang="ja-JP" altLang="en-US" sz="1400" dirty="0">
                <a:latin typeface="HG丸ｺﾞｼｯｸM-PRO" pitchFamily="50" charset="-128"/>
                <a:ea typeface="HG丸ｺﾞｼｯｸM-PRO" pitchFamily="50" charset="-128"/>
              </a:rPr>
              <a:t>波超伝導の発現可能性について調べた </a:t>
            </a:r>
            <a:r>
              <a:rPr lang="en-US" altLang="ja-JP" sz="1400" dirty="0">
                <a:latin typeface="HG丸ｺﾞｼｯｸM-PRO" pitchFamily="50" charset="-128"/>
                <a:ea typeface="HG丸ｺﾞｼｯｸM-PRO" pitchFamily="50" charset="-128"/>
              </a:rPr>
              <a:t>[4]. </a:t>
            </a:r>
            <a:r>
              <a:rPr lang="ja-JP" altLang="en-US" sz="1400" dirty="0">
                <a:latin typeface="HG丸ｺﾞｼｯｸM-PRO" pitchFamily="50" charset="-128"/>
                <a:ea typeface="HG丸ｺﾞｼｯｸM-PRO" pitchFamily="50" charset="-128"/>
              </a:rPr>
              <a:t>その結果</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系の粒子数がハーフフィリングからずれており</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かつ</a:t>
            </a:r>
            <a:r>
              <a:rPr lang="en-US" altLang="ja-JP" sz="1400" dirty="0">
                <a:latin typeface="HG丸ｺﾞｼｯｸM-PRO" pitchFamily="50" charset="-128"/>
                <a:ea typeface="HG丸ｺﾞｼｯｸM-PRO" pitchFamily="50" charset="-128"/>
              </a:rPr>
              <a:t>f</a:t>
            </a:r>
            <a:r>
              <a:rPr lang="ja-JP" altLang="en-US" sz="1400" dirty="0">
                <a:latin typeface="HG丸ｺﾞｼｯｸM-PRO" pitchFamily="50" charset="-128"/>
                <a:ea typeface="HG丸ｺﾞｼｯｸM-PRO" pitchFamily="50" charset="-128"/>
              </a:rPr>
              <a:t>軌道内</a:t>
            </a:r>
            <a:r>
              <a:rPr lang="en-US" altLang="ja-JP" sz="1400" dirty="0">
                <a:latin typeface="HG丸ｺﾞｼｯｸM-PRO" pitchFamily="50" charset="-128"/>
                <a:ea typeface="HG丸ｺﾞｼｯｸM-PRO" pitchFamily="50" charset="-128"/>
              </a:rPr>
              <a:t>Coulomb</a:t>
            </a:r>
            <a:r>
              <a:rPr lang="ja-JP" altLang="en-US" sz="1400" dirty="0">
                <a:latin typeface="HG丸ｺﾞｼｯｸM-PRO" pitchFamily="50" charset="-128"/>
                <a:ea typeface="HG丸ｺﾞｼｯｸM-PRO" pitchFamily="50" charset="-128"/>
              </a:rPr>
              <a:t>斥力がさほど大きくない領域で</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軌道間</a:t>
            </a:r>
            <a:r>
              <a:rPr lang="en-US" altLang="ja-JP" sz="1400" dirty="0">
                <a:latin typeface="HG丸ｺﾞｼｯｸM-PRO" pitchFamily="50" charset="-128"/>
                <a:ea typeface="HG丸ｺﾞｼｯｸM-PRO" pitchFamily="50" charset="-128"/>
              </a:rPr>
              <a:t>c-f Cooper</a:t>
            </a:r>
            <a:r>
              <a:rPr lang="ja-JP" altLang="en-US" sz="1400" dirty="0">
                <a:latin typeface="HG丸ｺﾞｼｯｸM-PRO" pitchFamily="50" charset="-128"/>
                <a:ea typeface="HG丸ｺﾞｼｯｸM-PRO" pitchFamily="50" charset="-128"/>
              </a:rPr>
              <a:t>対由来の</a:t>
            </a:r>
            <a:r>
              <a:rPr lang="en-US" altLang="ja-JP" sz="1400" dirty="0">
                <a:latin typeface="HG丸ｺﾞｼｯｸM-PRO" pitchFamily="50" charset="-128"/>
                <a:ea typeface="HG丸ｺﾞｼｯｸM-PRO" pitchFamily="50" charset="-128"/>
              </a:rPr>
              <a:t>s</a:t>
            </a:r>
            <a:r>
              <a:rPr lang="ja-JP" altLang="en-US" sz="1400" dirty="0">
                <a:latin typeface="HG丸ｺﾞｼｯｸM-PRO" pitchFamily="50" charset="-128"/>
                <a:ea typeface="HG丸ｺﾞｼｯｸM-PRO" pitchFamily="50" charset="-128"/>
              </a:rPr>
              <a:t>波超伝導が発現しうることを明らかにした</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本発表ではこれらの結果について紹介したい</a:t>
            </a:r>
            <a:r>
              <a:rPr lang="en-US" altLang="ja-JP" sz="1400" dirty="0">
                <a:latin typeface="HG丸ｺﾞｼｯｸM-PRO" pitchFamily="50" charset="-128"/>
                <a:ea typeface="HG丸ｺﾞｼｯｸM-PRO" pitchFamily="50" charset="-128"/>
              </a:rPr>
              <a:t>.</a:t>
            </a:r>
          </a:p>
          <a:p>
            <a:endParaRPr lang="en-US" altLang="ja-JP" sz="1200" dirty="0">
              <a:latin typeface="HG丸ｺﾞｼｯｸM-PRO" pitchFamily="50" charset="-128"/>
              <a:ea typeface="HG丸ｺﾞｼｯｸM-PRO" pitchFamily="50" charset="-128"/>
            </a:endParaRPr>
          </a:p>
          <a:p>
            <a:r>
              <a:rPr lang="en-US" altLang="ja-JP" sz="1100" dirty="0">
                <a:latin typeface="HG丸ｺﾞｼｯｸM-PRO" pitchFamily="50" charset="-128"/>
                <a:ea typeface="HG丸ｺﾞｼｯｸM-PRO" pitchFamily="50" charset="-128"/>
              </a:rPr>
              <a:t>[1] K. Matsuda, Y. </a:t>
            </a:r>
            <a:r>
              <a:rPr lang="en-US" altLang="ja-JP" sz="1100" dirty="0" err="1">
                <a:latin typeface="HG丸ｺﾞｼｯｸM-PRO" pitchFamily="50" charset="-128"/>
                <a:ea typeface="HG丸ｺﾞｼｯｸM-PRO" pitchFamily="50" charset="-128"/>
              </a:rPr>
              <a:t>Kohori</a:t>
            </a:r>
            <a:r>
              <a:rPr lang="en-US" altLang="ja-JP" sz="1100" dirty="0">
                <a:latin typeface="HG丸ｺﾞｼｯｸM-PRO" pitchFamily="50" charset="-128"/>
                <a:ea typeface="HG丸ｺﾞｼｯｸM-PRO" pitchFamily="50" charset="-128"/>
              </a:rPr>
              <a:t>, and T. </a:t>
            </a:r>
            <a:r>
              <a:rPr lang="en-US" altLang="ja-JP" sz="1100" dirty="0" err="1">
                <a:latin typeface="HG丸ｺﾞｼｯｸM-PRO" pitchFamily="50" charset="-128"/>
                <a:ea typeface="HG丸ｺﾞｼｯｸM-PRO" pitchFamily="50" charset="-128"/>
              </a:rPr>
              <a:t>Kohara</a:t>
            </a:r>
            <a:r>
              <a:rPr lang="en-US" altLang="ja-JP" sz="1100" dirty="0">
                <a:latin typeface="HG丸ｺﾞｼｯｸM-PRO" pitchFamily="50" charset="-128"/>
                <a:ea typeface="HG丸ｺﾞｼｯｸM-PRO" pitchFamily="50" charset="-128"/>
              </a:rPr>
              <a:t>, J. Phys. Soc. </a:t>
            </a:r>
            <a:r>
              <a:rPr lang="en-US" altLang="ja-JP" sz="1100" dirty="0" err="1">
                <a:latin typeface="HG丸ｺﾞｼｯｸM-PRO" pitchFamily="50" charset="-128"/>
                <a:ea typeface="HG丸ｺﾞｼｯｸM-PRO" pitchFamily="50" charset="-128"/>
              </a:rPr>
              <a:t>Jpn</a:t>
            </a:r>
            <a:r>
              <a:rPr lang="en-US" altLang="ja-JP" sz="1100" dirty="0">
                <a:latin typeface="HG丸ｺﾞｼｯｸM-PRO" pitchFamily="50" charset="-128"/>
                <a:ea typeface="HG丸ｺﾞｼｯｸM-PRO" pitchFamily="50" charset="-128"/>
              </a:rPr>
              <a:t>. </a:t>
            </a:r>
            <a:r>
              <a:rPr lang="en-US" altLang="ja-JP" sz="1100" b="1" dirty="0">
                <a:latin typeface="HG丸ｺﾞｼｯｸM-PRO" pitchFamily="50" charset="-128"/>
                <a:ea typeface="HG丸ｺﾞｼｯｸM-PRO" pitchFamily="50" charset="-128"/>
              </a:rPr>
              <a:t>64</a:t>
            </a:r>
            <a:r>
              <a:rPr lang="en-US" altLang="ja-JP" sz="1100" dirty="0">
                <a:latin typeface="HG丸ｺﾞｼｯｸM-PRO" pitchFamily="50" charset="-128"/>
                <a:ea typeface="HG丸ｺﾞｼｯｸM-PRO" pitchFamily="50" charset="-128"/>
              </a:rPr>
              <a:t>, 2750 (1995).</a:t>
            </a:r>
          </a:p>
          <a:p>
            <a:r>
              <a:rPr lang="en-US" altLang="ja-JP" sz="1100" dirty="0">
                <a:latin typeface="HG丸ｺﾞｼｯｸM-PRO" pitchFamily="50" charset="-128"/>
                <a:ea typeface="HG丸ｺﾞｼｯｸM-PRO" pitchFamily="50" charset="-128"/>
              </a:rPr>
              <a:t>[2] K. Ishida, H. </a:t>
            </a:r>
            <a:r>
              <a:rPr lang="en-US" altLang="ja-JP" sz="1100" dirty="0" err="1">
                <a:latin typeface="HG丸ｺﾞｼｯｸM-PRO" pitchFamily="50" charset="-128"/>
                <a:ea typeface="HG丸ｺﾞｼｯｸM-PRO" pitchFamily="50" charset="-128"/>
              </a:rPr>
              <a:t>Mukuda</a:t>
            </a:r>
            <a:r>
              <a:rPr lang="en-US" altLang="ja-JP" sz="1100" dirty="0">
                <a:latin typeface="HG丸ｺﾞｼｯｸM-PRO" pitchFamily="50" charset="-128"/>
                <a:ea typeface="HG丸ｺﾞｼｯｸM-PRO" pitchFamily="50" charset="-128"/>
              </a:rPr>
              <a:t>, Y. </a:t>
            </a:r>
            <a:r>
              <a:rPr lang="en-US" altLang="ja-JP" sz="1100" dirty="0" err="1">
                <a:latin typeface="HG丸ｺﾞｼｯｸM-PRO" pitchFamily="50" charset="-128"/>
                <a:ea typeface="HG丸ｺﾞｼｯｸM-PRO" pitchFamily="50" charset="-128"/>
              </a:rPr>
              <a:t>Kitaoka</a:t>
            </a:r>
            <a:r>
              <a:rPr lang="en-US" altLang="ja-JP" sz="1100" dirty="0">
                <a:latin typeface="HG丸ｺﾞｼｯｸM-PRO" pitchFamily="50" charset="-128"/>
                <a:ea typeface="HG丸ｺﾞｼｯｸM-PRO" pitchFamily="50" charset="-128"/>
              </a:rPr>
              <a:t>, K. </a:t>
            </a:r>
            <a:r>
              <a:rPr lang="en-US" altLang="ja-JP" sz="1100" dirty="0" err="1">
                <a:latin typeface="HG丸ｺﾞｼｯｸM-PRO" pitchFamily="50" charset="-128"/>
                <a:ea typeface="HG丸ｺﾞｼｯｸM-PRO" pitchFamily="50" charset="-128"/>
              </a:rPr>
              <a:t>Asayama</a:t>
            </a:r>
            <a:r>
              <a:rPr lang="en-US" altLang="ja-JP" sz="1100" dirty="0">
                <a:latin typeface="HG丸ｺﾞｼｯｸM-PRO" pitchFamily="50" charset="-128"/>
                <a:ea typeface="HG丸ｺﾞｼｯｸM-PRO" pitchFamily="50" charset="-128"/>
              </a:rPr>
              <a:t>, H. Sugawara, Y. Aoki, and </a:t>
            </a:r>
            <a:r>
              <a:rPr lang="en-US" altLang="ja-JP" sz="1100" dirty="0" smtClean="0">
                <a:latin typeface="HG丸ｺﾞｼｯｸM-PRO" pitchFamily="50" charset="-128"/>
                <a:ea typeface="HG丸ｺﾞｼｯｸM-PRO" pitchFamily="50" charset="-128"/>
              </a:rPr>
              <a:t>H. Sato, </a:t>
            </a:r>
            <a:r>
              <a:rPr lang="en-US" altLang="ja-JP" sz="1100" dirty="0" err="1">
                <a:latin typeface="HG丸ｺﾞｼｯｸM-PRO" pitchFamily="50" charset="-128"/>
                <a:ea typeface="HG丸ｺﾞｼｯｸM-PRO" pitchFamily="50" charset="-128"/>
              </a:rPr>
              <a:t>Physica</a:t>
            </a:r>
            <a:r>
              <a:rPr lang="en-US" altLang="ja-JP" sz="1100" dirty="0">
                <a:latin typeface="HG丸ｺﾞｼｯｸM-PRO" pitchFamily="50" charset="-128"/>
                <a:ea typeface="HG丸ｺﾞｼｯｸM-PRO" pitchFamily="50" charset="-128"/>
              </a:rPr>
              <a:t> B </a:t>
            </a:r>
            <a:r>
              <a:rPr lang="en-US" altLang="ja-JP" sz="1100" b="1" dirty="0">
                <a:latin typeface="HG丸ｺﾞｼｯｸM-PRO" pitchFamily="50" charset="-128"/>
                <a:ea typeface="HG丸ｺﾞｼｯｸM-PRO" pitchFamily="50" charset="-128"/>
              </a:rPr>
              <a:t>237</a:t>
            </a:r>
            <a:r>
              <a:rPr lang="en-US" altLang="ja-JP" sz="1100" dirty="0">
                <a:latin typeface="HG丸ｺﾞｼｯｸM-PRO" pitchFamily="50" charset="-128"/>
                <a:ea typeface="HG丸ｺﾞｼｯｸM-PRO" pitchFamily="50" charset="-128"/>
              </a:rPr>
              <a:t>, 304 (1997).</a:t>
            </a:r>
          </a:p>
          <a:p>
            <a:r>
              <a:rPr lang="en-US" altLang="ja-JP" sz="1100" dirty="0">
                <a:latin typeface="HG丸ｺﾞｼｯｸM-PRO" pitchFamily="50" charset="-128"/>
                <a:ea typeface="HG丸ｺﾞｼｯｸM-PRO" pitchFamily="50" charset="-128"/>
              </a:rPr>
              <a:t>[3] K. </a:t>
            </a:r>
            <a:r>
              <a:rPr lang="en-US" altLang="ja-JP" sz="1100" dirty="0" err="1">
                <a:latin typeface="HG丸ｺﾞｼｯｸM-PRO" pitchFamily="50" charset="-128"/>
                <a:ea typeface="HG丸ｺﾞｼｯｸM-PRO" pitchFamily="50" charset="-128"/>
              </a:rPr>
              <a:t>Hanzawa</a:t>
            </a:r>
            <a:r>
              <a:rPr lang="en-US" altLang="ja-JP" sz="1100" dirty="0">
                <a:latin typeface="HG丸ｺﾞｼｯｸM-PRO" pitchFamily="50" charset="-128"/>
                <a:ea typeface="HG丸ｺﾞｼｯｸM-PRO" pitchFamily="50" charset="-128"/>
              </a:rPr>
              <a:t> and K. </a:t>
            </a:r>
            <a:r>
              <a:rPr lang="en-US" altLang="ja-JP" sz="1100" dirty="0" err="1">
                <a:latin typeface="HG丸ｺﾞｼｯｸM-PRO" pitchFamily="50" charset="-128"/>
                <a:ea typeface="HG丸ｺﾞｼｯｸM-PRO" pitchFamily="50" charset="-128"/>
              </a:rPr>
              <a:t>Yosida</a:t>
            </a:r>
            <a:r>
              <a:rPr lang="en-US" altLang="ja-JP" sz="1100" dirty="0">
                <a:latin typeface="HG丸ｺﾞｼｯｸM-PRO" pitchFamily="50" charset="-128"/>
                <a:ea typeface="HG丸ｺﾞｼｯｸM-PRO" pitchFamily="50" charset="-128"/>
              </a:rPr>
              <a:t>, J. Phys. Soc. </a:t>
            </a:r>
            <a:r>
              <a:rPr lang="en-US" altLang="ja-JP" sz="1100" dirty="0" err="1">
                <a:latin typeface="HG丸ｺﾞｼｯｸM-PRO" pitchFamily="50" charset="-128"/>
                <a:ea typeface="HG丸ｺﾞｼｯｸM-PRO" pitchFamily="50" charset="-128"/>
              </a:rPr>
              <a:t>Jpn</a:t>
            </a:r>
            <a:r>
              <a:rPr lang="en-US" altLang="ja-JP" sz="1100" dirty="0">
                <a:latin typeface="HG丸ｺﾞｼｯｸM-PRO" pitchFamily="50" charset="-128"/>
                <a:ea typeface="HG丸ｺﾞｼｯｸM-PRO" pitchFamily="50" charset="-128"/>
              </a:rPr>
              <a:t>. </a:t>
            </a:r>
            <a:r>
              <a:rPr lang="en-US" altLang="ja-JP" sz="1100" b="1" dirty="0">
                <a:latin typeface="HG丸ｺﾞｼｯｸM-PRO" pitchFamily="50" charset="-128"/>
                <a:ea typeface="HG丸ｺﾞｼｯｸM-PRO" pitchFamily="50" charset="-128"/>
              </a:rPr>
              <a:t>56</a:t>
            </a:r>
            <a:r>
              <a:rPr lang="en-US" altLang="ja-JP" sz="1100" dirty="0">
                <a:latin typeface="HG丸ｺﾞｼｯｸM-PRO" pitchFamily="50" charset="-128"/>
                <a:ea typeface="HG丸ｺﾞｼｯｸM-PRO" pitchFamily="50" charset="-128"/>
              </a:rPr>
              <a:t>, 3440 (1987); J. </a:t>
            </a:r>
            <a:r>
              <a:rPr lang="en-US" altLang="ja-JP" sz="1100" dirty="0" err="1">
                <a:latin typeface="HG丸ｺﾞｼｯｸM-PRO" pitchFamily="50" charset="-128"/>
                <a:ea typeface="HG丸ｺﾞｼｯｸM-PRO" pitchFamily="50" charset="-128"/>
              </a:rPr>
              <a:t>Spałek</a:t>
            </a:r>
            <a:r>
              <a:rPr lang="en-US" altLang="ja-JP" sz="1100" dirty="0">
                <a:latin typeface="HG丸ｺﾞｼｯｸM-PRO" pitchFamily="50" charset="-128"/>
                <a:ea typeface="HG丸ｺﾞｼｯｸM-PRO" pitchFamily="50" charset="-128"/>
              </a:rPr>
              <a:t>, Phys. Rev. B 38, 208 (1988); K. Masuda and D. Yamamoto, Phys. Rev. B </a:t>
            </a:r>
            <a:r>
              <a:rPr lang="en-US" altLang="ja-JP" sz="1100" b="1" dirty="0">
                <a:latin typeface="HG丸ｺﾞｼｯｸM-PRO" pitchFamily="50" charset="-128"/>
                <a:ea typeface="HG丸ｺﾞｼｯｸM-PRO" pitchFamily="50" charset="-128"/>
              </a:rPr>
              <a:t>87</a:t>
            </a:r>
            <a:r>
              <a:rPr lang="en-US" altLang="ja-JP" sz="1100" dirty="0">
                <a:latin typeface="HG丸ｺﾞｼｯｸM-PRO" pitchFamily="50" charset="-128"/>
                <a:ea typeface="HG丸ｺﾞｼｯｸM-PRO" pitchFamily="50" charset="-128"/>
              </a:rPr>
              <a:t>, 014516 (2013).</a:t>
            </a:r>
          </a:p>
          <a:p>
            <a:r>
              <a:rPr lang="en-US" altLang="ja-JP" sz="1100" dirty="0">
                <a:latin typeface="HG丸ｺﾞｼｯｸM-PRO" pitchFamily="50" charset="-128"/>
                <a:ea typeface="HG丸ｺﾞｼｯｸM-PRO" pitchFamily="50" charset="-128"/>
              </a:rPr>
              <a:t>[4] K. Masuda and D. Yamamoto, Phys. Rev. B </a:t>
            </a:r>
            <a:r>
              <a:rPr lang="en-US" altLang="ja-JP" sz="1100" b="1" dirty="0">
                <a:latin typeface="HG丸ｺﾞｼｯｸM-PRO" pitchFamily="50" charset="-128"/>
                <a:ea typeface="HG丸ｺﾞｼｯｸM-PRO" pitchFamily="50" charset="-128"/>
              </a:rPr>
              <a:t>91</a:t>
            </a:r>
            <a:r>
              <a:rPr lang="en-US" altLang="ja-JP" sz="1100" dirty="0">
                <a:latin typeface="HG丸ｺﾞｼｯｸM-PRO" pitchFamily="50" charset="-128"/>
                <a:ea typeface="HG丸ｺﾞｼｯｸM-PRO" pitchFamily="50" charset="-128"/>
              </a:rPr>
              <a:t>, 104508 (2015).</a:t>
            </a:r>
            <a:endParaRPr lang="ja-JP" altLang="en-US" sz="1000" dirty="0">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１２</a:t>
            </a:r>
            <a:r>
              <a:rPr kumimoji="1" lang="ja-JP" altLang="en-US" sz="1600" b="1" dirty="0" smtClean="0">
                <a:latin typeface="HG丸ｺﾞｼｯｸM-PRO" pitchFamily="50" charset="-128"/>
                <a:ea typeface="HG丸ｺﾞｼｯｸM-PRO" pitchFamily="50" charset="-128"/>
              </a:rPr>
              <a:t>月１０日（</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a:latin typeface="HG丸ｺﾞｼｯｸM-PRO" pitchFamily="50" charset="-128"/>
                <a:ea typeface="HG丸ｺﾞｼｯｸM-PRO" pitchFamily="50" charset="-128"/>
                <a:cs typeface="Times"/>
              </a:rPr>
              <a:t>１</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a:t>
            </a:r>
            <a:r>
              <a:rPr lang="ja-JP" altLang="en-US" sz="1600" b="1" dirty="0">
                <a:latin typeface="HG丸ｺﾞｼｯｸM-PRO" pitchFamily="50" charset="-128"/>
                <a:ea typeface="HG丸ｺﾞｼｯｸM-PRO" pitchFamily="50" charset="-128"/>
                <a:cs typeface="Times"/>
              </a:rPr>
              <a:t>７</a:t>
            </a:r>
            <a:r>
              <a:rPr lang="en-US" altLang="ja-JP" sz="1600" b="1" dirty="0" smtClean="0">
                <a:latin typeface="HG丸ｺﾞｼｯｸM-PRO" pitchFamily="50" charset="-128"/>
                <a:ea typeface="HG丸ｺﾞｼｯｸM-PRO" pitchFamily="50" charset="-128"/>
                <a:cs typeface="Times"/>
              </a:rPr>
              <a:t>:</a:t>
            </a:r>
            <a:r>
              <a:rPr lang="ja-JP" altLang="en-US" sz="1600" b="1" dirty="0">
                <a:latin typeface="HG丸ｺﾞｼｯｸM-PRO" pitchFamily="50" charset="-128"/>
                <a:ea typeface="HG丸ｺﾞｼｯｸM-PRO" pitchFamily="50" charset="-128"/>
                <a:cs typeface="Times"/>
              </a:rPr>
              <a:t>４</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a:t>
            </a:r>
            <a:r>
              <a:rPr lang="en-US" altLang="ja-JP" sz="1600" b="1" dirty="0">
                <a:latin typeface="HG丸ｺﾞｼｯｸM-PRO" pitchFamily="50" charset="-128"/>
                <a:ea typeface="HG丸ｺﾞｼｯｸM-PRO" pitchFamily="50" charset="-128"/>
              </a:rPr>
              <a:t>8</a:t>
            </a:r>
            <a:r>
              <a:rPr lang="ja-JP" altLang="en-US" sz="1600" b="1" dirty="0">
                <a:latin typeface="HG丸ｺﾞｼｯｸM-PRO" pitchFamily="50" charset="-128"/>
                <a:ea typeface="HG丸ｺﾞｼｯｸM-PRO" pitchFamily="50" charset="-128"/>
              </a:rPr>
              <a:t>階第</a:t>
            </a:r>
            <a:r>
              <a:rPr lang="en-US" altLang="ja-JP" sz="1600" b="1" dirty="0">
                <a:latin typeface="HG丸ｺﾞｼｯｸM-PRO" pitchFamily="50" charset="-128"/>
                <a:ea typeface="HG丸ｺﾞｼｯｸM-PRO" pitchFamily="50" charset="-128"/>
              </a:rPr>
              <a:t>2</a:t>
            </a:r>
            <a:r>
              <a:rPr lang="ja-JP" altLang="en-US" sz="1600" b="1" dirty="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4344459"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：増田啓介</a:t>
            </a:r>
            <a:r>
              <a:rPr lang="ja-JP" altLang="en-US" sz="1400" dirty="0" smtClean="0">
                <a:latin typeface="HG丸ｺﾞｼｯｸM-PRO" pitchFamily="50" charset="-128"/>
                <a:ea typeface="HG丸ｺﾞｼｯｸM-PRO" pitchFamily="50" charset="-128"/>
              </a:rPr>
              <a:t>氏　</a:t>
            </a:r>
            <a:r>
              <a:rPr lang="en-US" altLang="ja-JP" sz="1400" dirty="0" smtClean="0">
                <a:latin typeface="HG丸ｺﾞｼｯｸM-PRO" pitchFamily="50" charset="-128"/>
                <a:ea typeface="HG丸ｺﾞｼｯｸM-PRO" pitchFamily="50" charset="-128"/>
              </a:rPr>
              <a:t>(Keisuke Masuda, Ph.D.)</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ja-JP" altLang="en-US" sz="1400" dirty="0" smtClean="0">
                <a:latin typeface="HG丸ｺﾞｼｯｸM-PRO" pitchFamily="50" charset="-128"/>
                <a:ea typeface="HG丸ｺﾞｼｯｸM-PRO" pitchFamily="50" charset="-128"/>
              </a:rPr>
              <a:t>：</a:t>
            </a:r>
            <a:r>
              <a:rPr lang="zh-CN" altLang="en-US" sz="1400" dirty="0">
                <a:latin typeface="HG丸ｺﾞｼｯｸM-PRO" pitchFamily="50" charset="-128"/>
                <a:ea typeface="HG丸ｺﾞｼｯｸM-PRO" pitchFamily="50" charset="-128"/>
              </a:rPr>
              <a:t>早稲田大学先進理工学部物理学科 助教</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2626409"/>
            <a:ext cx="6443307"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：重い電子系における</a:t>
            </a:r>
            <a:r>
              <a:rPr lang="en-US" altLang="ja-JP" sz="1400" dirty="0">
                <a:latin typeface="HG丸ｺﾞｼｯｸM-PRO" pitchFamily="50" charset="-128"/>
                <a:ea typeface="HG丸ｺﾞｼｯｸM-PRO" pitchFamily="50" charset="-128"/>
              </a:rPr>
              <a:t>s</a:t>
            </a:r>
            <a:r>
              <a:rPr lang="ja-JP" altLang="en-US" sz="1400" dirty="0">
                <a:latin typeface="HG丸ｺﾞｼｯｸM-PRO" pitchFamily="50" charset="-128"/>
                <a:ea typeface="HG丸ｺﾞｼｯｸM-PRO" pitchFamily="50" charset="-128"/>
              </a:rPr>
              <a:t>波超伝導</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軌道間対形成に着目したアプローチ</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304993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１</a:t>
            </a:r>
            <a:r>
              <a:rPr lang="ja-JP" altLang="en-US" sz="2000" dirty="0">
                <a:latin typeface="HG丸ｺﾞｼｯｸM-PRO" pitchFamily="50" charset="-128"/>
                <a:ea typeface="HG丸ｺﾞｼｯｸM-PRO" pitchFamily="50" charset="-128"/>
              </a:rPr>
              <a:t>８</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6" name="テキスト ボックス 15"/>
          <p:cNvSpPr txBox="1"/>
          <p:nvPr/>
        </p:nvSpPr>
        <p:spPr>
          <a:xfrm>
            <a:off x="5298368" y="8867960"/>
            <a:ext cx="1569660"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t>橋爪洋一郎</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1199</TotalTime>
  <Words>532</Words>
  <Application>Microsoft Office PowerPoint</Application>
  <PresentationFormat>画面に合わせる (4:3)</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橋爪　洋一郎</cp:lastModifiedBy>
  <cp:revision>195</cp:revision>
  <cp:lastPrinted>2011-05-23T09:25:47Z</cp:lastPrinted>
  <dcterms:created xsi:type="dcterms:W3CDTF">2011-06-28T08:58:10Z</dcterms:created>
  <dcterms:modified xsi:type="dcterms:W3CDTF">2015-12-02T02:00:02Z</dcterms:modified>
</cp:coreProperties>
</file>