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2016/1/22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2016/1/22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2016/1/22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4857" y="4386617"/>
            <a:ext cx="6088284" cy="3108543"/>
          </a:xfrm>
          <a:prstGeom prst="rect">
            <a:avLst/>
          </a:prstGeom>
        </p:spPr>
        <p:txBody>
          <a:bodyPr wrap="square">
            <a:spAutoFit/>
          </a:bodyPr>
          <a:lstStyle/>
          <a:p>
            <a:r>
              <a:rPr lang="ja-JP" altLang="en-US" sz="1400" dirty="0">
                <a:latin typeface="HG丸ｺﾞｼｯｸM-PRO" pitchFamily="50" charset="-128"/>
                <a:ea typeface="HG丸ｺﾞｼｯｸM-PRO" pitchFamily="50" charset="-128"/>
              </a:rPr>
              <a:t> 　近年結晶中の電子に働くスピン軌道相互作用の効果が高く注目されている。</a:t>
            </a:r>
            <a:r>
              <a:rPr lang="ja-JP" altLang="en-US" sz="1400" dirty="0" smtClean="0">
                <a:latin typeface="HG丸ｺﾞｼｯｸM-PRO" pitchFamily="50" charset="-128"/>
                <a:ea typeface="HG丸ｺﾞｼｯｸM-PRO" pitchFamily="50" charset="-128"/>
              </a:rPr>
              <a:t>特に</a:t>
            </a:r>
            <a:r>
              <a:rPr lang="ja-JP" altLang="en-US" sz="1400" dirty="0">
                <a:latin typeface="HG丸ｺﾞｼｯｸM-PRO" pitchFamily="50" charset="-128"/>
                <a:ea typeface="HG丸ｺﾞｼｯｸM-PRO" pitchFamily="50" charset="-128"/>
              </a:rPr>
              <a:t>、空間反転対称性の破れた系において電子スピンが運動量と結合した偏極を持 つ「ラシュバ効果」は、スピントロニクス機能の源として盛んに研究されて</a:t>
            </a:r>
            <a:r>
              <a:rPr lang="ja-JP" altLang="en-US" sz="1400" dirty="0" smtClean="0">
                <a:latin typeface="HG丸ｺﾞｼｯｸM-PRO" pitchFamily="50" charset="-128"/>
                <a:ea typeface="HG丸ｺﾞｼｯｸM-PRO" pitchFamily="50" charset="-128"/>
              </a:rPr>
              <a:t>いる</a:t>
            </a:r>
            <a:r>
              <a:rPr lang="ja-JP" altLang="en-US" sz="1400" dirty="0">
                <a:latin typeface="HG丸ｺﾞｼｯｸM-PRO" pitchFamily="50" charset="-128"/>
                <a:ea typeface="HG丸ｺﾞｼｯｸM-PRO" pitchFamily="50" charset="-128"/>
              </a:rPr>
              <a:t>。また、トポロジカル絶縁体やワイル半金属などの新しいクラスの量子状態</a:t>
            </a:r>
            <a:r>
              <a:rPr lang="ja-JP" altLang="en-US" sz="1400" dirty="0" smtClean="0">
                <a:latin typeface="HG丸ｺﾞｼｯｸM-PRO" pitchFamily="50" charset="-128"/>
                <a:ea typeface="HG丸ｺﾞｼｯｸM-PRO" pitchFamily="50" charset="-128"/>
              </a:rPr>
              <a:t>において</a:t>
            </a:r>
            <a:r>
              <a:rPr lang="ja-JP" altLang="en-US" sz="1400" dirty="0">
                <a:latin typeface="HG丸ｺﾞｼｯｸM-PRO" pitchFamily="50" charset="-128"/>
                <a:ea typeface="HG丸ｺﾞｼｯｸM-PRO" pitchFamily="50" charset="-128"/>
              </a:rPr>
              <a:t>も、スピン軌道相互作用は本質的な重要を果たしている。</a:t>
            </a:r>
          </a:p>
          <a:p>
            <a:r>
              <a:rPr lang="ja-JP" altLang="en-US" sz="1400" dirty="0">
                <a:latin typeface="HG丸ｺﾞｼｯｸM-PRO" pitchFamily="50" charset="-128"/>
                <a:ea typeface="HG丸ｺﾞｼｯｸM-PRO" pitchFamily="50" charset="-128"/>
              </a:rPr>
              <a:t>　我々はスピン・角度分解光電子分光という手法を用いて、スピン軌道相互</a:t>
            </a:r>
            <a:r>
              <a:rPr lang="ja-JP" altLang="en-US" sz="1400" dirty="0" smtClean="0">
                <a:latin typeface="HG丸ｺﾞｼｯｸM-PRO" pitchFamily="50" charset="-128"/>
                <a:ea typeface="HG丸ｺﾞｼｯｸM-PRO" pitchFamily="50" charset="-128"/>
              </a:rPr>
              <a:t>作用の</a:t>
            </a:r>
            <a:r>
              <a:rPr lang="ja-JP" altLang="en-US" sz="1400" dirty="0">
                <a:latin typeface="HG丸ｺﾞｼｯｸM-PRO" pitchFamily="50" charset="-128"/>
                <a:ea typeface="HG丸ｺﾞｼｯｸM-PRO" pitchFamily="50" charset="-128"/>
              </a:rPr>
              <a:t>強い物質を対象とした研究を行っている。光電子分光とは外部光電効果に</a:t>
            </a:r>
            <a:r>
              <a:rPr lang="ja-JP" altLang="en-US" sz="1400" dirty="0" smtClean="0">
                <a:latin typeface="HG丸ｺﾞｼｯｸM-PRO" pitchFamily="50" charset="-128"/>
                <a:ea typeface="HG丸ｺﾞｼｯｸM-PRO" pitchFamily="50" charset="-128"/>
              </a:rPr>
              <a:t>より物質</a:t>
            </a:r>
            <a:r>
              <a:rPr lang="ja-JP" altLang="en-US" sz="1400" dirty="0">
                <a:latin typeface="HG丸ｺﾞｼｯｸM-PRO" pitchFamily="50" charset="-128"/>
                <a:ea typeface="HG丸ｺﾞｼｯｸM-PRO" pitchFamily="50" charset="-128"/>
              </a:rPr>
              <a:t>表面から放出された光電子を分析する手法であり、物質内部の電子が持つ</a:t>
            </a:r>
            <a:r>
              <a:rPr lang="ja-JP" altLang="en-US" sz="1400" dirty="0" smtClean="0">
                <a:latin typeface="HG丸ｺﾞｼｯｸM-PRO" pitchFamily="50" charset="-128"/>
                <a:ea typeface="HG丸ｺﾞｼｯｸM-PRO" pitchFamily="50" charset="-128"/>
              </a:rPr>
              <a:t>エネルギー</a:t>
            </a:r>
            <a:r>
              <a:rPr lang="ja-JP" altLang="en-US" sz="1400" dirty="0">
                <a:latin typeface="HG丸ｺﾞｼｯｸM-PRO" pitchFamily="50" charset="-128"/>
                <a:ea typeface="HG丸ｺﾞｼｯｸM-PRO" pitchFamily="50" charset="-128"/>
              </a:rPr>
              <a:t>、運動量やスピンなどの情報を直接得られる実験手法である。本講演</a:t>
            </a:r>
            <a:r>
              <a:rPr lang="ja-JP" altLang="en-US" sz="1400" dirty="0" smtClean="0">
                <a:latin typeface="HG丸ｺﾞｼｯｸM-PRO" pitchFamily="50" charset="-128"/>
                <a:ea typeface="HG丸ｺﾞｼｯｸM-PRO" pitchFamily="50" charset="-128"/>
              </a:rPr>
              <a:t>では</a:t>
            </a:r>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2</a:t>
            </a:r>
            <a:r>
              <a:rPr lang="ja-JP" altLang="en-US" sz="1400" dirty="0" err="1">
                <a:latin typeface="HG丸ｺﾞｼｯｸM-PRO" pitchFamily="50" charset="-128"/>
                <a:ea typeface="HG丸ｺﾞｼｯｸM-PRO" pitchFamily="50" charset="-128"/>
              </a:rPr>
              <a:t>つの</a:t>
            </a:r>
            <a:r>
              <a:rPr lang="ja-JP" altLang="en-US" sz="1400" dirty="0">
                <a:latin typeface="HG丸ｺﾞｼｯｸM-PRO" pitchFamily="50" charset="-128"/>
                <a:ea typeface="HG丸ｺﾞｼｯｸM-PRO" pitchFamily="50" charset="-128"/>
              </a:rPr>
              <a:t>異なるタイプの空間反転対称性の破れを持つ半導体（</a:t>
            </a:r>
            <a:r>
              <a:rPr lang="en-US" altLang="ja-JP" sz="1400" dirty="0" err="1">
                <a:latin typeface="HG丸ｺﾞｼｯｸM-PRO" pitchFamily="50" charset="-128"/>
                <a:ea typeface="HG丸ｺﾞｼｯｸM-PRO" pitchFamily="50" charset="-128"/>
              </a:rPr>
              <a:t>BiTeI</a:t>
            </a:r>
            <a:r>
              <a:rPr lang="en-US" altLang="ja-JP" sz="1400" dirty="0">
                <a:latin typeface="HG丸ｺﾞｼｯｸM-PRO" pitchFamily="50" charset="-128"/>
                <a:ea typeface="HG丸ｺﾞｼｯｸM-PRO" pitchFamily="50" charset="-128"/>
              </a:rPr>
              <a:t>, MoS2</a:t>
            </a: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において</a:t>
            </a:r>
            <a:r>
              <a:rPr lang="ja-JP" altLang="en-US" sz="1400" dirty="0">
                <a:latin typeface="HG丸ｺﾞｼｯｸM-PRO" pitchFamily="50" charset="-128"/>
                <a:ea typeface="HG丸ｺﾞｼｯｸM-PRO" pitchFamily="50" charset="-128"/>
              </a:rPr>
              <a:t>観測された巨大なスピン分裂について説明するとともに、最近発見</a:t>
            </a:r>
            <a:r>
              <a:rPr lang="ja-JP" altLang="en-US" sz="1400" dirty="0" smtClean="0">
                <a:latin typeface="HG丸ｺﾞｼｯｸM-PRO" pitchFamily="50" charset="-128"/>
                <a:ea typeface="HG丸ｺﾞｼｯｸM-PRO" pitchFamily="50" charset="-128"/>
              </a:rPr>
              <a:t>された新しい</a:t>
            </a:r>
            <a:r>
              <a:rPr lang="ja-JP" altLang="en-US" sz="1400" dirty="0">
                <a:latin typeface="HG丸ｺﾞｼｯｸM-PRO" pitchFamily="50" charset="-128"/>
                <a:ea typeface="HG丸ｺﾞｼｯｸM-PRO" pitchFamily="50" charset="-128"/>
              </a:rPr>
              <a:t>トポロジカル物質についても紹介する。</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２</a:t>
            </a:r>
            <a:r>
              <a:rPr kumimoji="1" lang="ja-JP" altLang="en-US" sz="1600" b="1" dirty="0" smtClean="0">
                <a:latin typeface="HG丸ｺﾞｼｯｸM-PRO" pitchFamily="50" charset="-128"/>
                <a:ea typeface="HG丸ｺﾞｼｯｸM-PRO" pitchFamily="50" charset="-128"/>
              </a:rPr>
              <a:t>月２５日（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a:t>
            </a:r>
            <a:r>
              <a:rPr lang="ja-JP" altLang="en-US" sz="1600" b="1" dirty="0">
                <a:latin typeface="HG丸ｺﾞｼｯｸM-PRO" pitchFamily="50" charset="-128"/>
                <a:ea typeface="HG丸ｺﾞｼｯｸM-PRO" pitchFamily="50" charset="-128"/>
                <a:cs typeface="Times"/>
              </a:rPr>
              <a:t>７</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a:t>
            </a:r>
            <a:r>
              <a:rPr lang="en-US" altLang="ja-JP" sz="1600" b="1" dirty="0">
                <a:latin typeface="HG丸ｺﾞｼｯｸM-PRO" pitchFamily="50" charset="-128"/>
                <a:ea typeface="HG丸ｺﾞｼｯｸM-PRO" pitchFamily="50" charset="-128"/>
              </a:rPr>
              <a:t>8</a:t>
            </a:r>
            <a:r>
              <a:rPr lang="ja-JP" altLang="en-US" sz="1600" b="1" dirty="0">
                <a:latin typeface="HG丸ｺﾞｼｯｸM-PRO" pitchFamily="50" charset="-128"/>
                <a:ea typeface="HG丸ｺﾞｼｯｸM-PRO" pitchFamily="50" charset="-128"/>
              </a:rPr>
              <a:t>階第</a:t>
            </a:r>
            <a:r>
              <a:rPr lang="en-US" altLang="ja-JP" sz="1600" b="1" dirty="0">
                <a:latin typeface="HG丸ｺﾞｼｯｸM-PRO" pitchFamily="50" charset="-128"/>
                <a:ea typeface="HG丸ｺﾞｼｯｸM-PRO" pitchFamily="50" charset="-128"/>
              </a:rPr>
              <a:t>2</a:t>
            </a:r>
            <a:r>
              <a:rPr lang="ja-JP" altLang="en-US" sz="1600" b="1" dirty="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750638"/>
            <a:ext cx="4105611"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zh-CN" altLang="en-US" sz="1400" dirty="0">
                <a:latin typeface="HG丸ｺﾞｼｯｸM-PRO" pitchFamily="50" charset="-128"/>
                <a:ea typeface="HG丸ｺﾞｼｯｸM-PRO" pitchFamily="50" charset="-128"/>
              </a:rPr>
              <a:t>石坂香子</a:t>
            </a:r>
            <a:r>
              <a:rPr lang="ja-JP" altLang="en-US" sz="1400" dirty="0" smtClean="0">
                <a:latin typeface="HG丸ｺﾞｼｯｸM-PRO" pitchFamily="50" charset="-128"/>
                <a:ea typeface="HG丸ｺﾞｼｯｸM-PRO" pitchFamily="50" charset="-128"/>
              </a:rPr>
              <a:t>氏</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ja-JP" altLang="en-US" sz="1400" dirty="0" smtClean="0">
                <a:latin typeface="HG丸ｺﾞｼｯｸM-PRO" pitchFamily="50" charset="-128"/>
                <a:ea typeface="HG丸ｺﾞｼｯｸM-PRO" pitchFamily="50" charset="-128"/>
              </a:rPr>
              <a:t>：</a:t>
            </a:r>
            <a:r>
              <a:rPr lang="zh-CN" altLang="en-US" sz="1400" dirty="0">
                <a:latin typeface="HG丸ｺﾞｼｯｸM-PRO" pitchFamily="50" charset="-128"/>
                <a:ea typeface="HG丸ｺﾞｼｯｸM-PRO" pitchFamily="50" charset="-128"/>
              </a:rPr>
              <a:t>東京大学工学部物</a:t>
            </a:r>
            <a:r>
              <a:rPr lang="zh-CN" altLang="en-US" sz="1400" dirty="0" smtClean="0">
                <a:latin typeface="HG丸ｺﾞｼｯｸM-PRO" pitchFamily="50" charset="-128"/>
                <a:ea typeface="HG丸ｺﾞｼｯｸM-PRO" pitchFamily="50" charset="-128"/>
              </a:rPr>
              <a:t>理工</a:t>
            </a:r>
            <a:r>
              <a:rPr lang="ja-JP" altLang="en-US" sz="1400" dirty="0" smtClean="0">
                <a:latin typeface="HG丸ｺﾞｼｯｸM-PRO" pitchFamily="50" charset="-128"/>
                <a:ea typeface="HG丸ｺﾞｼｯｸM-PRO" pitchFamily="50" charset="-128"/>
              </a:rPr>
              <a:t>学</a:t>
            </a:r>
            <a:r>
              <a:rPr lang="zh-CN" altLang="en-US" sz="1400" dirty="0" smtClean="0">
                <a:latin typeface="HG丸ｺﾞｼｯｸM-PRO" pitchFamily="50" charset="-128"/>
                <a:ea typeface="HG丸ｺﾞｼｯｸM-PRO" pitchFamily="50" charset="-128"/>
              </a:rPr>
              <a:t>科</a:t>
            </a:r>
            <a:r>
              <a:rPr lang="zh-CN" altLang="en-US" sz="1400" dirty="0">
                <a:latin typeface="HG丸ｺﾞｼｯｸM-PRO" pitchFamily="50" charset="-128"/>
                <a:ea typeface="HG丸ｺﾞｼｯｸM-PRO" pitchFamily="50" charset="-128"/>
              </a:rPr>
              <a:t>　</a:t>
            </a:r>
            <a:r>
              <a:rPr lang="zh-CN" altLang="en-US" sz="1400" dirty="0" smtClean="0">
                <a:latin typeface="HG丸ｺﾞｼｯｸM-PRO" pitchFamily="50" charset="-128"/>
                <a:ea typeface="HG丸ｺﾞｼｯｸM-PRO" pitchFamily="50" charset="-128"/>
              </a:rPr>
              <a:t>准</a:t>
            </a:r>
            <a:r>
              <a:rPr lang="zh-CN" altLang="en-US" sz="1400" dirty="0" smtClean="0">
                <a:latin typeface="HG丸ｺﾞｼｯｸM-PRO" pitchFamily="50" charset="-128"/>
                <a:ea typeface="HG丸ｺﾞｼｯｸM-PRO" pitchFamily="50" charset="-128"/>
              </a:rPr>
              <a:t>教授</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3261409"/>
            <a:ext cx="6443307" cy="523220"/>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：空間反転対称性の破れた結晶におけるバンド構造とスピン分極</a:t>
            </a:r>
          </a:p>
          <a:p>
            <a:r>
              <a:rPr lang="en-US" altLang="ja-JP" sz="1400" dirty="0" smtClean="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光電子分光による直接観測</a:t>
            </a:r>
            <a:r>
              <a:rPr lang="en-US" altLang="ja-JP" sz="1400" dirty="0">
                <a:latin typeface="HG丸ｺﾞｼｯｸM-PRO" pitchFamily="50" charset="-128"/>
                <a:ea typeface="HG丸ｺﾞｼｯｸM-PRO" pitchFamily="50" charset="-128"/>
              </a:rPr>
              <a:t>―</a:t>
            </a:r>
          </a:p>
        </p:txBody>
      </p:sp>
      <p:sp>
        <p:nvSpPr>
          <p:cNvPr id="14" name="テキスト ボックス 13"/>
          <p:cNvSpPr txBox="1"/>
          <p:nvPr/>
        </p:nvSpPr>
        <p:spPr>
          <a:xfrm>
            <a:off x="70020" y="368493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２</a:t>
            </a:r>
            <a:r>
              <a:rPr lang="ja-JP" altLang="en-US" sz="2000" dirty="0">
                <a:latin typeface="HG丸ｺﾞｼｯｸM-PRO" pitchFamily="50" charset="-128"/>
                <a:ea typeface="HG丸ｺﾞｼｯｸM-PRO" pitchFamily="50" charset="-128"/>
              </a:rPr>
              <a:t>０</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6" name="テキスト ボックス 15"/>
          <p:cNvSpPr txBox="1"/>
          <p:nvPr/>
        </p:nvSpPr>
        <p:spPr>
          <a:xfrm>
            <a:off x="5298368" y="8867960"/>
            <a:ext cx="1415772"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t>高柳英明</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1203</TotalTime>
  <Words>63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198</cp:revision>
  <cp:lastPrinted>2011-05-23T09:25:47Z</cp:lastPrinted>
  <dcterms:created xsi:type="dcterms:W3CDTF">2011-06-28T08:58:10Z</dcterms:created>
  <dcterms:modified xsi:type="dcterms:W3CDTF">2016-01-22T03:38:07Z</dcterms:modified>
</cp:coreProperties>
</file>