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6" r:id="rId2"/>
  </p:sldIdLst>
  <p:sldSz cx="6858000" cy="9144000" type="screen4x3"/>
  <p:notesSz cx="6888163" cy="10020300"/>
  <p:defaultText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706CB"/>
    <a:srgbClr val="10019B"/>
    <a:srgbClr val="1203A5"/>
    <a:srgbClr val="4A26EB"/>
    <a:srgbClr val="1F046E"/>
    <a:srgbClr val="A30F00"/>
    <a:srgbClr val="C013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53" d="100"/>
          <a:sy n="53" d="100"/>
        </p:scale>
        <p:origin x="2268" y="78"/>
      </p:cViewPr>
      <p:guideLst>
        <p:guide orient="horz" pos="288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84871" cy="501015"/>
          </a:xfrm>
          <a:prstGeom prst="rect">
            <a:avLst/>
          </a:prstGeom>
        </p:spPr>
        <p:txBody>
          <a:bodyPr vert="horz" lIns="96616" tIns="48308" rIns="96616" bIns="48308" rtlCol="0"/>
          <a:lstStyle>
            <a:lvl1pPr algn="l">
              <a:defRPr sz="1300"/>
            </a:lvl1pPr>
          </a:lstStyle>
          <a:p>
            <a:endParaRPr kumimoji="1" lang="ja-JP" altLang="en-US"/>
          </a:p>
        </p:txBody>
      </p:sp>
      <p:sp>
        <p:nvSpPr>
          <p:cNvPr id="3" name="日付プレースホルダ 2"/>
          <p:cNvSpPr>
            <a:spLocks noGrp="1"/>
          </p:cNvSpPr>
          <p:nvPr>
            <p:ph type="dt" idx="1"/>
          </p:nvPr>
        </p:nvSpPr>
        <p:spPr>
          <a:xfrm>
            <a:off x="3901698" y="0"/>
            <a:ext cx="2984871" cy="501015"/>
          </a:xfrm>
          <a:prstGeom prst="rect">
            <a:avLst/>
          </a:prstGeom>
        </p:spPr>
        <p:txBody>
          <a:bodyPr vert="horz" lIns="96616" tIns="48308" rIns="96616" bIns="48308" rtlCol="0"/>
          <a:lstStyle>
            <a:lvl1pPr algn="r">
              <a:defRPr sz="1300"/>
            </a:lvl1pPr>
          </a:lstStyle>
          <a:p>
            <a:fld id="{27AEFA0A-6EEA-4E49-9BBB-0CAC71002DE4}" type="datetimeFigureOut">
              <a:rPr kumimoji="1" lang="ja-JP" altLang="en-US" smtClean="0"/>
              <a:pPr/>
              <a:t>2016/3/25</a:t>
            </a:fld>
            <a:endParaRPr kumimoji="1" lang="ja-JP" altLang="en-US"/>
          </a:p>
        </p:txBody>
      </p:sp>
      <p:sp>
        <p:nvSpPr>
          <p:cNvPr id="4" name="スライド イメージ プレースホルダ 3"/>
          <p:cNvSpPr>
            <a:spLocks noGrp="1" noRot="1" noChangeAspect="1"/>
          </p:cNvSpPr>
          <p:nvPr>
            <p:ph type="sldImg" idx="2"/>
          </p:nvPr>
        </p:nvSpPr>
        <p:spPr>
          <a:xfrm>
            <a:off x="2035175" y="750888"/>
            <a:ext cx="2817813" cy="3757612"/>
          </a:xfrm>
          <a:prstGeom prst="rect">
            <a:avLst/>
          </a:prstGeom>
          <a:noFill/>
          <a:ln w="12700">
            <a:solidFill>
              <a:prstClr val="black"/>
            </a:solidFill>
          </a:ln>
        </p:spPr>
        <p:txBody>
          <a:bodyPr vert="horz" lIns="96616" tIns="48308" rIns="96616" bIns="48308" rtlCol="0" anchor="ctr"/>
          <a:lstStyle/>
          <a:p>
            <a:endParaRPr lang="ja-JP" altLang="en-US"/>
          </a:p>
        </p:txBody>
      </p:sp>
      <p:sp>
        <p:nvSpPr>
          <p:cNvPr id="5" name="ノート プレースホルダ 4"/>
          <p:cNvSpPr>
            <a:spLocks noGrp="1"/>
          </p:cNvSpPr>
          <p:nvPr>
            <p:ph type="body" sz="quarter" idx="3"/>
          </p:nvPr>
        </p:nvSpPr>
        <p:spPr>
          <a:xfrm>
            <a:off x="688817" y="4759643"/>
            <a:ext cx="5510530" cy="4509135"/>
          </a:xfrm>
          <a:prstGeom prst="rect">
            <a:avLst/>
          </a:prstGeom>
        </p:spPr>
        <p:txBody>
          <a:bodyPr vert="horz" lIns="96616" tIns="48308" rIns="96616" bIns="48308"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517546"/>
            <a:ext cx="2984871" cy="501015"/>
          </a:xfrm>
          <a:prstGeom prst="rect">
            <a:avLst/>
          </a:prstGeom>
        </p:spPr>
        <p:txBody>
          <a:bodyPr vert="horz" lIns="96616" tIns="48308" rIns="96616" bIns="48308" rtlCol="0" anchor="b"/>
          <a:lstStyle>
            <a:lvl1pPr algn="l">
              <a:defRPr sz="1300"/>
            </a:lvl1pPr>
          </a:lstStyle>
          <a:p>
            <a:endParaRPr kumimoji="1" lang="ja-JP" altLang="en-US"/>
          </a:p>
        </p:txBody>
      </p:sp>
      <p:sp>
        <p:nvSpPr>
          <p:cNvPr id="7" name="スライド番号プレースホルダ 6"/>
          <p:cNvSpPr>
            <a:spLocks noGrp="1"/>
          </p:cNvSpPr>
          <p:nvPr>
            <p:ph type="sldNum" sz="quarter" idx="5"/>
          </p:nvPr>
        </p:nvSpPr>
        <p:spPr>
          <a:xfrm>
            <a:off x="3901698" y="9517546"/>
            <a:ext cx="2984871" cy="501015"/>
          </a:xfrm>
          <a:prstGeom prst="rect">
            <a:avLst/>
          </a:prstGeom>
        </p:spPr>
        <p:txBody>
          <a:bodyPr vert="horz" lIns="96616" tIns="48308" rIns="96616" bIns="48308" rtlCol="0" anchor="b"/>
          <a:lstStyle>
            <a:lvl1pPr algn="r">
              <a:defRPr sz="1300"/>
            </a:lvl1pPr>
          </a:lstStyle>
          <a:p>
            <a:fld id="{6595AE5E-C4FC-4599-88E1-11FF4CA0491F}" type="slidenum">
              <a:rPr kumimoji="1" lang="ja-JP" altLang="en-US" smtClean="0"/>
              <a:pPr/>
              <a:t>‹#›</a:t>
            </a:fld>
            <a:endParaRPr kumimoji="1" lang="ja-JP" altLang="en-US"/>
          </a:p>
        </p:txBody>
      </p:sp>
    </p:spTree>
    <p:extLst>
      <p:ext uri="{BB962C8B-B14F-4D97-AF65-F5344CB8AC3E}">
        <p14:creationId xmlns:p14="http://schemas.microsoft.com/office/powerpoint/2010/main" val="409886977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6595AE5E-C4FC-4599-88E1-11FF4CA0491F}" type="slidenum">
              <a:rPr kumimoji="1" lang="ja-JP" altLang="en-US" smtClean="0"/>
              <a:pPr/>
              <a:t>1</a:t>
            </a:fld>
            <a:endParaRPr kumimoji="1" lang="ja-JP" altLang="en-US"/>
          </a:p>
        </p:txBody>
      </p:sp>
    </p:spTree>
    <p:extLst>
      <p:ext uri="{BB962C8B-B14F-4D97-AF65-F5344CB8AC3E}">
        <p14:creationId xmlns:p14="http://schemas.microsoft.com/office/powerpoint/2010/main" val="34380418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568"/>
            <a:ext cx="5829300" cy="1960033"/>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 サブタイトルの書式設定</a:t>
            </a:r>
            <a:endParaRPr lang="ja-JP" altLang="en-US"/>
          </a:p>
        </p:txBody>
      </p:sp>
      <p:sp>
        <p:nvSpPr>
          <p:cNvPr id="4" name="日付プレースホルダ 3"/>
          <p:cNvSpPr>
            <a:spLocks noGrp="1"/>
          </p:cNvSpPr>
          <p:nvPr>
            <p:ph type="dt" sz="half" idx="10"/>
          </p:nvPr>
        </p:nvSpPr>
        <p:spPr/>
        <p:txBody>
          <a:bodyPr/>
          <a:lstStyle/>
          <a:p>
            <a:fld id="{2DB59184-5681-AB43-B86D-837DECA57B1E}" type="datetimeFigureOut">
              <a:rPr lang="ja-JP" altLang="en-US" smtClean="0"/>
              <a:pPr/>
              <a:t>2016/3/25</a:t>
            </a:fld>
            <a:endParaRPr lang="ja-JP" altLang="en-US"/>
          </a:p>
        </p:txBody>
      </p:sp>
      <p:sp>
        <p:nvSpPr>
          <p:cNvPr id="5" name="フッター プレースホルダ 4"/>
          <p:cNvSpPr>
            <a:spLocks noGrp="1"/>
          </p:cNvSpPr>
          <p:nvPr>
            <p:ph type="ftr" sz="quarter" idx="11"/>
          </p:nvPr>
        </p:nvSpPr>
        <p:spPr/>
        <p:txBody>
          <a:bodyPr/>
          <a:lstStyle/>
          <a:p>
            <a:endParaRPr lang="ja-JP" altLang="en-US"/>
          </a:p>
        </p:txBody>
      </p:sp>
      <p:sp>
        <p:nvSpPr>
          <p:cNvPr id="6" name="スライド番号プレースホルダ 5"/>
          <p:cNvSpPr>
            <a:spLocks noGrp="1"/>
          </p:cNvSpPr>
          <p:nvPr>
            <p:ph type="sldNum" sz="quarter" idx="12"/>
          </p:nvPr>
        </p:nvSpPr>
        <p:spPr/>
        <p:txBody>
          <a:bodyPr/>
          <a:lstStyle/>
          <a:p>
            <a:fld id="{B0B7D5B2-4832-2141-A680-AC28AEB4A90F}" type="slidenum">
              <a:rPr lang="ja-JP" altLang="en-US" smtClean="0"/>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p>
            <a:fld id="{2DB59184-5681-AB43-B86D-837DECA57B1E}" type="datetimeFigureOut">
              <a:rPr lang="ja-JP" altLang="en-US" smtClean="0"/>
              <a:pPr/>
              <a:t>2016/3/25</a:t>
            </a:fld>
            <a:endParaRPr lang="ja-JP" altLang="en-US"/>
          </a:p>
        </p:txBody>
      </p:sp>
      <p:sp>
        <p:nvSpPr>
          <p:cNvPr id="5" name="フッター プレースホルダ 4"/>
          <p:cNvSpPr>
            <a:spLocks noGrp="1"/>
          </p:cNvSpPr>
          <p:nvPr>
            <p:ph type="ftr" sz="quarter" idx="11"/>
          </p:nvPr>
        </p:nvSpPr>
        <p:spPr/>
        <p:txBody>
          <a:bodyPr/>
          <a:lstStyle/>
          <a:p>
            <a:endParaRPr lang="ja-JP" altLang="en-US"/>
          </a:p>
        </p:txBody>
      </p:sp>
      <p:sp>
        <p:nvSpPr>
          <p:cNvPr id="6" name="スライド番号プレースホルダ 5"/>
          <p:cNvSpPr>
            <a:spLocks noGrp="1"/>
          </p:cNvSpPr>
          <p:nvPr>
            <p:ph type="sldNum" sz="quarter" idx="12"/>
          </p:nvPr>
        </p:nvSpPr>
        <p:spPr/>
        <p:txBody>
          <a:bodyPr/>
          <a:lstStyle/>
          <a:p>
            <a:fld id="{B0B7D5B2-4832-2141-A680-AC28AEB4A90F}" type="slidenum">
              <a:rPr lang="ja-JP" altLang="en-US" smtClean="0"/>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488951"/>
            <a:ext cx="1157288" cy="10401300"/>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257175" y="488951"/>
            <a:ext cx="3357563" cy="10401300"/>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p>
            <a:fld id="{2DB59184-5681-AB43-B86D-837DECA57B1E}" type="datetimeFigureOut">
              <a:rPr lang="ja-JP" altLang="en-US" smtClean="0"/>
              <a:pPr/>
              <a:t>2016/3/25</a:t>
            </a:fld>
            <a:endParaRPr lang="ja-JP" altLang="en-US"/>
          </a:p>
        </p:txBody>
      </p:sp>
      <p:sp>
        <p:nvSpPr>
          <p:cNvPr id="5" name="フッター プレースホルダ 4"/>
          <p:cNvSpPr>
            <a:spLocks noGrp="1"/>
          </p:cNvSpPr>
          <p:nvPr>
            <p:ph type="ftr" sz="quarter" idx="11"/>
          </p:nvPr>
        </p:nvSpPr>
        <p:spPr/>
        <p:txBody>
          <a:bodyPr/>
          <a:lstStyle/>
          <a:p>
            <a:endParaRPr lang="ja-JP" altLang="en-US"/>
          </a:p>
        </p:txBody>
      </p:sp>
      <p:sp>
        <p:nvSpPr>
          <p:cNvPr id="6" name="スライド番号プレースホルダ 5"/>
          <p:cNvSpPr>
            <a:spLocks noGrp="1"/>
          </p:cNvSpPr>
          <p:nvPr>
            <p:ph type="sldNum" sz="quarter" idx="12"/>
          </p:nvPr>
        </p:nvSpPr>
        <p:spPr/>
        <p:txBody>
          <a:bodyPr/>
          <a:lstStyle/>
          <a:p>
            <a:fld id="{B0B7D5B2-4832-2141-A680-AC28AEB4A90F}" type="slidenum">
              <a:rPr lang="ja-JP" altLang="en-US" smtClean="0"/>
              <a:pPr/>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p>
            <a:fld id="{2DB59184-5681-AB43-B86D-837DECA57B1E}" type="datetimeFigureOut">
              <a:rPr lang="ja-JP" altLang="en-US" smtClean="0"/>
              <a:pPr/>
              <a:t>2016/3/25</a:t>
            </a:fld>
            <a:endParaRPr lang="ja-JP" altLang="en-US"/>
          </a:p>
        </p:txBody>
      </p:sp>
      <p:sp>
        <p:nvSpPr>
          <p:cNvPr id="5" name="フッター プレースホルダ 4"/>
          <p:cNvSpPr>
            <a:spLocks noGrp="1"/>
          </p:cNvSpPr>
          <p:nvPr>
            <p:ph type="ftr" sz="quarter" idx="11"/>
          </p:nvPr>
        </p:nvSpPr>
        <p:spPr/>
        <p:txBody>
          <a:bodyPr/>
          <a:lstStyle/>
          <a:p>
            <a:endParaRPr lang="ja-JP" altLang="en-US"/>
          </a:p>
        </p:txBody>
      </p:sp>
      <p:sp>
        <p:nvSpPr>
          <p:cNvPr id="6" name="スライド番号プレースホルダ 5"/>
          <p:cNvSpPr>
            <a:spLocks noGrp="1"/>
          </p:cNvSpPr>
          <p:nvPr>
            <p:ph type="sldNum" sz="quarter" idx="12"/>
          </p:nvPr>
        </p:nvSpPr>
        <p:spPr/>
        <p:txBody>
          <a:bodyPr/>
          <a:lstStyle/>
          <a:p>
            <a:fld id="{B0B7D5B2-4832-2141-A680-AC28AEB4A90F}" type="slidenum">
              <a:rPr lang="ja-JP" altLang="en-US" smtClean="0"/>
              <a:pPr/>
              <a: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 ヘッダー">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5875867"/>
            <a:ext cx="5829300" cy="1816100"/>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p>
            <a:fld id="{2DB59184-5681-AB43-B86D-837DECA57B1E}" type="datetimeFigureOut">
              <a:rPr lang="ja-JP" altLang="en-US" smtClean="0"/>
              <a:pPr/>
              <a:t>2016/3/25</a:t>
            </a:fld>
            <a:endParaRPr lang="ja-JP" altLang="en-US"/>
          </a:p>
        </p:txBody>
      </p:sp>
      <p:sp>
        <p:nvSpPr>
          <p:cNvPr id="5" name="フッター プレースホルダ 4"/>
          <p:cNvSpPr>
            <a:spLocks noGrp="1"/>
          </p:cNvSpPr>
          <p:nvPr>
            <p:ph type="ftr" sz="quarter" idx="11"/>
          </p:nvPr>
        </p:nvSpPr>
        <p:spPr/>
        <p:txBody>
          <a:bodyPr/>
          <a:lstStyle/>
          <a:p>
            <a:endParaRPr lang="ja-JP" altLang="en-US"/>
          </a:p>
        </p:txBody>
      </p:sp>
      <p:sp>
        <p:nvSpPr>
          <p:cNvPr id="6" name="スライド番号プレースホルダ 5"/>
          <p:cNvSpPr>
            <a:spLocks noGrp="1"/>
          </p:cNvSpPr>
          <p:nvPr>
            <p:ph type="sldNum" sz="quarter" idx="12"/>
          </p:nvPr>
        </p:nvSpPr>
        <p:spPr/>
        <p:txBody>
          <a:bodyPr/>
          <a:lstStyle/>
          <a:p>
            <a:fld id="{B0B7D5B2-4832-2141-A680-AC28AEB4A90F}" type="slidenum">
              <a:rPr lang="ja-JP" altLang="en-US" smtClean="0"/>
              <a:pPr/>
              <a:t>‹#›</a:t>
            </a:fld>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p>
            <a:fld id="{2DB59184-5681-AB43-B86D-837DECA57B1E}" type="datetimeFigureOut">
              <a:rPr lang="ja-JP" altLang="en-US" smtClean="0"/>
              <a:pPr/>
              <a:t>2016/3/25</a:t>
            </a:fld>
            <a:endParaRPr lang="ja-JP" altLang="en-US"/>
          </a:p>
        </p:txBody>
      </p:sp>
      <p:sp>
        <p:nvSpPr>
          <p:cNvPr id="6" name="フッター プレースホルダ 5"/>
          <p:cNvSpPr>
            <a:spLocks noGrp="1"/>
          </p:cNvSpPr>
          <p:nvPr>
            <p:ph type="ftr" sz="quarter" idx="11"/>
          </p:nvPr>
        </p:nvSpPr>
        <p:spPr/>
        <p:txBody>
          <a:bodyPr/>
          <a:lstStyle/>
          <a:p>
            <a:endParaRPr lang="ja-JP" altLang="en-US"/>
          </a:p>
        </p:txBody>
      </p:sp>
      <p:sp>
        <p:nvSpPr>
          <p:cNvPr id="7" name="スライド番号プレースホルダ 6"/>
          <p:cNvSpPr>
            <a:spLocks noGrp="1"/>
          </p:cNvSpPr>
          <p:nvPr>
            <p:ph type="sldNum" sz="quarter" idx="12"/>
          </p:nvPr>
        </p:nvSpPr>
        <p:spPr/>
        <p:txBody>
          <a:bodyPr/>
          <a:lstStyle/>
          <a:p>
            <a:fld id="{B0B7D5B2-4832-2141-A680-AC28AEB4A90F}" type="slidenum">
              <a:rPr lang="ja-JP" altLang="en-US" smtClean="0"/>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6184"/>
            <a:ext cx="6172200" cy="1524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p>
            <a:fld id="{2DB59184-5681-AB43-B86D-837DECA57B1E}" type="datetimeFigureOut">
              <a:rPr lang="ja-JP" altLang="en-US" smtClean="0"/>
              <a:pPr/>
              <a:t>2016/3/25</a:t>
            </a:fld>
            <a:endParaRPr lang="ja-JP" altLang="en-US"/>
          </a:p>
        </p:txBody>
      </p:sp>
      <p:sp>
        <p:nvSpPr>
          <p:cNvPr id="8" name="フッター プレースホルダ 7"/>
          <p:cNvSpPr>
            <a:spLocks noGrp="1"/>
          </p:cNvSpPr>
          <p:nvPr>
            <p:ph type="ftr" sz="quarter" idx="11"/>
          </p:nvPr>
        </p:nvSpPr>
        <p:spPr/>
        <p:txBody>
          <a:bodyPr/>
          <a:lstStyle/>
          <a:p>
            <a:endParaRPr lang="ja-JP" altLang="en-US"/>
          </a:p>
        </p:txBody>
      </p:sp>
      <p:sp>
        <p:nvSpPr>
          <p:cNvPr id="9" name="スライド番号プレースホルダ 8"/>
          <p:cNvSpPr>
            <a:spLocks noGrp="1"/>
          </p:cNvSpPr>
          <p:nvPr>
            <p:ph type="sldNum" sz="quarter" idx="12"/>
          </p:nvPr>
        </p:nvSpPr>
        <p:spPr/>
        <p:txBody>
          <a:bodyPr/>
          <a:lstStyle/>
          <a:p>
            <a:fld id="{B0B7D5B2-4832-2141-A680-AC28AEB4A90F}" type="slidenum">
              <a:rPr lang="ja-JP" altLang="en-US" smtClean="0"/>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2"/>
          <p:cNvSpPr>
            <a:spLocks noGrp="1"/>
          </p:cNvSpPr>
          <p:nvPr>
            <p:ph type="dt" sz="half" idx="10"/>
          </p:nvPr>
        </p:nvSpPr>
        <p:spPr/>
        <p:txBody>
          <a:bodyPr/>
          <a:lstStyle/>
          <a:p>
            <a:fld id="{2DB59184-5681-AB43-B86D-837DECA57B1E}" type="datetimeFigureOut">
              <a:rPr lang="ja-JP" altLang="en-US" smtClean="0"/>
              <a:pPr/>
              <a:t>2016/3/25</a:t>
            </a:fld>
            <a:endParaRPr lang="ja-JP" altLang="en-US"/>
          </a:p>
        </p:txBody>
      </p:sp>
      <p:sp>
        <p:nvSpPr>
          <p:cNvPr id="4" name="フッター プレースホルダ 3"/>
          <p:cNvSpPr>
            <a:spLocks noGrp="1"/>
          </p:cNvSpPr>
          <p:nvPr>
            <p:ph type="ftr" sz="quarter" idx="11"/>
          </p:nvPr>
        </p:nvSpPr>
        <p:spPr/>
        <p:txBody>
          <a:bodyPr/>
          <a:lstStyle/>
          <a:p>
            <a:endParaRPr lang="ja-JP" altLang="en-US"/>
          </a:p>
        </p:txBody>
      </p:sp>
      <p:sp>
        <p:nvSpPr>
          <p:cNvPr id="5" name="スライド番号プレースホルダ 4"/>
          <p:cNvSpPr>
            <a:spLocks noGrp="1"/>
          </p:cNvSpPr>
          <p:nvPr>
            <p:ph type="sldNum" sz="quarter" idx="12"/>
          </p:nvPr>
        </p:nvSpPr>
        <p:spPr/>
        <p:txBody>
          <a:bodyPr/>
          <a:lstStyle/>
          <a:p>
            <a:fld id="{B0B7D5B2-4832-2141-A680-AC28AEB4A90F}" type="slidenum">
              <a:rPr lang="ja-JP" altLang="en-US" smtClean="0"/>
              <a:pPr/>
              <a: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2DB59184-5681-AB43-B86D-837DECA57B1E}" type="datetimeFigureOut">
              <a:rPr lang="ja-JP" altLang="en-US" smtClean="0"/>
              <a:pPr/>
              <a:t>2016/3/25</a:t>
            </a:fld>
            <a:endParaRPr lang="ja-JP" altLang="en-US"/>
          </a:p>
        </p:txBody>
      </p:sp>
      <p:sp>
        <p:nvSpPr>
          <p:cNvPr id="3" name="フッター プレースホルダ 2"/>
          <p:cNvSpPr>
            <a:spLocks noGrp="1"/>
          </p:cNvSpPr>
          <p:nvPr>
            <p:ph type="ftr" sz="quarter" idx="11"/>
          </p:nvPr>
        </p:nvSpPr>
        <p:spPr/>
        <p:txBody>
          <a:bodyPr/>
          <a:lstStyle/>
          <a:p>
            <a:endParaRPr lang="ja-JP" altLang="en-US"/>
          </a:p>
        </p:txBody>
      </p:sp>
      <p:sp>
        <p:nvSpPr>
          <p:cNvPr id="4" name="スライド番号プレースホルダ 3"/>
          <p:cNvSpPr>
            <a:spLocks noGrp="1"/>
          </p:cNvSpPr>
          <p:nvPr>
            <p:ph type="sldNum" sz="quarter" idx="12"/>
          </p:nvPr>
        </p:nvSpPr>
        <p:spPr/>
        <p:txBody>
          <a:bodyPr/>
          <a:lstStyle/>
          <a:p>
            <a:fld id="{B0B7D5B2-4832-2141-A680-AC28AEB4A90F}" type="slidenum">
              <a:rPr lang="ja-JP" altLang="en-US" smtClean="0"/>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4067"/>
            <a:ext cx="2256235" cy="154940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p>
            <a:fld id="{2DB59184-5681-AB43-B86D-837DECA57B1E}" type="datetimeFigureOut">
              <a:rPr lang="ja-JP" altLang="en-US" smtClean="0"/>
              <a:pPr/>
              <a:t>2016/3/25</a:t>
            </a:fld>
            <a:endParaRPr lang="ja-JP" altLang="en-US"/>
          </a:p>
        </p:txBody>
      </p:sp>
      <p:sp>
        <p:nvSpPr>
          <p:cNvPr id="6" name="フッター プレースホルダ 5"/>
          <p:cNvSpPr>
            <a:spLocks noGrp="1"/>
          </p:cNvSpPr>
          <p:nvPr>
            <p:ph type="ftr" sz="quarter" idx="11"/>
          </p:nvPr>
        </p:nvSpPr>
        <p:spPr/>
        <p:txBody>
          <a:bodyPr/>
          <a:lstStyle/>
          <a:p>
            <a:endParaRPr lang="ja-JP" altLang="en-US"/>
          </a:p>
        </p:txBody>
      </p:sp>
      <p:sp>
        <p:nvSpPr>
          <p:cNvPr id="7" name="スライド番号プレースホルダ 6"/>
          <p:cNvSpPr>
            <a:spLocks noGrp="1"/>
          </p:cNvSpPr>
          <p:nvPr>
            <p:ph type="sldNum" sz="quarter" idx="12"/>
          </p:nvPr>
        </p:nvSpPr>
        <p:spPr/>
        <p:txBody>
          <a:bodyPr/>
          <a:lstStyle/>
          <a:p>
            <a:fld id="{B0B7D5B2-4832-2141-A680-AC28AEB4A90F}" type="slidenum">
              <a:rPr lang="ja-JP" altLang="en-US" smtClean="0"/>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と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400800"/>
            <a:ext cx="4114800" cy="755651"/>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p>
            <a:fld id="{2DB59184-5681-AB43-B86D-837DECA57B1E}" type="datetimeFigureOut">
              <a:rPr lang="ja-JP" altLang="en-US" smtClean="0"/>
              <a:pPr/>
              <a:t>2016/3/25</a:t>
            </a:fld>
            <a:endParaRPr lang="ja-JP" altLang="en-US"/>
          </a:p>
        </p:txBody>
      </p:sp>
      <p:sp>
        <p:nvSpPr>
          <p:cNvPr id="6" name="フッター プレースホルダ 5"/>
          <p:cNvSpPr>
            <a:spLocks noGrp="1"/>
          </p:cNvSpPr>
          <p:nvPr>
            <p:ph type="ftr" sz="quarter" idx="11"/>
          </p:nvPr>
        </p:nvSpPr>
        <p:spPr/>
        <p:txBody>
          <a:bodyPr/>
          <a:lstStyle/>
          <a:p>
            <a:endParaRPr lang="ja-JP" altLang="en-US"/>
          </a:p>
        </p:txBody>
      </p:sp>
      <p:sp>
        <p:nvSpPr>
          <p:cNvPr id="7" name="スライド番号プレースホルダ 6"/>
          <p:cNvSpPr>
            <a:spLocks noGrp="1"/>
          </p:cNvSpPr>
          <p:nvPr>
            <p:ph type="sldNum" sz="quarter" idx="12"/>
          </p:nvPr>
        </p:nvSpPr>
        <p:spPr/>
        <p:txBody>
          <a:bodyPr/>
          <a:lstStyle/>
          <a:p>
            <a:fld id="{B0B7D5B2-4832-2141-A680-AC28AEB4A90F}" type="slidenum">
              <a:rPr lang="ja-JP" altLang="en-US" smtClean="0"/>
              <a:pPr/>
              <a: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2DB59184-5681-AB43-B86D-837DECA57B1E}" type="datetimeFigureOut">
              <a:rPr lang="ja-JP" altLang="en-US" smtClean="0"/>
              <a:pPr/>
              <a:t>2016/3/25</a:t>
            </a:fld>
            <a:endParaRPr lang="ja-JP" altLang="en-US"/>
          </a:p>
        </p:txBody>
      </p:sp>
      <p:sp>
        <p:nvSpPr>
          <p:cNvPr id="5" name="フッター プレースホルダ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p>
        </p:txBody>
      </p:sp>
      <p:sp>
        <p:nvSpPr>
          <p:cNvPr id="6" name="スライド番号プレースホルダ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0B7D5B2-4832-2141-A680-AC28AEB4A90F}" type="slidenum">
              <a:rPr lang="ja-JP" altLang="en-US" smtClean="0"/>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kumimoji="1"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p:bodyStyle>
    <p:other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219455" y="3696360"/>
            <a:ext cx="6419087" cy="5262979"/>
          </a:xfrm>
          <a:prstGeom prst="rect">
            <a:avLst/>
          </a:prstGeom>
        </p:spPr>
        <p:txBody>
          <a:bodyPr wrap="square">
            <a:spAutoFit/>
          </a:bodyPr>
          <a:lstStyle/>
          <a:p>
            <a:r>
              <a:rPr lang="ja-JP" altLang="en-US" sz="1200" dirty="0">
                <a:latin typeface="Segoe UI" panose="020B0502040204020203" pitchFamily="34" charset="0"/>
                <a:ea typeface="HG丸ｺﾞｼｯｸM-PRO" pitchFamily="50" charset="-128"/>
                <a:cs typeface="Segoe UI" panose="020B0502040204020203" pitchFamily="34" charset="0"/>
              </a:rPr>
              <a:t>　</a:t>
            </a:r>
            <a:r>
              <a:rPr lang="en-US" altLang="ja-JP" sz="1200" dirty="0">
                <a:latin typeface="Segoe UI" panose="020B0502040204020203" pitchFamily="34" charset="0"/>
                <a:ea typeface="Segoe UI" panose="020B0502040204020203" pitchFamily="34" charset="0"/>
                <a:cs typeface="Segoe UI" panose="020B0502040204020203" pitchFamily="34" charset="0"/>
              </a:rPr>
              <a:t>The invention of high-efficiency blue </a:t>
            </a:r>
            <a:r>
              <a:rPr lang="en-US" altLang="ja-JP" sz="1200" dirty="0" err="1">
                <a:latin typeface="Segoe UI" panose="020B0502040204020203" pitchFamily="34" charset="0"/>
                <a:ea typeface="Segoe UI" panose="020B0502040204020203" pitchFamily="34" charset="0"/>
                <a:cs typeface="Segoe UI" panose="020B0502040204020203" pitchFamily="34" charset="0"/>
              </a:rPr>
              <a:t>GaN</a:t>
            </a:r>
            <a:r>
              <a:rPr lang="en-US" altLang="ja-JP" sz="1200" dirty="0">
                <a:latin typeface="Segoe UI" panose="020B0502040204020203" pitchFamily="34" charset="0"/>
                <a:ea typeface="Segoe UI" panose="020B0502040204020203" pitchFamily="34" charset="0"/>
                <a:cs typeface="Segoe UI" panose="020B0502040204020203" pitchFamily="34" charset="0"/>
              </a:rPr>
              <a:t>-based light-emitting diodes (LEDs) has had substantial impact on the society with reduced energy consumption and thus CO</a:t>
            </a:r>
            <a:r>
              <a:rPr lang="en-US" altLang="ja-JP" sz="1200" baseline="-25000" dirty="0">
                <a:latin typeface="Segoe UI" panose="020B0502040204020203" pitchFamily="34" charset="0"/>
                <a:ea typeface="Segoe UI" panose="020B0502040204020203" pitchFamily="34" charset="0"/>
                <a:cs typeface="Segoe UI" panose="020B0502040204020203" pitchFamily="34" charset="0"/>
              </a:rPr>
              <a:t>2</a:t>
            </a:r>
            <a:r>
              <a:rPr lang="en-US" altLang="ja-JP" sz="1200" dirty="0">
                <a:latin typeface="Segoe UI" panose="020B0502040204020203" pitchFamily="34" charset="0"/>
                <a:ea typeface="Segoe UI" panose="020B0502040204020203" pitchFamily="34" charset="0"/>
                <a:cs typeface="Segoe UI" panose="020B0502040204020203" pitchFamily="34" charset="0"/>
              </a:rPr>
              <a:t> emission since 1991. Three Japanese researchers therefore won the Nobel Prize in physics in 2014 thanks for their significant contributions. Besides the blue color, the other two primary colors based also on </a:t>
            </a:r>
            <a:r>
              <a:rPr lang="en-US" altLang="ja-JP" sz="1200" dirty="0" err="1">
                <a:latin typeface="Segoe UI" panose="020B0502040204020203" pitchFamily="34" charset="0"/>
                <a:ea typeface="Segoe UI" panose="020B0502040204020203" pitchFamily="34" charset="0"/>
                <a:cs typeface="Segoe UI" panose="020B0502040204020203" pitchFamily="34" charset="0"/>
              </a:rPr>
              <a:t>GaN</a:t>
            </a:r>
            <a:r>
              <a:rPr lang="en-US" altLang="ja-JP" sz="1200" dirty="0">
                <a:latin typeface="Segoe UI" panose="020B0502040204020203" pitchFamily="34" charset="0"/>
                <a:ea typeface="Segoe UI" panose="020B0502040204020203" pitchFamily="34" charset="0"/>
                <a:cs typeface="Segoe UI" panose="020B0502040204020203" pitchFamily="34" charset="0"/>
              </a:rPr>
              <a:t> material system (red and green) are unfortunately having very low efficiency, which on a large degree limits the further applications of this new technology. In this talk the advances of </a:t>
            </a:r>
            <a:r>
              <a:rPr lang="en-US" altLang="ja-JP" sz="1200" dirty="0" err="1">
                <a:latin typeface="Segoe UI" panose="020B0502040204020203" pitchFamily="34" charset="0"/>
                <a:ea typeface="Segoe UI" panose="020B0502040204020203" pitchFamily="34" charset="0"/>
                <a:cs typeface="Segoe UI" panose="020B0502040204020203" pitchFamily="34" charset="0"/>
              </a:rPr>
              <a:t>nanophotonics</a:t>
            </a:r>
            <a:r>
              <a:rPr lang="en-US" altLang="ja-JP" sz="1200" dirty="0">
                <a:latin typeface="Segoe UI" panose="020B0502040204020203" pitchFamily="34" charset="0"/>
                <a:ea typeface="Segoe UI" panose="020B0502040204020203" pitchFamily="34" charset="0"/>
                <a:cs typeface="Segoe UI" panose="020B0502040204020203" pitchFamily="34" charset="0"/>
              </a:rPr>
              <a:t> are applied to address the low efficiency for green LEDs. These advances include surface </a:t>
            </a:r>
            <a:r>
              <a:rPr lang="en-US" altLang="ja-JP" sz="1200" dirty="0" err="1">
                <a:latin typeface="Segoe UI" panose="020B0502040204020203" pitchFamily="34" charset="0"/>
                <a:ea typeface="Segoe UI" panose="020B0502040204020203" pitchFamily="34" charset="0"/>
                <a:cs typeface="Segoe UI" panose="020B0502040204020203" pitchFamily="34" charset="0"/>
              </a:rPr>
              <a:t>plasmons</a:t>
            </a:r>
            <a:r>
              <a:rPr lang="en-US" altLang="ja-JP" sz="1200" dirty="0">
                <a:latin typeface="Segoe UI" panose="020B0502040204020203" pitchFamily="34" charset="0"/>
                <a:ea typeface="Segoe UI" panose="020B0502040204020203" pitchFamily="34" charset="0"/>
                <a:cs typeface="Segoe UI" panose="020B0502040204020203" pitchFamily="34" charset="0"/>
              </a:rPr>
              <a:t>, </a:t>
            </a:r>
            <a:r>
              <a:rPr lang="en-US" altLang="ja-JP" sz="1200" dirty="0" err="1">
                <a:latin typeface="Segoe UI" panose="020B0502040204020203" pitchFamily="34" charset="0"/>
                <a:ea typeface="Segoe UI" panose="020B0502040204020203" pitchFamily="34" charset="0"/>
                <a:cs typeface="Segoe UI" panose="020B0502040204020203" pitchFamily="34" charset="0"/>
              </a:rPr>
              <a:t>nanopillars</a:t>
            </a:r>
            <a:r>
              <a:rPr lang="en-US" altLang="ja-JP" sz="1200" dirty="0">
                <a:latin typeface="Segoe UI" panose="020B0502040204020203" pitchFamily="34" charset="0"/>
                <a:ea typeface="Segoe UI" panose="020B0502040204020203" pitchFamily="34" charset="0"/>
                <a:cs typeface="Segoe UI" panose="020B0502040204020203" pitchFamily="34" charset="0"/>
              </a:rPr>
              <a:t>, and surface </a:t>
            </a:r>
            <a:r>
              <a:rPr lang="en-US" altLang="ja-JP" sz="1200" dirty="0" err="1">
                <a:latin typeface="Segoe UI" panose="020B0502040204020203" pitchFamily="34" charset="0"/>
                <a:ea typeface="Segoe UI" panose="020B0502040204020203" pitchFamily="34" charset="0"/>
                <a:cs typeface="Segoe UI" panose="020B0502040204020203" pitchFamily="34" charset="0"/>
              </a:rPr>
              <a:t>nanostructuring</a:t>
            </a:r>
            <a:r>
              <a:rPr lang="en-US" altLang="ja-JP" sz="1200" dirty="0">
                <a:latin typeface="Segoe UI" panose="020B0502040204020203" pitchFamily="34" charset="0"/>
                <a:ea typeface="Segoe UI" panose="020B0502040204020203" pitchFamily="34" charset="0"/>
                <a:cs typeface="Segoe UI" panose="020B0502040204020203" pitchFamily="34" charset="0"/>
              </a:rPr>
              <a:t> for extraction efficiency enhancement.  </a:t>
            </a:r>
            <a:endParaRPr lang="ja-JP" altLang="ja-JP" sz="1200" dirty="0">
              <a:latin typeface="Segoe UI" panose="020B0502040204020203" pitchFamily="34" charset="0"/>
              <a:cs typeface="Segoe UI" panose="020B0502040204020203" pitchFamily="34" charset="0"/>
            </a:endParaRPr>
          </a:p>
          <a:p>
            <a:r>
              <a:rPr lang="en-US" altLang="ja-JP" sz="1200" dirty="0">
                <a:latin typeface="Segoe UI" panose="020B0502040204020203" pitchFamily="34" charset="0"/>
                <a:ea typeface="Segoe UI" panose="020B0502040204020203" pitchFamily="34" charset="0"/>
                <a:cs typeface="Segoe UI" panose="020B0502040204020203" pitchFamily="34" charset="0"/>
              </a:rPr>
              <a:t>Surface </a:t>
            </a:r>
            <a:r>
              <a:rPr lang="en-US" altLang="ja-JP" sz="1200" dirty="0" err="1">
                <a:latin typeface="Segoe UI" panose="020B0502040204020203" pitchFamily="34" charset="0"/>
                <a:ea typeface="Segoe UI" panose="020B0502040204020203" pitchFamily="34" charset="0"/>
                <a:cs typeface="Segoe UI" panose="020B0502040204020203" pitchFamily="34" charset="0"/>
              </a:rPr>
              <a:t>plasmons</a:t>
            </a:r>
            <a:r>
              <a:rPr lang="en-US" altLang="ja-JP" sz="1200" dirty="0">
                <a:latin typeface="Segoe UI" panose="020B0502040204020203" pitchFamily="34" charset="0"/>
                <a:ea typeface="Segoe UI" panose="020B0502040204020203" pitchFamily="34" charset="0"/>
                <a:cs typeface="Segoe UI" panose="020B0502040204020203" pitchFamily="34" charset="0"/>
              </a:rPr>
              <a:t> provide an additional exciton coupling channel and could improve the internal quantum efficiency of LEDs when the coupled energy could be radiated as photons. We have found that big metal nanoparticles have better scattering ability than small ones. In order to take use big nanoparticles, we could insert dielectric intermediate layer to tune the resonance of big metal nanoparticles with the emitting wavelength. Furthermore we fabricated dielectric </a:t>
            </a:r>
            <a:r>
              <a:rPr lang="en-US" altLang="ja-JP" sz="1200" dirty="0" err="1">
                <a:latin typeface="Segoe UI" panose="020B0502040204020203" pitchFamily="34" charset="0"/>
                <a:ea typeface="Segoe UI" panose="020B0502040204020203" pitchFamily="34" charset="0"/>
                <a:cs typeface="Segoe UI" panose="020B0502040204020203" pitchFamily="34" charset="0"/>
              </a:rPr>
              <a:t>nanorods</a:t>
            </a:r>
            <a:r>
              <a:rPr lang="en-US" altLang="ja-JP" sz="1200" dirty="0">
                <a:latin typeface="Segoe UI" panose="020B0502040204020203" pitchFamily="34" charset="0"/>
                <a:ea typeface="Segoe UI" panose="020B0502040204020203" pitchFamily="34" charset="0"/>
                <a:cs typeface="Segoe UI" panose="020B0502040204020203" pitchFamily="34" charset="0"/>
              </a:rPr>
              <a:t> between metal nanoparticles and active layers, and a factor of more than 10 photoluminescence (PL) enhancement is demonstrated with the combined extraction efficiency enhancement from the </a:t>
            </a:r>
            <a:r>
              <a:rPr lang="en-US" altLang="ja-JP" sz="1200" dirty="0" err="1">
                <a:latin typeface="Segoe UI" panose="020B0502040204020203" pitchFamily="34" charset="0"/>
                <a:ea typeface="Segoe UI" panose="020B0502040204020203" pitchFamily="34" charset="0"/>
                <a:cs typeface="Segoe UI" panose="020B0502040204020203" pitchFamily="34" charset="0"/>
              </a:rPr>
              <a:t>nanorod</a:t>
            </a:r>
            <a:r>
              <a:rPr lang="en-US" altLang="ja-JP" sz="1200" dirty="0">
                <a:latin typeface="Segoe UI" panose="020B0502040204020203" pitchFamily="34" charset="0"/>
                <a:ea typeface="Segoe UI" panose="020B0502040204020203" pitchFamily="34" charset="0"/>
                <a:cs typeface="Segoe UI" panose="020B0502040204020203" pitchFamily="34" charset="0"/>
              </a:rPr>
              <a:t> structures and the IQE enhancement from the metal nanoparticles. The experiments results are confirmed by the FDTD simulations.</a:t>
            </a:r>
            <a:endParaRPr lang="ja-JP" altLang="ja-JP" sz="1200" dirty="0">
              <a:latin typeface="Segoe UI" panose="020B0502040204020203" pitchFamily="34" charset="0"/>
              <a:cs typeface="Segoe UI" panose="020B0502040204020203" pitchFamily="34" charset="0"/>
            </a:endParaRPr>
          </a:p>
          <a:p>
            <a:r>
              <a:rPr lang="en-US" altLang="ja-JP" sz="1200" dirty="0">
                <a:latin typeface="Segoe UI" panose="020B0502040204020203" pitchFamily="34" charset="0"/>
                <a:ea typeface="Segoe UI" panose="020B0502040204020203" pitchFamily="34" charset="0"/>
                <a:cs typeface="Segoe UI" panose="020B0502040204020203" pitchFamily="34" charset="0"/>
              </a:rPr>
              <a:t>One reason for the low efficiency of green LEDs is the higher composition of indium (In) in </a:t>
            </a:r>
            <a:r>
              <a:rPr lang="en-US" altLang="ja-JP" sz="1200" dirty="0" err="1">
                <a:latin typeface="Segoe UI" panose="020B0502040204020203" pitchFamily="34" charset="0"/>
                <a:ea typeface="Segoe UI" panose="020B0502040204020203" pitchFamily="34" charset="0"/>
                <a:cs typeface="Segoe UI" panose="020B0502040204020203" pitchFamily="34" charset="0"/>
              </a:rPr>
              <a:t>GaIn</a:t>
            </a:r>
            <a:r>
              <a:rPr lang="en-US" altLang="ja-JP" sz="1200" dirty="0">
                <a:latin typeface="Segoe UI" panose="020B0502040204020203" pitchFamily="34" charset="0"/>
                <a:ea typeface="Segoe UI" panose="020B0502040204020203" pitchFamily="34" charset="0"/>
                <a:cs typeface="Segoe UI" panose="020B0502040204020203" pitchFamily="34" charset="0"/>
              </a:rPr>
              <a:t> N, compared to blue LEDs. As the In composition increases, the lattice mismatch between </a:t>
            </a:r>
            <a:r>
              <a:rPr lang="en-US" altLang="ja-JP" sz="1200" dirty="0" err="1">
                <a:latin typeface="Segoe UI" panose="020B0502040204020203" pitchFamily="34" charset="0"/>
                <a:ea typeface="Segoe UI" panose="020B0502040204020203" pitchFamily="34" charset="0"/>
                <a:cs typeface="Segoe UI" panose="020B0502040204020203" pitchFamily="34" charset="0"/>
              </a:rPr>
              <a:t>GaInN</a:t>
            </a:r>
            <a:r>
              <a:rPr lang="en-US" altLang="ja-JP" sz="1200" dirty="0">
                <a:latin typeface="Segoe UI" panose="020B0502040204020203" pitchFamily="34" charset="0"/>
                <a:ea typeface="Segoe UI" panose="020B0502040204020203" pitchFamily="34" charset="0"/>
                <a:cs typeface="Segoe UI" panose="020B0502040204020203" pitchFamily="34" charset="0"/>
              </a:rPr>
              <a:t> and </a:t>
            </a:r>
            <a:r>
              <a:rPr lang="en-US" altLang="ja-JP" sz="1200" dirty="0" err="1">
                <a:latin typeface="Segoe UI" panose="020B0502040204020203" pitchFamily="34" charset="0"/>
                <a:ea typeface="Segoe UI" panose="020B0502040204020203" pitchFamily="34" charset="0"/>
                <a:cs typeface="Segoe UI" panose="020B0502040204020203" pitchFamily="34" charset="0"/>
              </a:rPr>
              <a:t>GaN</a:t>
            </a:r>
            <a:r>
              <a:rPr lang="en-US" altLang="ja-JP" sz="1200" dirty="0">
                <a:latin typeface="Segoe UI" panose="020B0502040204020203" pitchFamily="34" charset="0"/>
                <a:ea typeface="Segoe UI" panose="020B0502040204020203" pitchFamily="34" charset="0"/>
                <a:cs typeface="Segoe UI" panose="020B0502040204020203" pitchFamily="34" charset="0"/>
              </a:rPr>
              <a:t> increases as well, which deteriorates the IQE. </a:t>
            </a:r>
            <a:r>
              <a:rPr lang="en-US" altLang="ja-JP" sz="1200" dirty="0" err="1">
                <a:latin typeface="Segoe UI" panose="020B0502040204020203" pitchFamily="34" charset="0"/>
                <a:ea typeface="Segoe UI" panose="020B0502040204020203" pitchFamily="34" charset="0"/>
                <a:cs typeface="Segoe UI" panose="020B0502040204020203" pitchFamily="34" charset="0"/>
              </a:rPr>
              <a:t>Nanopillar</a:t>
            </a:r>
            <a:r>
              <a:rPr lang="en-US" altLang="ja-JP" sz="1200" dirty="0">
                <a:latin typeface="Segoe UI" panose="020B0502040204020203" pitchFamily="34" charset="0"/>
                <a:ea typeface="Segoe UI" panose="020B0502040204020203" pitchFamily="34" charset="0"/>
                <a:cs typeface="Segoe UI" panose="020B0502040204020203" pitchFamily="34" charset="0"/>
              </a:rPr>
              <a:t> LEDs are formed by deep etching through the active layers. After proper surface passivation and </a:t>
            </a:r>
            <a:r>
              <a:rPr lang="en-US" altLang="ja-JP" sz="1200" dirty="0" err="1">
                <a:latin typeface="Segoe UI" panose="020B0502040204020203" pitchFamily="34" charset="0"/>
                <a:ea typeface="Segoe UI" panose="020B0502040204020203" pitchFamily="34" charset="0"/>
                <a:cs typeface="Segoe UI" panose="020B0502040204020203" pitchFamily="34" charset="0"/>
              </a:rPr>
              <a:t>nanopillar</a:t>
            </a:r>
            <a:r>
              <a:rPr lang="en-US" altLang="ja-JP" sz="1200" dirty="0">
                <a:latin typeface="Segoe UI" panose="020B0502040204020203" pitchFamily="34" charset="0"/>
                <a:ea typeface="Segoe UI" panose="020B0502040204020203" pitchFamily="34" charset="0"/>
                <a:cs typeface="Segoe UI" panose="020B0502040204020203" pitchFamily="34" charset="0"/>
              </a:rPr>
              <a:t> size optimization, the PL has been enhanced by a factor of 8.</a:t>
            </a:r>
            <a:endParaRPr lang="ja-JP" altLang="ja-JP" sz="1200" dirty="0">
              <a:latin typeface="Segoe UI" panose="020B0502040204020203" pitchFamily="34" charset="0"/>
              <a:cs typeface="Segoe UI" panose="020B0502040204020203" pitchFamily="34" charset="0"/>
            </a:endParaRPr>
          </a:p>
          <a:p>
            <a:r>
              <a:rPr lang="en-US" altLang="ja-JP" sz="1200" dirty="0">
                <a:latin typeface="Segoe UI" panose="020B0502040204020203" pitchFamily="34" charset="0"/>
                <a:ea typeface="Segoe UI" panose="020B0502040204020203" pitchFamily="34" charset="0"/>
                <a:cs typeface="Segoe UI" panose="020B0502040204020203" pitchFamily="34" charset="0"/>
              </a:rPr>
              <a:t>Some type of LEDs emit light from </a:t>
            </a:r>
            <a:r>
              <a:rPr lang="en-US" altLang="ja-JP" sz="1200" dirty="0" err="1">
                <a:latin typeface="Segoe UI" panose="020B0502040204020203" pitchFamily="34" charset="0"/>
                <a:ea typeface="Segoe UI" panose="020B0502040204020203" pitchFamily="34" charset="0"/>
                <a:cs typeface="Segoe UI" panose="020B0502040204020203" pitchFamily="34" charset="0"/>
              </a:rPr>
              <a:t>GaN</a:t>
            </a:r>
            <a:r>
              <a:rPr lang="en-US" altLang="ja-JP" sz="1200" dirty="0">
                <a:latin typeface="Segoe UI" panose="020B0502040204020203" pitchFamily="34" charset="0"/>
                <a:ea typeface="Segoe UI" panose="020B0502040204020203" pitchFamily="34" charset="0"/>
                <a:cs typeface="Segoe UI" panose="020B0502040204020203" pitchFamily="34" charset="0"/>
              </a:rPr>
              <a:t> or </a:t>
            </a:r>
            <a:r>
              <a:rPr lang="en-US" altLang="ja-JP" sz="1200" dirty="0" err="1">
                <a:latin typeface="Segoe UI" panose="020B0502040204020203" pitchFamily="34" charset="0"/>
                <a:ea typeface="Segoe UI" panose="020B0502040204020203" pitchFamily="34" charset="0"/>
                <a:cs typeface="Segoe UI" panose="020B0502040204020203" pitchFamily="34" charset="0"/>
              </a:rPr>
              <a:t>SiC</a:t>
            </a:r>
            <a:r>
              <a:rPr lang="en-US" altLang="ja-JP" sz="1200" dirty="0">
                <a:latin typeface="Segoe UI" panose="020B0502040204020203" pitchFamily="34" charset="0"/>
                <a:ea typeface="Segoe UI" panose="020B0502040204020203" pitchFamily="34" charset="0"/>
                <a:cs typeface="Segoe UI" panose="020B0502040204020203" pitchFamily="34" charset="0"/>
              </a:rPr>
              <a:t> interface. As we know both </a:t>
            </a:r>
            <a:r>
              <a:rPr lang="en-US" altLang="ja-JP" sz="1200" dirty="0" err="1">
                <a:latin typeface="Segoe UI" panose="020B0502040204020203" pitchFamily="34" charset="0"/>
                <a:ea typeface="Segoe UI" panose="020B0502040204020203" pitchFamily="34" charset="0"/>
                <a:cs typeface="Segoe UI" panose="020B0502040204020203" pitchFamily="34" charset="0"/>
              </a:rPr>
              <a:t>GaN</a:t>
            </a:r>
            <a:r>
              <a:rPr lang="en-US" altLang="ja-JP" sz="1200" dirty="0">
                <a:latin typeface="Segoe UI" panose="020B0502040204020203" pitchFamily="34" charset="0"/>
                <a:ea typeface="Segoe UI" panose="020B0502040204020203" pitchFamily="34" charset="0"/>
                <a:cs typeface="Segoe UI" panose="020B0502040204020203" pitchFamily="34" charset="0"/>
              </a:rPr>
              <a:t> and </a:t>
            </a:r>
            <a:r>
              <a:rPr lang="en-US" altLang="ja-JP" sz="1200" dirty="0" err="1">
                <a:latin typeface="Segoe UI" panose="020B0502040204020203" pitchFamily="34" charset="0"/>
                <a:ea typeface="Segoe UI" panose="020B0502040204020203" pitchFamily="34" charset="0"/>
                <a:cs typeface="Segoe UI" panose="020B0502040204020203" pitchFamily="34" charset="0"/>
              </a:rPr>
              <a:t>SiC</a:t>
            </a:r>
            <a:r>
              <a:rPr lang="en-US" altLang="ja-JP" sz="1200" dirty="0">
                <a:latin typeface="Segoe UI" panose="020B0502040204020203" pitchFamily="34" charset="0"/>
                <a:ea typeface="Segoe UI" panose="020B0502040204020203" pitchFamily="34" charset="0"/>
                <a:cs typeface="Segoe UI" panose="020B0502040204020203" pitchFamily="34" charset="0"/>
              </a:rPr>
              <a:t> have very high refractive index, very small amount of light (4% for </a:t>
            </a:r>
            <a:r>
              <a:rPr lang="en-US" altLang="ja-JP" sz="1200" dirty="0" err="1">
                <a:latin typeface="Segoe UI" panose="020B0502040204020203" pitchFamily="34" charset="0"/>
                <a:ea typeface="Segoe UI" panose="020B0502040204020203" pitchFamily="34" charset="0"/>
                <a:cs typeface="Segoe UI" panose="020B0502040204020203" pitchFamily="34" charset="0"/>
              </a:rPr>
              <a:t>GaN</a:t>
            </a:r>
            <a:r>
              <a:rPr lang="en-US" altLang="ja-JP" sz="1200" dirty="0">
                <a:latin typeface="Segoe UI" panose="020B0502040204020203" pitchFamily="34" charset="0"/>
                <a:ea typeface="Segoe UI" panose="020B0502040204020203" pitchFamily="34" charset="0"/>
                <a:cs typeface="Segoe UI" panose="020B0502040204020203" pitchFamily="34" charset="0"/>
              </a:rPr>
              <a:t>) could escape to the air and be perceived by our eyes. To enhance the light extraction efficiency, various surface </a:t>
            </a:r>
            <a:r>
              <a:rPr lang="en-US" altLang="ja-JP" sz="1200" dirty="0" err="1">
                <a:latin typeface="Segoe UI" panose="020B0502040204020203" pitchFamily="34" charset="0"/>
                <a:ea typeface="Segoe UI" panose="020B0502040204020203" pitchFamily="34" charset="0"/>
                <a:cs typeface="Segoe UI" panose="020B0502040204020203" pitchFamily="34" charset="0"/>
              </a:rPr>
              <a:t>nanostructuring</a:t>
            </a:r>
            <a:r>
              <a:rPr lang="en-US" altLang="ja-JP" sz="1200" dirty="0">
                <a:latin typeface="Segoe UI" panose="020B0502040204020203" pitchFamily="34" charset="0"/>
                <a:ea typeface="Segoe UI" panose="020B0502040204020203" pitchFamily="34" charset="0"/>
                <a:cs typeface="Segoe UI" panose="020B0502040204020203" pitchFamily="34" charset="0"/>
              </a:rPr>
              <a:t> and </a:t>
            </a:r>
            <a:r>
              <a:rPr lang="en-US" altLang="ja-JP" sz="1200" dirty="0" err="1">
                <a:latin typeface="Segoe UI" panose="020B0502040204020203" pitchFamily="34" charset="0"/>
                <a:ea typeface="Segoe UI" panose="020B0502040204020203" pitchFamily="34" charset="0"/>
                <a:cs typeface="Segoe UI" panose="020B0502040204020203" pitchFamily="34" charset="0"/>
              </a:rPr>
              <a:t>microstructuring</a:t>
            </a:r>
            <a:r>
              <a:rPr lang="en-US" altLang="ja-JP" sz="1200" dirty="0">
                <a:latin typeface="Segoe UI" panose="020B0502040204020203" pitchFamily="34" charset="0"/>
                <a:ea typeface="Segoe UI" panose="020B0502040204020203" pitchFamily="34" charset="0"/>
                <a:cs typeface="Segoe UI" panose="020B0502040204020203" pitchFamily="34" charset="0"/>
              </a:rPr>
              <a:t> methods are developed with concerns of cost and scalability. All these methods show very big PL enhancement up to 200%. </a:t>
            </a:r>
            <a:endParaRPr lang="ja-JP" altLang="ja-JP" sz="1200" dirty="0">
              <a:latin typeface="Segoe UI" panose="020B0502040204020203" pitchFamily="34" charset="0"/>
              <a:cs typeface="Segoe UI" panose="020B0502040204020203" pitchFamily="34" charset="0"/>
            </a:endParaRPr>
          </a:p>
        </p:txBody>
      </p:sp>
      <p:sp>
        <p:nvSpPr>
          <p:cNvPr id="10" name="テキスト ボックス 9"/>
          <p:cNvSpPr txBox="1"/>
          <p:nvPr/>
        </p:nvSpPr>
        <p:spPr>
          <a:xfrm>
            <a:off x="1968133" y="1590283"/>
            <a:ext cx="4889866" cy="646331"/>
          </a:xfrm>
          <a:prstGeom prst="rect">
            <a:avLst/>
          </a:prstGeom>
          <a:noFill/>
        </p:spPr>
        <p:txBody>
          <a:bodyPr wrap="square" rtlCol="0">
            <a:spAutoFit/>
          </a:bodyPr>
          <a:lstStyle/>
          <a:p>
            <a:r>
              <a:rPr lang="ja-JP" altLang="en-US" b="1" dirty="0" smtClean="0">
                <a:latin typeface="Segoe UI" panose="020B0502040204020203" pitchFamily="34" charset="0"/>
                <a:ea typeface="Meiryo UI" panose="020B0604030504040204" pitchFamily="50" charset="-128"/>
                <a:cs typeface="Segoe UI" panose="020B0502040204020203" pitchFamily="34" charset="0"/>
              </a:rPr>
              <a:t>日時：</a:t>
            </a:r>
            <a:r>
              <a:rPr lang="en-US" altLang="ja-JP" b="1" dirty="0" smtClean="0">
                <a:latin typeface="Segoe UI" panose="020B0502040204020203" pitchFamily="34" charset="0"/>
                <a:ea typeface="Segoe UI" panose="020B0502040204020203" pitchFamily="34" charset="0"/>
                <a:cs typeface="Segoe UI" panose="020B0502040204020203" pitchFamily="34" charset="0"/>
              </a:rPr>
              <a:t> </a:t>
            </a:r>
            <a:r>
              <a:rPr lang="ja-JP" altLang="en-US" b="1" dirty="0" smtClean="0">
                <a:latin typeface="Segoe UI" panose="020B0502040204020203" pitchFamily="34" charset="0"/>
                <a:ea typeface="Meiryo UI" panose="020B0604030504040204" pitchFamily="50" charset="-128"/>
                <a:cs typeface="Segoe UI" panose="020B0502040204020203" pitchFamily="34" charset="0"/>
              </a:rPr>
              <a:t>４</a:t>
            </a:r>
            <a:r>
              <a:rPr kumimoji="1" lang="ja-JP" altLang="en-US" b="1" dirty="0" smtClean="0">
                <a:latin typeface="Segoe UI" panose="020B0502040204020203" pitchFamily="34" charset="0"/>
                <a:ea typeface="Meiryo UI" panose="020B0604030504040204" pitchFamily="50" charset="-128"/>
                <a:cs typeface="Segoe UI" panose="020B0502040204020203" pitchFamily="34" charset="0"/>
              </a:rPr>
              <a:t>月１日（</a:t>
            </a:r>
            <a:r>
              <a:rPr lang="ja-JP" altLang="en-US" b="1" dirty="0" smtClean="0">
                <a:latin typeface="Segoe UI" panose="020B0502040204020203" pitchFamily="34" charset="0"/>
                <a:ea typeface="Meiryo UI" panose="020B0604030504040204" pitchFamily="50" charset="-128"/>
                <a:cs typeface="Segoe UI" panose="020B0502040204020203" pitchFamily="34" charset="0"/>
              </a:rPr>
              <a:t>金</a:t>
            </a:r>
            <a:r>
              <a:rPr kumimoji="1" lang="ja-JP" altLang="en-US" b="1" dirty="0" smtClean="0">
                <a:latin typeface="Segoe UI" panose="020B0502040204020203" pitchFamily="34" charset="0"/>
                <a:ea typeface="Meiryo UI" panose="020B0604030504040204" pitchFamily="50" charset="-128"/>
                <a:cs typeface="Segoe UI" panose="020B0502040204020203" pitchFamily="34" charset="0"/>
              </a:rPr>
              <a:t>）</a:t>
            </a:r>
            <a:r>
              <a:rPr kumimoji="1" lang="en-US" altLang="ja-JP" b="1" dirty="0" smtClean="0">
                <a:latin typeface="Segoe UI" panose="020B0502040204020203" pitchFamily="34" charset="0"/>
                <a:ea typeface="Segoe UI" panose="020B0502040204020203" pitchFamily="34" charset="0"/>
                <a:cs typeface="Segoe UI" panose="020B0502040204020203" pitchFamily="34" charset="0"/>
              </a:rPr>
              <a:t> </a:t>
            </a:r>
            <a:r>
              <a:rPr lang="en-US" altLang="ja-JP" b="1" dirty="0" smtClean="0">
                <a:latin typeface="Segoe UI" panose="020B0502040204020203" pitchFamily="34" charset="0"/>
                <a:ea typeface="Segoe UI" panose="020B0502040204020203" pitchFamily="34" charset="0"/>
                <a:cs typeface="Segoe UI" panose="020B0502040204020203" pitchFamily="34" charset="0"/>
              </a:rPr>
              <a:t>10:</a:t>
            </a:r>
            <a:r>
              <a:rPr lang="en-US" altLang="ja-JP" b="1" dirty="0" smtClean="0">
                <a:latin typeface="Segoe UI" panose="020B0502040204020203" pitchFamily="34" charset="0"/>
                <a:ea typeface="Meiryo UI" panose="020B0604030504040204" pitchFamily="50" charset="-128"/>
                <a:cs typeface="Segoe UI" panose="020B0502040204020203" pitchFamily="34" charset="0"/>
              </a:rPr>
              <a:t>3</a:t>
            </a:r>
            <a:r>
              <a:rPr lang="en-US" altLang="ja-JP" b="1" dirty="0" smtClean="0">
                <a:latin typeface="Segoe UI" panose="020B0502040204020203" pitchFamily="34" charset="0"/>
                <a:ea typeface="Segoe UI" panose="020B0502040204020203" pitchFamily="34" charset="0"/>
                <a:cs typeface="Segoe UI" panose="020B0502040204020203" pitchFamily="34" charset="0"/>
              </a:rPr>
              <a:t>0</a:t>
            </a:r>
            <a:r>
              <a:rPr lang="ja-JP" altLang="en-US" b="1" dirty="0" smtClean="0">
                <a:latin typeface="Segoe UI" panose="020B0502040204020203" pitchFamily="34" charset="0"/>
                <a:ea typeface="Meiryo UI" panose="020B0604030504040204" pitchFamily="50" charset="-128"/>
                <a:cs typeface="Segoe UI" panose="020B0502040204020203" pitchFamily="34" charset="0"/>
              </a:rPr>
              <a:t> </a:t>
            </a:r>
            <a:r>
              <a:rPr lang="en-US" altLang="ja-JP" b="1" dirty="0" smtClean="0">
                <a:latin typeface="Segoe UI" panose="020B0502040204020203" pitchFamily="34" charset="0"/>
                <a:ea typeface="Segoe UI" panose="020B0502040204020203" pitchFamily="34" charset="0"/>
                <a:cs typeface="Segoe UI" panose="020B0502040204020203" pitchFamily="34" charset="0"/>
              </a:rPr>
              <a:t>– </a:t>
            </a:r>
            <a:r>
              <a:rPr lang="en-US" altLang="ja-JP" b="1" dirty="0" smtClean="0">
                <a:latin typeface="Segoe UI" panose="020B0502040204020203" pitchFamily="34" charset="0"/>
                <a:ea typeface="Segoe UI" panose="020B0502040204020203" pitchFamily="34" charset="0"/>
                <a:cs typeface="Segoe UI" panose="020B0502040204020203" pitchFamily="34" charset="0"/>
              </a:rPr>
              <a:t>12:</a:t>
            </a:r>
            <a:r>
              <a:rPr lang="en-US" altLang="ja-JP" b="1" dirty="0" smtClean="0">
                <a:latin typeface="Segoe UI" panose="020B0502040204020203" pitchFamily="34" charset="0"/>
                <a:ea typeface="Meiryo UI" panose="020B0604030504040204" pitchFamily="50" charset="-128"/>
                <a:cs typeface="Segoe UI" panose="020B0502040204020203" pitchFamily="34" charset="0"/>
              </a:rPr>
              <a:t>00</a:t>
            </a:r>
            <a:endParaRPr kumimoji="1" lang="en-US" altLang="ja-JP" b="1" dirty="0" smtClean="0">
              <a:latin typeface="Segoe UI" panose="020B0502040204020203" pitchFamily="34" charset="0"/>
              <a:ea typeface="Segoe UI" panose="020B0502040204020203" pitchFamily="34" charset="0"/>
              <a:cs typeface="Segoe UI" panose="020B0502040204020203" pitchFamily="34" charset="0"/>
            </a:endParaRPr>
          </a:p>
          <a:p>
            <a:r>
              <a:rPr lang="ja-JP" altLang="en-US" b="1" dirty="0" smtClean="0">
                <a:latin typeface="Segoe UI" panose="020B0502040204020203" pitchFamily="34" charset="0"/>
                <a:ea typeface="Meiryo UI" panose="020B0604030504040204" pitchFamily="50" charset="-128"/>
                <a:cs typeface="Segoe UI" panose="020B0502040204020203" pitchFamily="34" charset="0"/>
              </a:rPr>
              <a:t>場所：葛飾キャンパス研究棟８Ｆ第</a:t>
            </a:r>
            <a:r>
              <a:rPr lang="ja-JP" altLang="en-US" b="1" dirty="0">
                <a:latin typeface="Segoe UI" panose="020B0502040204020203" pitchFamily="34" charset="0"/>
                <a:ea typeface="Meiryo UI" panose="020B0604030504040204" pitchFamily="50" charset="-128"/>
                <a:cs typeface="Segoe UI" panose="020B0502040204020203" pitchFamily="34" charset="0"/>
              </a:rPr>
              <a:t>２</a:t>
            </a:r>
            <a:r>
              <a:rPr lang="ja-JP" altLang="en-US" b="1" dirty="0" smtClean="0">
                <a:latin typeface="Segoe UI" panose="020B0502040204020203" pitchFamily="34" charset="0"/>
                <a:ea typeface="Meiryo UI" panose="020B0604030504040204" pitchFamily="50" charset="-128"/>
                <a:cs typeface="Segoe UI" panose="020B0502040204020203" pitchFamily="34" charset="0"/>
              </a:rPr>
              <a:t>セミナー室</a:t>
            </a:r>
            <a:endParaRPr kumimoji="1" lang="ja-JP" altLang="en-US" b="1" dirty="0">
              <a:latin typeface="Segoe UI" panose="020B0502040204020203" pitchFamily="34" charset="0"/>
              <a:ea typeface="Meiryo UI" panose="020B0604030504040204" pitchFamily="50" charset="-128"/>
              <a:cs typeface="Segoe UI" panose="020B0502040204020203" pitchFamily="34" charset="0"/>
            </a:endParaRPr>
          </a:p>
        </p:txBody>
      </p:sp>
      <p:sp>
        <p:nvSpPr>
          <p:cNvPr id="12" name="テキスト ボックス 11"/>
          <p:cNvSpPr txBox="1"/>
          <p:nvPr/>
        </p:nvSpPr>
        <p:spPr>
          <a:xfrm>
            <a:off x="69134" y="2188790"/>
            <a:ext cx="6292755" cy="646331"/>
          </a:xfrm>
          <a:prstGeom prst="rect">
            <a:avLst/>
          </a:prstGeom>
          <a:noFill/>
        </p:spPr>
        <p:txBody>
          <a:bodyPr wrap="square" rtlCol="0">
            <a:spAutoFit/>
          </a:bodyPr>
          <a:lstStyle/>
          <a:p>
            <a:r>
              <a:rPr lang="en-US" altLang="ja-JP" b="1" dirty="0" smtClean="0">
                <a:latin typeface="Segoe UI" panose="020B0502040204020203" pitchFamily="34" charset="0"/>
                <a:ea typeface="Segoe UI" panose="020B0502040204020203" pitchFamily="34" charset="0"/>
                <a:cs typeface="Segoe UI" panose="020B0502040204020203" pitchFamily="34" charset="0"/>
              </a:rPr>
              <a:t>Speaker</a:t>
            </a:r>
            <a:r>
              <a:rPr lang="ja-JP" altLang="en-US" dirty="0" smtClean="0">
                <a:latin typeface="Segoe UI" panose="020B0502040204020203" pitchFamily="34" charset="0"/>
                <a:ea typeface="HG丸ｺﾞｼｯｸM-PRO" pitchFamily="50" charset="-128"/>
                <a:cs typeface="Segoe UI" panose="020B0502040204020203" pitchFamily="34" charset="0"/>
              </a:rPr>
              <a:t>：</a:t>
            </a:r>
            <a:r>
              <a:rPr lang="en-US" altLang="ja-JP" dirty="0" smtClean="0">
                <a:latin typeface="Segoe UI" panose="020B0502040204020203" pitchFamily="34" charset="0"/>
                <a:ea typeface="Segoe UI" panose="020B0502040204020203" pitchFamily="34" charset="0"/>
                <a:cs typeface="Segoe UI" panose="020B0502040204020203" pitchFamily="34" charset="0"/>
              </a:rPr>
              <a:t>Pro</a:t>
            </a:r>
            <a:r>
              <a:rPr lang="en-US" altLang="ja-JP" dirty="0">
                <a:latin typeface="Segoe UI" panose="020B0502040204020203" pitchFamily="34" charset="0"/>
                <a:ea typeface="Segoe UI" panose="020B0502040204020203" pitchFamily="34" charset="0"/>
                <a:cs typeface="Segoe UI" panose="020B0502040204020203" pitchFamily="34" charset="0"/>
              </a:rPr>
              <a:t>f. Haiyan </a:t>
            </a:r>
            <a:r>
              <a:rPr lang="en-US" altLang="ja-JP" dirty="0" err="1" smtClean="0">
                <a:latin typeface="Segoe UI" panose="020B0502040204020203" pitchFamily="34" charset="0"/>
                <a:ea typeface="Segoe UI" panose="020B0502040204020203" pitchFamily="34" charset="0"/>
                <a:cs typeface="Segoe UI" panose="020B0502040204020203" pitchFamily="34" charset="0"/>
              </a:rPr>
              <a:t>Ou</a:t>
            </a:r>
            <a:endParaRPr lang="en-US" altLang="ja-JP" dirty="0" smtClean="0">
              <a:latin typeface="Segoe UI" panose="020B0502040204020203" pitchFamily="34" charset="0"/>
              <a:ea typeface="Segoe UI" panose="020B0502040204020203" pitchFamily="34" charset="0"/>
              <a:cs typeface="Segoe UI" panose="020B0502040204020203" pitchFamily="34" charset="0"/>
            </a:endParaRPr>
          </a:p>
          <a:p>
            <a:pPr marL="898525" indent="-898525"/>
            <a:r>
              <a:rPr lang="en-US" altLang="ja-JP" b="1" dirty="0" smtClean="0">
                <a:latin typeface="Segoe UI" panose="020B0502040204020203" pitchFamily="34" charset="0"/>
                <a:ea typeface="Segoe UI" panose="020B0502040204020203" pitchFamily="34" charset="0"/>
                <a:cs typeface="Segoe UI" panose="020B0502040204020203" pitchFamily="34" charset="0"/>
              </a:rPr>
              <a:t>Affiliation</a:t>
            </a:r>
            <a:r>
              <a:rPr lang="en-US" altLang="ja-JP" dirty="0" smtClean="0">
                <a:latin typeface="Segoe UI" panose="020B0502040204020203" pitchFamily="34" charset="0"/>
                <a:ea typeface="Segoe UI" panose="020B0502040204020203" pitchFamily="34" charset="0"/>
                <a:cs typeface="Segoe UI" panose="020B0502040204020203" pitchFamily="34" charset="0"/>
              </a:rPr>
              <a:t>: </a:t>
            </a:r>
            <a:r>
              <a:rPr lang="en-US" altLang="zh-CN" dirty="0">
                <a:latin typeface="Segoe UI" panose="020B0502040204020203" pitchFamily="34" charset="0"/>
                <a:ea typeface="Segoe UI" panose="020B0502040204020203" pitchFamily="34" charset="0"/>
                <a:cs typeface="Segoe UI" panose="020B0502040204020203" pitchFamily="34" charset="0"/>
              </a:rPr>
              <a:t>Technical University of </a:t>
            </a:r>
            <a:r>
              <a:rPr lang="en-US" altLang="zh-CN" dirty="0" smtClean="0">
                <a:latin typeface="Segoe UI" panose="020B0502040204020203" pitchFamily="34" charset="0"/>
                <a:ea typeface="Segoe UI" panose="020B0502040204020203" pitchFamily="34" charset="0"/>
                <a:cs typeface="Segoe UI" panose="020B0502040204020203" pitchFamily="34" charset="0"/>
              </a:rPr>
              <a:t>Denmark, Denmark</a:t>
            </a:r>
            <a:endParaRPr lang="en-US" altLang="ja-JP" dirty="0" smtClean="0">
              <a:latin typeface="Segoe UI" panose="020B0502040204020203" pitchFamily="34" charset="0"/>
              <a:ea typeface="Segoe UI" panose="020B0502040204020203" pitchFamily="34" charset="0"/>
              <a:cs typeface="Segoe UI" panose="020B0502040204020203" pitchFamily="34" charset="0"/>
            </a:endParaRPr>
          </a:p>
        </p:txBody>
      </p:sp>
      <p:sp>
        <p:nvSpPr>
          <p:cNvPr id="13" name="テキスト ボックス 12"/>
          <p:cNvSpPr txBox="1"/>
          <p:nvPr/>
        </p:nvSpPr>
        <p:spPr>
          <a:xfrm>
            <a:off x="70020" y="2802109"/>
            <a:ext cx="6291869" cy="646331"/>
          </a:xfrm>
          <a:prstGeom prst="rect">
            <a:avLst/>
          </a:prstGeom>
          <a:noFill/>
        </p:spPr>
        <p:txBody>
          <a:bodyPr wrap="square" rtlCol="0">
            <a:spAutoFit/>
          </a:bodyPr>
          <a:lstStyle/>
          <a:p>
            <a:pPr marL="539750" indent="-539750"/>
            <a:r>
              <a:rPr lang="en-US" altLang="ja-JP" b="1" dirty="0" smtClean="0">
                <a:latin typeface="Segoe UI" panose="020B0502040204020203" pitchFamily="34" charset="0"/>
                <a:ea typeface="Segoe UI" panose="020B0502040204020203" pitchFamily="34" charset="0"/>
                <a:cs typeface="Segoe UI" panose="020B0502040204020203" pitchFamily="34" charset="0"/>
              </a:rPr>
              <a:t>Title</a:t>
            </a:r>
            <a:r>
              <a:rPr lang="ja-JP" altLang="en-US" dirty="0" smtClean="0">
                <a:latin typeface="Segoe UI" panose="020B0502040204020203" pitchFamily="34" charset="0"/>
                <a:ea typeface="HG丸ｺﾞｼｯｸM-PRO" pitchFamily="50" charset="-128"/>
                <a:cs typeface="Segoe UI" panose="020B0502040204020203" pitchFamily="34" charset="0"/>
              </a:rPr>
              <a:t>：</a:t>
            </a:r>
            <a:r>
              <a:rPr lang="en-US" altLang="ja-JP" dirty="0">
                <a:latin typeface="Segoe UI" panose="020B0502040204020203" pitchFamily="34" charset="0"/>
                <a:ea typeface="Segoe UI" panose="020B0502040204020203" pitchFamily="34" charset="0"/>
                <a:cs typeface="Segoe UI" panose="020B0502040204020203" pitchFamily="34" charset="0"/>
              </a:rPr>
              <a:t>Applying </a:t>
            </a:r>
            <a:r>
              <a:rPr lang="en-US" altLang="ja-JP" dirty="0" err="1">
                <a:latin typeface="Segoe UI" panose="020B0502040204020203" pitchFamily="34" charset="0"/>
                <a:ea typeface="Segoe UI" panose="020B0502040204020203" pitchFamily="34" charset="0"/>
                <a:cs typeface="Segoe UI" panose="020B0502040204020203" pitchFamily="34" charset="0"/>
              </a:rPr>
              <a:t>nanophotonics</a:t>
            </a:r>
            <a:r>
              <a:rPr lang="en-US" altLang="ja-JP" dirty="0">
                <a:latin typeface="Segoe UI" panose="020B0502040204020203" pitchFamily="34" charset="0"/>
                <a:ea typeface="Segoe UI" panose="020B0502040204020203" pitchFamily="34" charset="0"/>
                <a:cs typeface="Segoe UI" panose="020B0502040204020203" pitchFamily="34" charset="0"/>
              </a:rPr>
              <a:t> for </a:t>
            </a:r>
            <a:endParaRPr lang="en-US" altLang="ja-JP" dirty="0" smtClean="0">
              <a:latin typeface="Segoe UI" panose="020B0502040204020203" pitchFamily="34" charset="0"/>
              <a:ea typeface="Segoe UI" panose="020B0502040204020203" pitchFamily="34" charset="0"/>
              <a:cs typeface="Segoe UI" panose="020B0502040204020203" pitchFamily="34" charset="0"/>
            </a:endParaRPr>
          </a:p>
          <a:p>
            <a:pPr marL="539750" indent="-539750"/>
            <a:r>
              <a:rPr lang="en-US" altLang="ja-JP" dirty="0">
                <a:latin typeface="Segoe UI" panose="020B0502040204020203" pitchFamily="34" charset="0"/>
                <a:ea typeface="Segoe UI" panose="020B0502040204020203" pitchFamily="34" charset="0"/>
                <a:cs typeface="Segoe UI" panose="020B0502040204020203" pitchFamily="34" charset="0"/>
              </a:rPr>
              <a:t>	</a:t>
            </a:r>
            <a:r>
              <a:rPr lang="en-US" altLang="ja-JP" dirty="0" smtClean="0">
                <a:latin typeface="Segoe UI" panose="020B0502040204020203" pitchFamily="34" charset="0"/>
                <a:ea typeface="Segoe UI" panose="020B0502040204020203" pitchFamily="34" charset="0"/>
                <a:cs typeface="Segoe UI" panose="020B0502040204020203" pitchFamily="34" charset="0"/>
              </a:rPr>
              <a:t>	efficiency </a:t>
            </a:r>
            <a:r>
              <a:rPr lang="en-US" altLang="ja-JP" dirty="0">
                <a:latin typeface="Segoe UI" panose="020B0502040204020203" pitchFamily="34" charset="0"/>
                <a:ea typeface="Segoe UI" panose="020B0502040204020203" pitchFamily="34" charset="0"/>
                <a:cs typeface="Segoe UI" panose="020B0502040204020203" pitchFamily="34" charset="0"/>
              </a:rPr>
              <a:t>enhancement of light-emitting diodes</a:t>
            </a:r>
            <a:endParaRPr lang="ja-JP" altLang="ja-JP" dirty="0">
              <a:latin typeface="Segoe UI" panose="020B0502040204020203" pitchFamily="34" charset="0"/>
              <a:ea typeface="HG丸ｺﾞｼｯｸM-PRO" pitchFamily="50" charset="-128"/>
              <a:cs typeface="Segoe UI" panose="020B0502040204020203" pitchFamily="34" charset="0"/>
            </a:endParaRPr>
          </a:p>
        </p:txBody>
      </p:sp>
      <p:sp>
        <p:nvSpPr>
          <p:cNvPr id="14" name="テキスト ボックス 13"/>
          <p:cNvSpPr txBox="1"/>
          <p:nvPr/>
        </p:nvSpPr>
        <p:spPr>
          <a:xfrm>
            <a:off x="70020" y="3441832"/>
            <a:ext cx="1200894" cy="307777"/>
          </a:xfrm>
          <a:prstGeom prst="rect">
            <a:avLst/>
          </a:prstGeom>
          <a:noFill/>
        </p:spPr>
        <p:txBody>
          <a:bodyPr wrap="square" rtlCol="0">
            <a:spAutoFit/>
          </a:bodyPr>
          <a:lstStyle/>
          <a:p>
            <a:r>
              <a:rPr lang="en-US" altLang="ja-JP" sz="1400" b="1" dirty="0" smtClean="0">
                <a:latin typeface="Segoe UI" panose="020B0502040204020203" pitchFamily="34" charset="0"/>
                <a:ea typeface="Segoe UI" panose="020B0502040204020203" pitchFamily="34" charset="0"/>
                <a:cs typeface="Segoe UI" panose="020B0502040204020203" pitchFamily="34" charset="0"/>
              </a:rPr>
              <a:t>Abstract</a:t>
            </a:r>
            <a:r>
              <a:rPr lang="ja-JP" altLang="en-US" sz="1400" b="1" dirty="0" smtClean="0">
                <a:latin typeface="Segoe UI" panose="020B0502040204020203" pitchFamily="34" charset="0"/>
                <a:ea typeface="HG丸ｺﾞｼｯｸM-PRO" pitchFamily="50" charset="-128"/>
                <a:cs typeface="Segoe UI" panose="020B0502040204020203" pitchFamily="34" charset="0"/>
              </a:rPr>
              <a:t>：</a:t>
            </a:r>
            <a:endParaRPr kumimoji="1" lang="ja-JP" altLang="en-US" sz="1400" b="1" dirty="0">
              <a:latin typeface="Segoe UI" panose="020B0502040204020203" pitchFamily="34" charset="0"/>
              <a:ea typeface="HG丸ｺﾞｼｯｸM-PRO" pitchFamily="50" charset="-128"/>
              <a:cs typeface="Segoe UI" panose="020B0502040204020203" pitchFamily="34" charset="0"/>
            </a:endParaRPr>
          </a:p>
        </p:txBody>
      </p:sp>
      <p:sp>
        <p:nvSpPr>
          <p:cNvPr id="20" name="正方形/長方形 19"/>
          <p:cNvSpPr/>
          <p:nvPr/>
        </p:nvSpPr>
        <p:spPr>
          <a:xfrm>
            <a:off x="0" y="1467931"/>
            <a:ext cx="6857999" cy="45719"/>
          </a:xfrm>
          <a:prstGeom prst="rect">
            <a:avLst/>
          </a:prstGeom>
          <a:solidFill>
            <a:srgbClr val="00B050"/>
          </a:solidFill>
          <a:ln>
            <a:noFill/>
          </a:ln>
        </p:spPr>
        <p:style>
          <a:lnRef idx="1">
            <a:schemeClr val="accent1"/>
          </a:lnRef>
          <a:fillRef idx="3">
            <a:schemeClr val="accent1"/>
          </a:fillRef>
          <a:effectRef idx="2">
            <a:schemeClr val="accent1"/>
          </a:effectRef>
          <a:fontRef idx="minor">
            <a:schemeClr val="lt1"/>
          </a:fontRef>
        </p:style>
        <p:txBody>
          <a:bodyPr rtlCol="0" anchor="ctr"/>
          <a:lstStyle/>
          <a:p>
            <a:r>
              <a:rPr lang="ja-JP" altLang="en-US" sz="3600" dirty="0" smtClean="0">
                <a:solidFill>
                  <a:srgbClr val="FFFFFF"/>
                </a:solidFill>
              </a:rPr>
              <a:t>　　　</a:t>
            </a:r>
            <a:endParaRPr lang="ja-JP" altLang="en-US" sz="3600" dirty="0">
              <a:solidFill>
                <a:srgbClr val="FFFFFF"/>
              </a:solidFill>
              <a:latin typeface="Times"/>
              <a:cs typeface="Times"/>
            </a:endParaRPr>
          </a:p>
        </p:txBody>
      </p:sp>
      <p:sp>
        <p:nvSpPr>
          <p:cNvPr id="22" name="テキスト ボックス 21"/>
          <p:cNvSpPr txBox="1"/>
          <p:nvPr/>
        </p:nvSpPr>
        <p:spPr>
          <a:xfrm>
            <a:off x="0" y="760539"/>
            <a:ext cx="6857999" cy="707886"/>
          </a:xfrm>
          <a:prstGeom prst="rect">
            <a:avLst/>
          </a:prstGeom>
          <a:noFill/>
        </p:spPr>
        <p:txBody>
          <a:bodyPr wrap="square" rtlCol="0">
            <a:spAutoFit/>
          </a:bodyPr>
          <a:lstStyle/>
          <a:p>
            <a:r>
              <a:rPr kumimoji="1" lang="ja-JP" altLang="en-US" sz="2000" dirty="0" smtClean="0">
                <a:latin typeface="HG丸ｺﾞｼｯｸM-PRO" pitchFamily="50" charset="-128"/>
                <a:ea typeface="HG丸ｺﾞｼｯｸM-PRO" pitchFamily="50" charset="-128"/>
              </a:rPr>
              <a:t>第</a:t>
            </a:r>
            <a:r>
              <a:rPr lang="ja-JP" altLang="en-US" sz="2000" dirty="0" smtClean="0">
                <a:latin typeface="HG丸ｺﾞｼｯｸM-PRO" pitchFamily="50" charset="-128"/>
                <a:ea typeface="HG丸ｺﾞｼｯｸM-PRO" pitchFamily="50" charset="-128"/>
              </a:rPr>
              <a:t>２</a:t>
            </a:r>
            <a:r>
              <a:rPr lang="ja-JP" altLang="en-US" sz="2000" dirty="0">
                <a:latin typeface="HG丸ｺﾞｼｯｸM-PRO" pitchFamily="50" charset="-128"/>
                <a:ea typeface="HG丸ｺﾞｼｯｸM-PRO" pitchFamily="50" charset="-128"/>
              </a:rPr>
              <a:t>１</a:t>
            </a:r>
            <a:r>
              <a:rPr kumimoji="1" lang="ja-JP" altLang="en-US" sz="2000" dirty="0" smtClean="0">
                <a:latin typeface="HG丸ｺﾞｼｯｸM-PRO" pitchFamily="50" charset="-128"/>
                <a:ea typeface="HG丸ｺﾞｼｯｸM-PRO" pitchFamily="50" charset="-128"/>
              </a:rPr>
              <a:t>回 </a:t>
            </a:r>
            <a:r>
              <a:rPr kumimoji="1" lang="ja-JP" altLang="en-US" sz="4000" dirty="0" smtClean="0">
                <a:latin typeface="HG丸ｺﾞｼｯｸM-PRO" pitchFamily="50" charset="-128"/>
                <a:ea typeface="HG丸ｺﾞｼｯｸM-PRO" pitchFamily="50" charset="-128"/>
              </a:rPr>
              <a:t>応用物理学科セミナー</a:t>
            </a:r>
            <a:endParaRPr kumimoji="1" lang="ja-JP" altLang="en-US" sz="4000" dirty="0">
              <a:latin typeface="HG丸ｺﾞｼｯｸM-PRO" pitchFamily="50" charset="-128"/>
              <a:ea typeface="HG丸ｺﾞｼｯｸM-PRO" pitchFamily="50" charset="-128"/>
            </a:endParaRPr>
          </a:p>
        </p:txBody>
      </p:sp>
      <p:pic>
        <p:nvPicPr>
          <p:cNvPr id="1026" name="Picture 2" descr="D:\ysumino\Desktop\logo.png"/>
          <p:cNvPicPr>
            <a:picLocks noChangeAspect="1" noChangeArrowheads="1"/>
          </p:cNvPicPr>
          <p:nvPr/>
        </p:nvPicPr>
        <p:blipFill>
          <a:blip r:embed="rId3"/>
          <a:srcRect/>
          <a:stretch>
            <a:fillRect/>
          </a:stretch>
        </p:blipFill>
        <p:spPr bwMode="auto">
          <a:xfrm>
            <a:off x="0" y="57938"/>
            <a:ext cx="2367504" cy="648814"/>
          </a:xfrm>
          <a:prstGeom prst="rect">
            <a:avLst/>
          </a:prstGeom>
          <a:noFill/>
        </p:spPr>
      </p:pic>
      <p:sp>
        <p:nvSpPr>
          <p:cNvPr id="15" name="テキスト ボックス 14"/>
          <p:cNvSpPr txBox="1"/>
          <p:nvPr/>
        </p:nvSpPr>
        <p:spPr>
          <a:xfrm>
            <a:off x="4999947" y="8820840"/>
            <a:ext cx="1553630" cy="276999"/>
          </a:xfrm>
          <a:prstGeom prst="rect">
            <a:avLst/>
          </a:prstGeom>
          <a:noFill/>
        </p:spPr>
        <p:txBody>
          <a:bodyPr wrap="none" rtlCol="0">
            <a:spAutoFit/>
          </a:bodyPr>
          <a:lstStyle/>
          <a:p>
            <a:r>
              <a:rPr lang="ja-JP" altLang="en-US" sz="1200" dirty="0" smtClean="0">
                <a:latin typeface="HG丸ｺﾞｼｯｸM-PRO" pitchFamily="50" charset="-128"/>
                <a:ea typeface="HG丸ｺﾞｼｯｸM-PRO" pitchFamily="50" charset="-128"/>
              </a:rPr>
              <a:t>世話人</a:t>
            </a:r>
            <a:r>
              <a:rPr lang="ja-JP" altLang="en-US" sz="1200" dirty="0" smtClean="0">
                <a:latin typeface="HG丸ｺﾞｼｯｸM-PRO" pitchFamily="50" charset="-128"/>
                <a:ea typeface="HG丸ｺﾞｼｯｸM-PRO" pitchFamily="50" charset="-128"/>
              </a:rPr>
              <a:t>：</a:t>
            </a:r>
            <a:r>
              <a:rPr lang="ja-JP" altLang="en-US" sz="1200" dirty="0"/>
              <a:t> 飯田　大輔</a:t>
            </a:r>
            <a:endParaRPr lang="en-US" altLang="ja-JP" sz="1200" dirty="0" smtClean="0">
              <a:latin typeface="HG丸ｺﾞｼｯｸM-PRO" pitchFamily="50" charset="-128"/>
              <a:ea typeface="HG丸ｺﾞｼｯｸM-PRO" pitchFamily="50" charset="-128"/>
            </a:endParaRP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1186</TotalTime>
  <Words>47</Words>
  <Application>Microsoft Office PowerPoint</Application>
  <PresentationFormat>画面に合わせる (4:3)</PresentationFormat>
  <Paragraphs>15</Paragraphs>
  <Slides>1</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HG丸ｺﾞｼｯｸM-PRO</vt:lpstr>
      <vt:lpstr>Meiryo UI</vt:lpstr>
      <vt:lpstr>ＭＳ Ｐゴシック</vt:lpstr>
      <vt:lpstr>Arial</vt:lpstr>
      <vt:lpstr>Calibri</vt:lpstr>
      <vt:lpstr>Segoe UI</vt:lpstr>
      <vt:lpstr>Times</vt:lpstr>
      <vt:lpstr>Office テーマ</vt:lpstr>
      <vt:lpstr>PowerPoint プレゼンテーション</vt:lpstr>
    </vt:vector>
  </TitlesOfParts>
  <Company>東京理科大学</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住野豊</dc:creator>
  <cp:lastModifiedBy>住野豊</cp:lastModifiedBy>
  <cp:revision>189</cp:revision>
  <cp:lastPrinted>2011-05-23T09:25:47Z</cp:lastPrinted>
  <dcterms:created xsi:type="dcterms:W3CDTF">2011-06-28T08:58:10Z</dcterms:created>
  <dcterms:modified xsi:type="dcterms:W3CDTF">2016-03-25T09:18:21Z</dcterms:modified>
</cp:coreProperties>
</file>