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3" d="100"/>
          <a:sy n="53" d="100"/>
        </p:scale>
        <p:origin x="2268" y="7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2016/4/6</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2016/4/6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2016/4/6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2016/4/6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2016/4/6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2016/4/6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2016/4/6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2016/4/6</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2016/4/6</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2016/4/6</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2016/4/6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2016/4/6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2016/4/6</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455" y="3240846"/>
            <a:ext cx="6419087" cy="5632311"/>
          </a:xfrm>
          <a:prstGeom prst="rect">
            <a:avLst/>
          </a:prstGeom>
        </p:spPr>
        <p:txBody>
          <a:bodyPr wrap="square">
            <a:spAutoFit/>
          </a:bodyPr>
          <a:lstStyle/>
          <a:p>
            <a:pPr algn="just">
              <a:lnSpc>
                <a:spcPct val="150000"/>
              </a:lnSpc>
            </a:pPr>
            <a:r>
              <a:rPr lang="ja-JP" altLang="en-US" sz="1200" dirty="0">
                <a:latin typeface="HG丸ｺﾞｼｯｸM-PRO" pitchFamily="50" charset="-128"/>
                <a:ea typeface="HG丸ｺﾞｼｯｸM-PRO" pitchFamily="50" charset="-128"/>
              </a:rPr>
              <a:t>　フラストレートスピン系は，磁性研究において最も盛んに研究されてきた多体系の一つであり</a:t>
            </a:r>
            <a:r>
              <a:rPr lang="ja-JP" altLang="en-US" sz="1200" dirty="0" smtClean="0">
                <a:latin typeface="HG丸ｺﾞｼｯｸM-PRO" pitchFamily="50" charset="-128"/>
                <a:ea typeface="HG丸ｺﾞｼｯｸM-PRO" pitchFamily="50" charset="-128"/>
              </a:rPr>
              <a:t>，現在</a:t>
            </a:r>
            <a:r>
              <a:rPr lang="ja-JP" altLang="en-US" sz="1200" dirty="0">
                <a:latin typeface="HG丸ｺﾞｼｯｸM-PRO" pitchFamily="50" charset="-128"/>
                <a:ea typeface="HG丸ｺﾞｼｯｸM-PRO" pitchFamily="50" charset="-128"/>
              </a:rPr>
              <a:t>もなお注目を集めている．特に</a:t>
            </a:r>
            <a:r>
              <a:rPr lang="en-US" altLang="ja-JP" sz="1200" dirty="0">
                <a:latin typeface="HG丸ｺﾞｼｯｸM-PRO" pitchFamily="50" charset="-128"/>
                <a:ea typeface="HG丸ｺﾞｼｯｸM-PRO" pitchFamily="50" charset="-128"/>
              </a:rPr>
              <a:t>1973</a:t>
            </a:r>
            <a:r>
              <a:rPr lang="ja-JP" altLang="en-US" sz="1200" dirty="0">
                <a:latin typeface="HG丸ｺﾞｼｯｸM-PRO" pitchFamily="50" charset="-128"/>
                <a:ea typeface="HG丸ｺﾞｼｯｸM-PRO" pitchFamily="50" charset="-128"/>
              </a:rPr>
              <a:t>年に</a:t>
            </a:r>
            <a:r>
              <a:rPr lang="en-US" altLang="ja-JP" sz="1200" dirty="0">
                <a:latin typeface="HG丸ｺﾞｼｯｸM-PRO" pitchFamily="50" charset="-128"/>
                <a:ea typeface="HG丸ｺﾞｼｯｸM-PRO" pitchFamily="50" charset="-128"/>
              </a:rPr>
              <a:t>P. W. Anderson </a:t>
            </a:r>
            <a:r>
              <a:rPr lang="ja-JP" altLang="en-US" sz="1200" dirty="0">
                <a:latin typeface="HG丸ｺﾞｼｯｸM-PRO" pitchFamily="50" charset="-128"/>
                <a:ea typeface="HG丸ｺﾞｼｯｸM-PRO" pitchFamily="50" charset="-128"/>
              </a:rPr>
              <a:t>によって提案された</a:t>
            </a:r>
            <a:r>
              <a:rPr lang="en-US" altLang="ja-JP" sz="1200" dirty="0">
                <a:latin typeface="HG丸ｺﾞｼｯｸM-PRO" pitchFamily="50" charset="-128"/>
                <a:ea typeface="HG丸ｺﾞｼｯｸM-PRO" pitchFamily="50" charset="-128"/>
              </a:rPr>
              <a:t>Resonance Valence Bond (RVB) </a:t>
            </a:r>
            <a:r>
              <a:rPr lang="ja-JP" altLang="en-US" sz="1200" dirty="0">
                <a:latin typeface="HG丸ｺﾞｼｯｸM-PRO" pitchFamily="50" charset="-128"/>
                <a:ea typeface="HG丸ｺﾞｼｯｸM-PRO" pitchFamily="50" charset="-128"/>
              </a:rPr>
              <a:t>と呼ばれる量子スピン液体は新しい磁性体の基底状態として注目</a:t>
            </a:r>
            <a:r>
              <a:rPr lang="ja-JP" altLang="en-US" sz="1200" dirty="0" smtClean="0">
                <a:latin typeface="HG丸ｺﾞｼｯｸM-PRO" pitchFamily="50" charset="-128"/>
                <a:ea typeface="HG丸ｺﾞｼｯｸM-PRO" pitchFamily="50" charset="-128"/>
              </a:rPr>
              <a:t>され </a:t>
            </a:r>
            <a:r>
              <a:rPr lang="en-US" altLang="ja-JP" sz="1200" dirty="0" smtClean="0">
                <a:latin typeface="HG丸ｺﾞｼｯｸM-PRO" pitchFamily="50" charset="-128"/>
                <a:ea typeface="HG丸ｺﾞｼｯｸM-PRO" pitchFamily="50" charset="-128"/>
              </a:rPr>
              <a:t>[</a:t>
            </a:r>
            <a:r>
              <a:rPr lang="en-US" altLang="ja-JP" sz="1200" dirty="0">
                <a:latin typeface="HG丸ｺﾞｼｯｸM-PRO" pitchFamily="50" charset="-128"/>
                <a:ea typeface="HG丸ｺﾞｼｯｸM-PRO" pitchFamily="50" charset="-128"/>
              </a:rPr>
              <a:t>1]</a:t>
            </a:r>
            <a:r>
              <a:rPr lang="ja-JP" altLang="en-US" sz="1200" dirty="0" err="1"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その</a:t>
            </a:r>
            <a:r>
              <a:rPr lang="ja-JP" altLang="en-US" sz="1200" dirty="0">
                <a:latin typeface="HG丸ｺﾞｼｯｸM-PRO" pitchFamily="50" charset="-128"/>
                <a:ea typeface="HG丸ｺﾞｼｯｸM-PRO" pitchFamily="50" charset="-128"/>
              </a:rPr>
              <a:t>量子スピン液体状態の探索は現在もなお実験理論問わず盛んに研究されている課題の一つである．また磁場中においては量子揺らぎとフラストレーションの相乗効果により磁化プラトー，カスプ，ジャンプなどの異常が存在することでも</a:t>
            </a:r>
            <a:r>
              <a:rPr lang="ja-JP" altLang="en-US" sz="1200" dirty="0" smtClean="0">
                <a:latin typeface="HG丸ｺﾞｼｯｸM-PRO" pitchFamily="50" charset="-128"/>
                <a:ea typeface="HG丸ｺﾞｼｯｸM-PRO" pitchFamily="50" charset="-128"/>
              </a:rPr>
              <a:t>知られ注目</a:t>
            </a:r>
            <a:r>
              <a:rPr lang="ja-JP" altLang="en-US" sz="1200" dirty="0">
                <a:latin typeface="HG丸ｺﾞｼｯｸM-PRO" pitchFamily="50" charset="-128"/>
                <a:ea typeface="HG丸ｺﾞｼｯｸM-PRO" pitchFamily="50" charset="-128"/>
              </a:rPr>
              <a:t>されている．そこで我々は</a:t>
            </a:r>
            <a:r>
              <a:rPr lang="en-US" altLang="ja-JP" sz="1200" dirty="0">
                <a:latin typeface="HG丸ｺﾞｼｯｸM-PRO" pitchFamily="50" charset="-128"/>
                <a:ea typeface="HG丸ｺﾞｼｯｸM-PRO" pitchFamily="50" charset="-128"/>
              </a:rPr>
              <a:t>2</a:t>
            </a:r>
            <a:r>
              <a:rPr lang="ja-JP" altLang="en-US" sz="1200" dirty="0">
                <a:latin typeface="HG丸ｺﾞｼｯｸM-PRO" pitchFamily="50" charset="-128"/>
                <a:ea typeface="HG丸ｺﾞｼｯｸM-PRO" pitchFamily="50" charset="-128"/>
              </a:rPr>
              <a:t>次元フラストレーション系の代表格である</a:t>
            </a:r>
            <a:r>
              <a:rPr lang="en-US" altLang="ja-JP" sz="1200" dirty="0">
                <a:latin typeface="HG丸ｺﾞｼｯｸM-PRO" pitchFamily="50" charset="-128"/>
                <a:ea typeface="HG丸ｺﾞｼｯｸM-PRO" pitchFamily="50" charset="-128"/>
              </a:rPr>
              <a:t>J</a:t>
            </a:r>
            <a:r>
              <a:rPr lang="en-US" altLang="ja-JP" sz="1200" baseline="-25000" dirty="0">
                <a:latin typeface="HG丸ｺﾞｼｯｸM-PRO" pitchFamily="50" charset="-128"/>
                <a:ea typeface="HG丸ｺﾞｼｯｸM-PRO" pitchFamily="50" charset="-128"/>
              </a:rPr>
              <a:t>1</a:t>
            </a:r>
            <a:r>
              <a:rPr lang="en-US" altLang="ja-JP" sz="1200" dirty="0">
                <a:latin typeface="HG丸ｺﾞｼｯｸM-PRO" pitchFamily="50" charset="-128"/>
                <a:ea typeface="HG丸ｺﾞｼｯｸM-PRO" pitchFamily="50" charset="-128"/>
              </a:rPr>
              <a:t>-J</a:t>
            </a:r>
            <a:r>
              <a:rPr lang="en-US" altLang="ja-JP" sz="1200" baseline="-25000" dirty="0">
                <a:latin typeface="HG丸ｺﾞｼｯｸM-PRO" pitchFamily="50" charset="-128"/>
                <a:ea typeface="HG丸ｺﾞｼｯｸM-PRO" pitchFamily="50" charset="-128"/>
              </a:rPr>
              <a:t>2</a:t>
            </a:r>
            <a:r>
              <a:rPr lang="ja-JP" altLang="en-US" sz="1200" dirty="0">
                <a:latin typeface="HG丸ｺﾞｼｯｸM-PRO" pitchFamily="50" charset="-128"/>
                <a:ea typeface="HG丸ｺﾞｼｯｸM-PRO" pitchFamily="50" charset="-128"/>
              </a:rPr>
              <a:t>正方格子と基底状態を厳密に解くことができる新しいフラストレート格子について研究を行った</a:t>
            </a:r>
            <a:r>
              <a:rPr lang="ja-JP" altLang="en-US" sz="1200" dirty="0" smtClean="0">
                <a:latin typeface="HG丸ｺﾞｼｯｸM-PRO" pitchFamily="50" charset="-128"/>
                <a:ea typeface="HG丸ｺﾞｼｯｸM-PRO" pitchFamily="50" charset="-128"/>
              </a:rPr>
              <a:t>．</a:t>
            </a:r>
            <a:r>
              <a:rPr lang="en-US" altLang="ja-JP" sz="1200" dirty="0" smtClean="0">
                <a:latin typeface="HG丸ｺﾞｼｯｸM-PRO" pitchFamily="50" charset="-128"/>
                <a:ea typeface="HG丸ｺﾞｼｯｸM-PRO" pitchFamily="50" charset="-128"/>
              </a:rPr>
              <a:t>J</a:t>
            </a:r>
            <a:r>
              <a:rPr lang="en-US" altLang="ja-JP" sz="1200" baseline="-25000" dirty="0" smtClean="0">
                <a:latin typeface="HG丸ｺﾞｼｯｸM-PRO" pitchFamily="50" charset="-128"/>
                <a:ea typeface="HG丸ｺﾞｼｯｸM-PRO" pitchFamily="50" charset="-128"/>
              </a:rPr>
              <a:t>1</a:t>
            </a:r>
            <a:r>
              <a:rPr lang="en-US" altLang="ja-JP" sz="1200" dirty="0" smtClean="0">
                <a:latin typeface="HG丸ｺﾞｼｯｸM-PRO" pitchFamily="50" charset="-128"/>
                <a:ea typeface="HG丸ｺﾞｼｯｸM-PRO" pitchFamily="50" charset="-128"/>
              </a:rPr>
              <a:t>-J</a:t>
            </a:r>
            <a:r>
              <a:rPr lang="en-US" altLang="ja-JP" sz="1200" baseline="-25000" dirty="0" smtClean="0">
                <a:latin typeface="HG丸ｺﾞｼｯｸM-PRO" pitchFamily="50" charset="-128"/>
                <a:ea typeface="HG丸ｺﾞｼｯｸM-PRO" pitchFamily="50" charset="-128"/>
              </a:rPr>
              <a:t>2</a:t>
            </a:r>
            <a:r>
              <a:rPr lang="ja-JP" altLang="en-US" sz="1200" dirty="0">
                <a:latin typeface="HG丸ｺﾞｼｯｸM-PRO" pitchFamily="50" charset="-128"/>
                <a:ea typeface="HG丸ｺﾞｼｯｸM-PRO" pitchFamily="50" charset="-128"/>
              </a:rPr>
              <a:t>正方格子では磁場中基底状態を，負符号問題や人為的なバイアスが一切ないことで知られる密度行列繰り込み群とサイン二乗変形法を組み合わせた比較的新しい数値解析法を用いて調べ，新しい相や相転移現象を発見した</a:t>
            </a:r>
            <a:r>
              <a:rPr lang="ja-JP" altLang="en-US" sz="1200" dirty="0" smtClean="0">
                <a:latin typeface="HG丸ｺﾞｼｯｸM-PRO" pitchFamily="50" charset="-128"/>
                <a:ea typeface="HG丸ｺﾞｼｯｸM-PRO" pitchFamily="50" charset="-128"/>
              </a:rPr>
              <a:t>．さらに</a:t>
            </a:r>
            <a:r>
              <a:rPr lang="ja-JP" altLang="en-US" sz="1200" dirty="0">
                <a:latin typeface="HG丸ｺﾞｼｯｸM-PRO" pitchFamily="50" charset="-128"/>
                <a:ea typeface="HG丸ｺﾞｼｯｸM-PRO" pitchFamily="50" charset="-128"/>
              </a:rPr>
              <a:t>無限に縮退した厳密な非磁性基底状態を持つモデル群を新しく提案</a:t>
            </a:r>
            <a:r>
              <a:rPr lang="ja-JP" altLang="en-US" sz="1200" dirty="0" smtClean="0">
                <a:latin typeface="HG丸ｺﾞｼｯｸM-PRO" pitchFamily="50" charset="-128"/>
                <a:ea typeface="HG丸ｺﾞｼｯｸM-PRO" pitchFamily="50" charset="-128"/>
              </a:rPr>
              <a:t>した </a:t>
            </a:r>
            <a:r>
              <a:rPr lang="en-US" altLang="ja-JP" sz="1200" dirty="0" smtClean="0">
                <a:latin typeface="HG丸ｺﾞｼｯｸM-PRO" pitchFamily="50" charset="-128"/>
                <a:ea typeface="HG丸ｺﾞｼｯｸM-PRO" pitchFamily="50" charset="-128"/>
              </a:rPr>
              <a:t>[</a:t>
            </a:r>
            <a:r>
              <a:rPr lang="en-US" altLang="ja-JP" sz="1200" dirty="0">
                <a:latin typeface="HG丸ｺﾞｼｯｸM-PRO" pitchFamily="50" charset="-128"/>
                <a:ea typeface="HG丸ｺﾞｼｯｸM-PRO" pitchFamily="50" charset="-128"/>
              </a:rPr>
              <a:t>2]</a:t>
            </a:r>
            <a:r>
              <a:rPr lang="ja-JP" altLang="en-US" sz="1200" dirty="0" err="1">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このモデルの残留エントロピーは系のサイズを大きくしてもその境界の影響を受け，有限になったり，零になったりする</a:t>
            </a:r>
            <a:r>
              <a:rPr lang="ja-JP" altLang="en-US" sz="1200" dirty="0" smtClean="0">
                <a:latin typeface="HG丸ｺﾞｼｯｸM-PRO" pitchFamily="50" charset="-128"/>
                <a:ea typeface="HG丸ｺﾞｼｯｸM-PRO" pitchFamily="50" charset="-128"/>
              </a:rPr>
              <a:t>こと</a:t>
            </a:r>
            <a:r>
              <a:rPr lang="ja-JP" altLang="en-US" sz="1200" dirty="0">
                <a:latin typeface="HG丸ｺﾞｼｯｸM-PRO" pitchFamily="50" charset="-128"/>
                <a:ea typeface="HG丸ｺﾞｼｯｸM-PRO" pitchFamily="50" charset="-128"/>
              </a:rPr>
              <a:t>を厳密に示した．非磁性基底状態がマクロに縮退しているこのモデルの基底状態は無限小の有限温度で量子スピン液体のような特徴を持つと考えられる．またモデル物質の提案も行い，本モデルに対応する物質探索の可能性を示した．</a:t>
            </a:r>
          </a:p>
          <a:p>
            <a:pPr algn="just">
              <a:lnSpc>
                <a:spcPct val="150000"/>
              </a:lnSpc>
            </a:pPr>
            <a:r>
              <a:rPr lang="ja-JP" altLang="en-US" sz="1200" dirty="0">
                <a:latin typeface="HG丸ｺﾞｼｯｸM-PRO" pitchFamily="50" charset="-128"/>
                <a:ea typeface="HG丸ｺﾞｼｯｸM-PRO" pitchFamily="50" charset="-128"/>
              </a:rPr>
              <a:t>　本講演では上記２つの研究テーマについて発表する．また本研究は東北大学の柴田尚和准教授の下で行われた研究である．</a:t>
            </a:r>
          </a:p>
          <a:p>
            <a:pPr algn="just">
              <a:lnSpc>
                <a:spcPct val="150000"/>
              </a:lnSpc>
            </a:pPr>
            <a:r>
              <a:rPr lang="en-US" altLang="ja-JP" sz="1200" dirty="0" smtClean="0">
                <a:latin typeface="HG丸ｺﾞｼｯｸM-PRO" pitchFamily="50" charset="-128"/>
                <a:ea typeface="HG丸ｺﾞｼｯｸM-PRO" pitchFamily="50" charset="-128"/>
              </a:rPr>
              <a:t>[</a:t>
            </a:r>
            <a:r>
              <a:rPr lang="en-US" altLang="ja-JP" sz="1200" dirty="0">
                <a:latin typeface="HG丸ｺﾞｼｯｸM-PRO" pitchFamily="50" charset="-128"/>
                <a:ea typeface="HG丸ｺﾞｼｯｸM-PRO" pitchFamily="50" charset="-128"/>
              </a:rPr>
              <a:t>1] P. W. Anderson, Mater. Res. Bull. 8, 153 (1973).</a:t>
            </a:r>
          </a:p>
          <a:p>
            <a:pPr algn="just">
              <a:lnSpc>
                <a:spcPct val="150000"/>
              </a:lnSpc>
            </a:pPr>
            <a:r>
              <a:rPr lang="en-US" altLang="ja-JP" sz="1200" dirty="0">
                <a:latin typeface="HG丸ｺﾞｼｯｸM-PRO" pitchFamily="50" charset="-128"/>
                <a:ea typeface="HG丸ｺﾞｼｯｸM-PRO" pitchFamily="50" charset="-128"/>
              </a:rPr>
              <a:t>[2] K. Morita, N. Shibata, J. Phys. Soc. </a:t>
            </a:r>
            <a:r>
              <a:rPr lang="en-US" altLang="ja-JP" sz="1200" dirty="0" err="1">
                <a:latin typeface="HG丸ｺﾞｼｯｸM-PRO" pitchFamily="50" charset="-128"/>
                <a:ea typeface="HG丸ｺﾞｼｯｸM-PRO" pitchFamily="50" charset="-128"/>
              </a:rPr>
              <a:t>Jpn</a:t>
            </a:r>
            <a:r>
              <a:rPr lang="en-US" altLang="ja-JP" sz="1200" dirty="0">
                <a:latin typeface="HG丸ｺﾞｼｯｸM-PRO" pitchFamily="50" charset="-128"/>
                <a:ea typeface="HG丸ｺﾞｼｯｸM-PRO" pitchFamily="50" charset="-128"/>
              </a:rPr>
              <a:t>. 85, 033705 (2016</a:t>
            </a:r>
            <a:r>
              <a:rPr lang="en-US" altLang="ja-JP" sz="1200" dirty="0" smtClean="0">
                <a:latin typeface="HG丸ｺﾞｼｯｸM-PRO" pitchFamily="50" charset="-128"/>
                <a:ea typeface="HG丸ｺﾞｼｯｸM-PRO" pitchFamily="50" charset="-128"/>
              </a:rPr>
              <a:t>).</a:t>
            </a:r>
            <a:endParaRPr lang="ja-JP" altLang="en-US" sz="1200" dirty="0" smtClean="0">
              <a:latin typeface="HG丸ｺﾞｼｯｸM-PRO" pitchFamily="50" charset="-128"/>
              <a:ea typeface="HG丸ｺﾞｼｯｸM-PRO" pitchFamily="50" charset="-128"/>
            </a:endParaRP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4</a:t>
            </a:r>
            <a:r>
              <a:rPr kumimoji="1" lang="ja-JP" altLang="en-US" sz="1600" b="1" dirty="0" smtClean="0">
                <a:latin typeface="HG丸ｺﾞｼｯｸM-PRO" pitchFamily="50" charset="-128"/>
                <a:ea typeface="HG丸ｺﾞｼｯｸM-PRO" pitchFamily="50" charset="-128"/>
              </a:rPr>
              <a:t>月</a:t>
            </a:r>
            <a:r>
              <a:rPr kumimoji="1" lang="en-US" altLang="ja-JP" sz="1600" b="1" dirty="0" smtClean="0">
                <a:latin typeface="HG丸ｺﾞｼｯｸM-PRO" pitchFamily="50" charset="-128"/>
                <a:ea typeface="HG丸ｺﾞｼｯｸM-PRO" pitchFamily="50" charset="-128"/>
              </a:rPr>
              <a:t>28</a:t>
            </a:r>
            <a:r>
              <a:rPr kumimoji="1" lang="ja-JP" altLang="en-US" sz="1600" b="1" dirty="0" smtClean="0">
                <a:latin typeface="HG丸ｺﾞｼｯｸM-PRO" pitchFamily="50" charset="-128"/>
                <a:ea typeface="HG丸ｺﾞｼｯｸM-PRO" pitchFamily="50" charset="-128"/>
              </a:rPr>
              <a:t>日（</a:t>
            </a:r>
            <a:r>
              <a:rPr lang="ja-JP" altLang="en-US" sz="1600" b="1" dirty="0" smtClean="0">
                <a:latin typeface="HG丸ｺﾞｼｯｸM-PRO" pitchFamily="50" charset="-128"/>
                <a:ea typeface="HG丸ｺﾞｼｯｸM-PRO" pitchFamily="50" charset="-128"/>
              </a:rPr>
              <a:t>木</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16:10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17:40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葛飾キャンパス研究棟８Ｆ第</a:t>
            </a:r>
            <a:r>
              <a:rPr lang="ja-JP" altLang="en-US" sz="1600" b="1" dirty="0">
                <a:latin typeface="HG丸ｺﾞｼｯｸM-PRO" pitchFamily="50" charset="-128"/>
                <a:ea typeface="HG丸ｺﾞｼｯｸM-PRO" pitchFamily="50" charset="-128"/>
              </a:rPr>
              <a:t>２</a:t>
            </a:r>
            <a:r>
              <a:rPr lang="ja-JP" altLang="en-US" sz="1600" b="1" dirty="0" smtClean="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115638"/>
            <a:ext cx="5968301" cy="523220"/>
          </a:xfrm>
          <a:prstGeom prst="rect">
            <a:avLst/>
          </a:prstGeom>
          <a:noFill/>
        </p:spPr>
        <p:txBody>
          <a:bodyPr wrap="none" rtlCol="0">
            <a:spAutoFit/>
          </a:bodyPr>
          <a:lstStyle/>
          <a:p>
            <a:r>
              <a:rPr lang="en-US" altLang="ja-JP" sz="1400" b="1" dirty="0" smtClean="0">
                <a:latin typeface="HG丸ｺﾞｼｯｸM-PRO" pitchFamily="50" charset="-128"/>
                <a:ea typeface="HG丸ｺﾞｼｯｸM-PRO" pitchFamily="50" charset="-128"/>
              </a:rPr>
              <a:t>Speaker</a:t>
            </a:r>
            <a:r>
              <a:rPr lang="ja-JP" altLang="en-US" sz="1400" dirty="0" smtClean="0">
                <a:latin typeface="HG丸ｺﾞｼｯｸM-PRO" pitchFamily="50" charset="-128"/>
                <a:ea typeface="HG丸ｺﾞｼｯｸM-PRO" pitchFamily="50" charset="-128"/>
              </a:rPr>
              <a:t>：　森田　克洋　氏　 </a:t>
            </a:r>
            <a:r>
              <a:rPr lang="en-GB" altLang="ja-JP" sz="1400" dirty="0" smtClean="0">
                <a:latin typeface="HG丸ｺﾞｼｯｸM-PRO" pitchFamily="50" charset="-128"/>
                <a:ea typeface="HG丸ｺﾞｼｯｸM-PRO" pitchFamily="50" charset="-128"/>
              </a:rPr>
              <a:t>(Katsuhiro</a:t>
            </a:r>
            <a:r>
              <a:rPr lang="en-US" altLang="ja-JP" sz="1400" dirty="0" smtClean="0">
                <a:latin typeface="HG丸ｺﾞｼｯｸM-PRO" pitchFamily="50" charset="-128"/>
                <a:ea typeface="HG丸ｺﾞｼｯｸM-PRO" pitchFamily="50" charset="-128"/>
              </a:rPr>
              <a:t> Morita</a:t>
            </a:r>
            <a:r>
              <a:rPr lang="en-GB" altLang="ja-JP" sz="1400" dirty="0" smtClean="0">
                <a:latin typeface="HG丸ｺﾞｼｯｸM-PRO" pitchFamily="50" charset="-128"/>
                <a:ea typeface="HG丸ｺﾞｼｯｸM-PRO" pitchFamily="50" charset="-128"/>
              </a:rPr>
              <a:t>)</a:t>
            </a:r>
            <a:endParaRPr lang="en-US" altLang="ja-JP" sz="1400" dirty="0" smtClean="0">
              <a:latin typeface="HG丸ｺﾞｼｯｸM-PRO" pitchFamily="50" charset="-128"/>
              <a:ea typeface="HG丸ｺﾞｼｯｸM-PRO" pitchFamily="50" charset="-128"/>
            </a:endParaRPr>
          </a:p>
          <a:p>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　東京理科大学理学部第一部 応用物理学科 遠山研究室 </a:t>
            </a:r>
            <a:r>
              <a:rPr lang="en-US" altLang="ja-JP" sz="1400" dirty="0" smtClean="0">
                <a:latin typeface="HG丸ｺﾞｼｯｸM-PRO" pitchFamily="50" charset="-128"/>
                <a:ea typeface="HG丸ｺﾞｼｯｸM-PRO" pitchFamily="50" charset="-128"/>
              </a:rPr>
              <a:t>PD</a:t>
            </a:r>
          </a:p>
        </p:txBody>
      </p:sp>
      <p:sp>
        <p:nvSpPr>
          <p:cNvPr id="13" name="テキスト ボックス 12"/>
          <p:cNvSpPr txBox="1"/>
          <p:nvPr/>
        </p:nvSpPr>
        <p:spPr>
          <a:xfrm>
            <a:off x="69134" y="2626409"/>
            <a:ext cx="6108989" cy="307777"/>
          </a:xfrm>
          <a:prstGeom prst="rect">
            <a:avLst/>
          </a:prstGeom>
          <a:noFill/>
        </p:spPr>
        <p:txBody>
          <a:bodyPr wrap="square" rtlCol="0">
            <a:spAutoFit/>
          </a:bodyPr>
          <a:lstStyle/>
          <a:p>
            <a:r>
              <a:rPr lang="en-US" altLang="ja-JP" sz="1400" b="1" dirty="0" smtClean="0">
                <a:latin typeface="HG丸ｺﾞｼｯｸM-PRO" pitchFamily="50" charset="-128"/>
                <a:ea typeface="HG丸ｺﾞｼｯｸM-PRO" pitchFamily="50" charset="-128"/>
              </a:rPr>
              <a:t>Title</a:t>
            </a:r>
            <a:r>
              <a:rPr lang="ja-JP" altLang="en-US" sz="1400" dirty="0">
                <a:latin typeface="HG丸ｺﾞｼｯｸM-PRO" pitchFamily="50" charset="-128"/>
                <a:ea typeface="HG丸ｺﾞｼｯｸM-PRO" pitchFamily="50" charset="-128"/>
              </a:rPr>
              <a:t>：フラストレート量子スピン系の</a:t>
            </a:r>
            <a:r>
              <a:rPr lang="en-US" altLang="ja-JP" sz="1400" dirty="0">
                <a:latin typeface="HG丸ｺﾞｼｯｸM-PRO" pitchFamily="50" charset="-128"/>
                <a:ea typeface="HG丸ｺﾞｼｯｸM-PRO" pitchFamily="50" charset="-128"/>
              </a:rPr>
              <a:t>DMRG</a:t>
            </a:r>
            <a:r>
              <a:rPr lang="ja-JP" altLang="en-US" sz="1400" dirty="0">
                <a:latin typeface="HG丸ｺﾞｼｯｸM-PRO" pitchFamily="50" charset="-128"/>
                <a:ea typeface="HG丸ｺﾞｼｯｸM-PRO" pitchFamily="50" charset="-128"/>
              </a:rPr>
              <a:t>法と厳密解による解析</a:t>
            </a:r>
            <a:endParaRPr lang="ja-JP" altLang="ja-JP" sz="1400" dirty="0">
              <a:latin typeface="HG丸ｺﾞｼｯｸM-PRO" pitchFamily="50" charset="-128"/>
              <a:ea typeface="HG丸ｺﾞｼｯｸM-PRO" pitchFamily="50" charset="-128"/>
            </a:endParaRPr>
          </a:p>
        </p:txBody>
      </p:sp>
      <p:sp>
        <p:nvSpPr>
          <p:cNvPr id="14" name="テキスト ボックス 13"/>
          <p:cNvSpPr txBox="1"/>
          <p:nvPr/>
        </p:nvSpPr>
        <p:spPr>
          <a:xfrm>
            <a:off x="70020" y="2934186"/>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lang="ja-JP" altLang="en-US" sz="2000" dirty="0" smtClean="0">
                <a:latin typeface="HG丸ｺﾞｼｯｸM-PRO" pitchFamily="50" charset="-128"/>
                <a:ea typeface="HG丸ｺﾞｼｯｸM-PRO" pitchFamily="50" charset="-128"/>
              </a:rPr>
              <a:t>２２</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820840"/>
            <a:ext cx="1569660"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b="1" dirty="0" smtClean="0"/>
              <a:t>遠山</a:t>
            </a:r>
            <a:r>
              <a:rPr lang="zh-TW" altLang="en-US" sz="1200" b="1" dirty="0" smtClean="0"/>
              <a:t>　</a:t>
            </a:r>
            <a:r>
              <a:rPr lang="ja-JP" altLang="en-US" sz="1200" b="1" dirty="0" smtClean="0"/>
              <a:t>貴巳</a:t>
            </a:r>
            <a:endParaRPr lang="en-US" altLang="ja-JP" sz="1200" dirty="0" smtClean="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1169</TotalTime>
  <Words>49</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ＭＳ Ｐゴシック</vt:lpstr>
      <vt:lpstr>新細明體</vt:lpstr>
      <vt:lpstr>Arial</vt:lpstr>
      <vt:lpstr>Calibri</vt:lpstr>
      <vt:lpstr>Times</vt:lpstr>
      <vt:lpstr>Office テーマ</vt:lpstr>
      <vt:lpstr>PowerPoint プレゼンテーション</vt:lpstr>
    </vt:vector>
  </TitlesOfParts>
  <Company>東京理科大学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188</cp:revision>
  <cp:lastPrinted>2011-05-23T09:25:47Z</cp:lastPrinted>
  <dcterms:created xsi:type="dcterms:W3CDTF">2011-06-28T08:58:10Z</dcterms:created>
  <dcterms:modified xsi:type="dcterms:W3CDTF">2016-04-06T06:15:05Z</dcterms:modified>
</cp:coreProperties>
</file>