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sldIdLst>
    <p:sldId id="256" r:id="rId2"/>
  </p:sldIdLst>
  <p:sldSz cx="6858000" cy="9144000" type="screen4x3"/>
  <p:notesSz cx="6888163" cy="10020300"/>
  <p:defaultText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706CB"/>
    <a:srgbClr val="10019B"/>
    <a:srgbClr val="1203A5"/>
    <a:srgbClr val="4A26EB"/>
    <a:srgbClr val="1F046E"/>
    <a:srgbClr val="A30F00"/>
    <a:srgbClr val="C013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54" d="100"/>
          <a:sy n="54" d="100"/>
        </p:scale>
        <p:origin x="2244" y="78"/>
      </p:cViewPr>
      <p:guideLst>
        <p:guide orient="horz" pos="2880"/>
        <p:guide pos="216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84871" cy="501015"/>
          </a:xfrm>
          <a:prstGeom prst="rect">
            <a:avLst/>
          </a:prstGeom>
        </p:spPr>
        <p:txBody>
          <a:bodyPr vert="horz" lIns="96616" tIns="48308" rIns="96616" bIns="48308" rtlCol="0"/>
          <a:lstStyle>
            <a:lvl1pPr algn="l">
              <a:defRPr sz="1300"/>
            </a:lvl1pPr>
          </a:lstStyle>
          <a:p>
            <a:endParaRPr kumimoji="1" lang="ja-JP" altLang="en-US"/>
          </a:p>
        </p:txBody>
      </p:sp>
      <p:sp>
        <p:nvSpPr>
          <p:cNvPr id="3" name="日付プレースホルダ 2"/>
          <p:cNvSpPr>
            <a:spLocks noGrp="1"/>
          </p:cNvSpPr>
          <p:nvPr>
            <p:ph type="dt" idx="1"/>
          </p:nvPr>
        </p:nvSpPr>
        <p:spPr>
          <a:xfrm>
            <a:off x="3901698" y="0"/>
            <a:ext cx="2984871" cy="501015"/>
          </a:xfrm>
          <a:prstGeom prst="rect">
            <a:avLst/>
          </a:prstGeom>
        </p:spPr>
        <p:txBody>
          <a:bodyPr vert="horz" lIns="96616" tIns="48308" rIns="96616" bIns="48308" rtlCol="0"/>
          <a:lstStyle>
            <a:lvl1pPr algn="r">
              <a:defRPr sz="1300"/>
            </a:lvl1pPr>
          </a:lstStyle>
          <a:p>
            <a:fld id="{27AEFA0A-6EEA-4E49-9BBB-0CAC71002DE4}" type="datetimeFigureOut">
              <a:rPr kumimoji="1" lang="ja-JP" altLang="en-US" smtClean="0"/>
              <a:pPr/>
              <a:t>2016/6/9</a:t>
            </a:fld>
            <a:endParaRPr kumimoji="1" lang="ja-JP" altLang="en-US"/>
          </a:p>
        </p:txBody>
      </p:sp>
      <p:sp>
        <p:nvSpPr>
          <p:cNvPr id="4" name="スライド イメージ プレースホルダ 3"/>
          <p:cNvSpPr>
            <a:spLocks noGrp="1" noRot="1" noChangeAspect="1"/>
          </p:cNvSpPr>
          <p:nvPr>
            <p:ph type="sldImg" idx="2"/>
          </p:nvPr>
        </p:nvSpPr>
        <p:spPr>
          <a:xfrm>
            <a:off x="2035175" y="750888"/>
            <a:ext cx="2817813" cy="3757612"/>
          </a:xfrm>
          <a:prstGeom prst="rect">
            <a:avLst/>
          </a:prstGeom>
          <a:noFill/>
          <a:ln w="12700">
            <a:solidFill>
              <a:prstClr val="black"/>
            </a:solidFill>
          </a:ln>
        </p:spPr>
        <p:txBody>
          <a:bodyPr vert="horz" lIns="96616" tIns="48308" rIns="96616" bIns="48308" rtlCol="0" anchor="ctr"/>
          <a:lstStyle/>
          <a:p>
            <a:endParaRPr lang="ja-JP" altLang="en-US"/>
          </a:p>
        </p:txBody>
      </p:sp>
      <p:sp>
        <p:nvSpPr>
          <p:cNvPr id="5" name="ノート プレースホルダ 4"/>
          <p:cNvSpPr>
            <a:spLocks noGrp="1"/>
          </p:cNvSpPr>
          <p:nvPr>
            <p:ph type="body" sz="quarter" idx="3"/>
          </p:nvPr>
        </p:nvSpPr>
        <p:spPr>
          <a:xfrm>
            <a:off x="688817" y="4759643"/>
            <a:ext cx="5510530" cy="4509135"/>
          </a:xfrm>
          <a:prstGeom prst="rect">
            <a:avLst/>
          </a:prstGeom>
        </p:spPr>
        <p:txBody>
          <a:bodyPr vert="horz" lIns="96616" tIns="48308" rIns="96616" bIns="48308"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517546"/>
            <a:ext cx="2984871" cy="501015"/>
          </a:xfrm>
          <a:prstGeom prst="rect">
            <a:avLst/>
          </a:prstGeom>
        </p:spPr>
        <p:txBody>
          <a:bodyPr vert="horz" lIns="96616" tIns="48308" rIns="96616" bIns="48308" rtlCol="0" anchor="b"/>
          <a:lstStyle>
            <a:lvl1pPr algn="l">
              <a:defRPr sz="1300"/>
            </a:lvl1pPr>
          </a:lstStyle>
          <a:p>
            <a:endParaRPr kumimoji="1" lang="ja-JP" altLang="en-US"/>
          </a:p>
        </p:txBody>
      </p:sp>
      <p:sp>
        <p:nvSpPr>
          <p:cNvPr id="7" name="スライド番号プレースホルダ 6"/>
          <p:cNvSpPr>
            <a:spLocks noGrp="1"/>
          </p:cNvSpPr>
          <p:nvPr>
            <p:ph type="sldNum" sz="quarter" idx="5"/>
          </p:nvPr>
        </p:nvSpPr>
        <p:spPr>
          <a:xfrm>
            <a:off x="3901698" y="9517546"/>
            <a:ext cx="2984871" cy="501015"/>
          </a:xfrm>
          <a:prstGeom prst="rect">
            <a:avLst/>
          </a:prstGeom>
        </p:spPr>
        <p:txBody>
          <a:bodyPr vert="horz" lIns="96616" tIns="48308" rIns="96616" bIns="48308" rtlCol="0" anchor="b"/>
          <a:lstStyle>
            <a:lvl1pPr algn="r">
              <a:defRPr sz="1300"/>
            </a:lvl1pPr>
          </a:lstStyle>
          <a:p>
            <a:fld id="{6595AE5E-C4FC-4599-88E1-11FF4CA0491F}" type="slidenum">
              <a:rPr kumimoji="1" lang="ja-JP" altLang="en-US" smtClean="0"/>
              <a:pPr/>
              <a:t>‹#›</a:t>
            </a:fld>
            <a:endParaRPr kumimoji="1" lang="ja-JP" altLang="en-US"/>
          </a:p>
        </p:txBody>
      </p:sp>
    </p:spTree>
    <p:extLst>
      <p:ext uri="{BB962C8B-B14F-4D97-AF65-F5344CB8AC3E}">
        <p14:creationId xmlns:p14="http://schemas.microsoft.com/office/powerpoint/2010/main" val="409886977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6595AE5E-C4FC-4599-88E1-11FF4CA0491F}" type="slidenum">
              <a:rPr kumimoji="1" lang="ja-JP" altLang="en-US" smtClean="0"/>
              <a:pPr/>
              <a:t>1</a:t>
            </a:fld>
            <a:endParaRPr kumimoji="1" lang="ja-JP" altLang="en-US"/>
          </a:p>
        </p:txBody>
      </p:sp>
    </p:spTree>
    <p:extLst>
      <p:ext uri="{BB962C8B-B14F-4D97-AF65-F5344CB8AC3E}">
        <p14:creationId xmlns:p14="http://schemas.microsoft.com/office/powerpoint/2010/main" val="34380418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2840568"/>
            <a:ext cx="5829300" cy="1960033"/>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 サブタイトルの書式設定</a:t>
            </a:r>
            <a:endParaRPr lang="ja-JP" altLang="en-US"/>
          </a:p>
        </p:txBody>
      </p:sp>
      <p:sp>
        <p:nvSpPr>
          <p:cNvPr id="4" name="日付プレースホルダ 3"/>
          <p:cNvSpPr>
            <a:spLocks noGrp="1"/>
          </p:cNvSpPr>
          <p:nvPr>
            <p:ph type="dt" sz="half" idx="10"/>
          </p:nvPr>
        </p:nvSpPr>
        <p:spPr/>
        <p:txBody>
          <a:bodyPr/>
          <a:lstStyle/>
          <a:p>
            <a:fld id="{2DB59184-5681-AB43-B86D-837DECA57B1E}" type="datetimeFigureOut">
              <a:rPr lang="ja-JP" altLang="en-US" smtClean="0"/>
              <a:pPr/>
              <a:t>2016/6/9</a:t>
            </a:fld>
            <a:endParaRPr lang="ja-JP" altLang="en-US"/>
          </a:p>
        </p:txBody>
      </p:sp>
      <p:sp>
        <p:nvSpPr>
          <p:cNvPr id="5" name="フッター プレースホルダ 4"/>
          <p:cNvSpPr>
            <a:spLocks noGrp="1"/>
          </p:cNvSpPr>
          <p:nvPr>
            <p:ph type="ftr" sz="quarter" idx="11"/>
          </p:nvPr>
        </p:nvSpPr>
        <p:spPr/>
        <p:txBody>
          <a:bodyPr/>
          <a:lstStyle/>
          <a:p>
            <a:endParaRPr lang="ja-JP" altLang="en-US"/>
          </a:p>
        </p:txBody>
      </p:sp>
      <p:sp>
        <p:nvSpPr>
          <p:cNvPr id="6" name="スライド番号プレースホルダ 5"/>
          <p:cNvSpPr>
            <a:spLocks noGrp="1"/>
          </p:cNvSpPr>
          <p:nvPr>
            <p:ph type="sldNum" sz="quarter" idx="12"/>
          </p:nvPr>
        </p:nvSpPr>
        <p:spPr/>
        <p:txBody>
          <a:bodyPr/>
          <a:lstStyle/>
          <a:p>
            <a:fld id="{B0B7D5B2-4832-2141-A680-AC28AEB4A90F}" type="slidenum">
              <a:rPr lang="ja-JP" altLang="en-US" smtClean="0"/>
              <a:pPr/>
              <a:t>‹#›</a:t>
            </a:fld>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p>
            <a:fld id="{2DB59184-5681-AB43-B86D-837DECA57B1E}" type="datetimeFigureOut">
              <a:rPr lang="ja-JP" altLang="en-US" smtClean="0"/>
              <a:pPr/>
              <a:t>2016/6/9</a:t>
            </a:fld>
            <a:endParaRPr lang="ja-JP" altLang="en-US"/>
          </a:p>
        </p:txBody>
      </p:sp>
      <p:sp>
        <p:nvSpPr>
          <p:cNvPr id="5" name="フッター プレースホルダ 4"/>
          <p:cNvSpPr>
            <a:spLocks noGrp="1"/>
          </p:cNvSpPr>
          <p:nvPr>
            <p:ph type="ftr" sz="quarter" idx="11"/>
          </p:nvPr>
        </p:nvSpPr>
        <p:spPr/>
        <p:txBody>
          <a:bodyPr/>
          <a:lstStyle/>
          <a:p>
            <a:endParaRPr lang="ja-JP" altLang="en-US"/>
          </a:p>
        </p:txBody>
      </p:sp>
      <p:sp>
        <p:nvSpPr>
          <p:cNvPr id="6" name="スライド番号プレースホルダ 5"/>
          <p:cNvSpPr>
            <a:spLocks noGrp="1"/>
          </p:cNvSpPr>
          <p:nvPr>
            <p:ph type="sldNum" sz="quarter" idx="12"/>
          </p:nvPr>
        </p:nvSpPr>
        <p:spPr/>
        <p:txBody>
          <a:bodyPr/>
          <a:lstStyle/>
          <a:p>
            <a:fld id="{B0B7D5B2-4832-2141-A680-AC28AEB4A90F}" type="slidenum">
              <a:rPr lang="ja-JP" altLang="en-US" smtClean="0"/>
              <a:pPr/>
              <a:t>‹#›</a:t>
            </a:fld>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3729037" y="488951"/>
            <a:ext cx="1157288" cy="10401300"/>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257175" y="488951"/>
            <a:ext cx="3357563" cy="10401300"/>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p>
            <a:fld id="{2DB59184-5681-AB43-B86D-837DECA57B1E}" type="datetimeFigureOut">
              <a:rPr lang="ja-JP" altLang="en-US" smtClean="0"/>
              <a:pPr/>
              <a:t>2016/6/9</a:t>
            </a:fld>
            <a:endParaRPr lang="ja-JP" altLang="en-US"/>
          </a:p>
        </p:txBody>
      </p:sp>
      <p:sp>
        <p:nvSpPr>
          <p:cNvPr id="5" name="フッター プレースホルダ 4"/>
          <p:cNvSpPr>
            <a:spLocks noGrp="1"/>
          </p:cNvSpPr>
          <p:nvPr>
            <p:ph type="ftr" sz="quarter" idx="11"/>
          </p:nvPr>
        </p:nvSpPr>
        <p:spPr/>
        <p:txBody>
          <a:bodyPr/>
          <a:lstStyle/>
          <a:p>
            <a:endParaRPr lang="ja-JP" altLang="en-US"/>
          </a:p>
        </p:txBody>
      </p:sp>
      <p:sp>
        <p:nvSpPr>
          <p:cNvPr id="6" name="スライド番号プレースホルダ 5"/>
          <p:cNvSpPr>
            <a:spLocks noGrp="1"/>
          </p:cNvSpPr>
          <p:nvPr>
            <p:ph type="sldNum" sz="quarter" idx="12"/>
          </p:nvPr>
        </p:nvSpPr>
        <p:spPr/>
        <p:txBody>
          <a:bodyPr/>
          <a:lstStyle/>
          <a:p>
            <a:fld id="{B0B7D5B2-4832-2141-A680-AC28AEB4A90F}" type="slidenum">
              <a:rPr lang="ja-JP" altLang="en-US" smtClean="0"/>
              <a:pPr/>
              <a:t>‹#›</a:t>
            </a:fld>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p>
            <a:fld id="{2DB59184-5681-AB43-B86D-837DECA57B1E}" type="datetimeFigureOut">
              <a:rPr lang="ja-JP" altLang="en-US" smtClean="0"/>
              <a:pPr/>
              <a:t>2016/6/9</a:t>
            </a:fld>
            <a:endParaRPr lang="ja-JP" altLang="en-US"/>
          </a:p>
        </p:txBody>
      </p:sp>
      <p:sp>
        <p:nvSpPr>
          <p:cNvPr id="5" name="フッター プレースホルダ 4"/>
          <p:cNvSpPr>
            <a:spLocks noGrp="1"/>
          </p:cNvSpPr>
          <p:nvPr>
            <p:ph type="ftr" sz="quarter" idx="11"/>
          </p:nvPr>
        </p:nvSpPr>
        <p:spPr/>
        <p:txBody>
          <a:bodyPr/>
          <a:lstStyle/>
          <a:p>
            <a:endParaRPr lang="ja-JP" altLang="en-US"/>
          </a:p>
        </p:txBody>
      </p:sp>
      <p:sp>
        <p:nvSpPr>
          <p:cNvPr id="6" name="スライド番号プレースホルダ 5"/>
          <p:cNvSpPr>
            <a:spLocks noGrp="1"/>
          </p:cNvSpPr>
          <p:nvPr>
            <p:ph type="sldNum" sz="quarter" idx="12"/>
          </p:nvPr>
        </p:nvSpPr>
        <p:spPr/>
        <p:txBody>
          <a:bodyPr/>
          <a:lstStyle/>
          <a:p>
            <a:fld id="{B0B7D5B2-4832-2141-A680-AC28AEB4A90F}" type="slidenum">
              <a:rPr lang="ja-JP" altLang="en-US" smtClean="0"/>
              <a:pPr/>
              <a:t>‹#›</a:t>
            </a:fld>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 ヘッダー">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5875867"/>
            <a:ext cx="5829300" cy="1816100"/>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 テキストの書式設定</a:t>
            </a:r>
          </a:p>
        </p:txBody>
      </p:sp>
      <p:sp>
        <p:nvSpPr>
          <p:cNvPr id="4" name="日付プレースホルダ 3"/>
          <p:cNvSpPr>
            <a:spLocks noGrp="1"/>
          </p:cNvSpPr>
          <p:nvPr>
            <p:ph type="dt" sz="half" idx="10"/>
          </p:nvPr>
        </p:nvSpPr>
        <p:spPr/>
        <p:txBody>
          <a:bodyPr/>
          <a:lstStyle/>
          <a:p>
            <a:fld id="{2DB59184-5681-AB43-B86D-837DECA57B1E}" type="datetimeFigureOut">
              <a:rPr lang="ja-JP" altLang="en-US" smtClean="0"/>
              <a:pPr/>
              <a:t>2016/6/9</a:t>
            </a:fld>
            <a:endParaRPr lang="ja-JP" altLang="en-US"/>
          </a:p>
        </p:txBody>
      </p:sp>
      <p:sp>
        <p:nvSpPr>
          <p:cNvPr id="5" name="フッター プレースホルダ 4"/>
          <p:cNvSpPr>
            <a:spLocks noGrp="1"/>
          </p:cNvSpPr>
          <p:nvPr>
            <p:ph type="ftr" sz="quarter" idx="11"/>
          </p:nvPr>
        </p:nvSpPr>
        <p:spPr/>
        <p:txBody>
          <a:bodyPr/>
          <a:lstStyle/>
          <a:p>
            <a:endParaRPr lang="ja-JP" altLang="en-US"/>
          </a:p>
        </p:txBody>
      </p:sp>
      <p:sp>
        <p:nvSpPr>
          <p:cNvPr id="6" name="スライド番号プレースホルダ 5"/>
          <p:cNvSpPr>
            <a:spLocks noGrp="1"/>
          </p:cNvSpPr>
          <p:nvPr>
            <p:ph type="sldNum" sz="quarter" idx="12"/>
          </p:nvPr>
        </p:nvSpPr>
        <p:spPr/>
        <p:txBody>
          <a:bodyPr/>
          <a:lstStyle/>
          <a:p>
            <a:fld id="{B0B7D5B2-4832-2141-A680-AC28AEB4A90F}" type="slidenum">
              <a:rPr lang="ja-JP" altLang="en-US" smtClean="0"/>
              <a:pPr/>
              <a:t>‹#›</a:t>
            </a:fld>
            <a:endParaRPr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257175"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2628900"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p>
            <a:fld id="{2DB59184-5681-AB43-B86D-837DECA57B1E}" type="datetimeFigureOut">
              <a:rPr lang="ja-JP" altLang="en-US" smtClean="0"/>
              <a:pPr/>
              <a:t>2016/6/9</a:t>
            </a:fld>
            <a:endParaRPr lang="ja-JP" altLang="en-US"/>
          </a:p>
        </p:txBody>
      </p:sp>
      <p:sp>
        <p:nvSpPr>
          <p:cNvPr id="6" name="フッター プレースホルダ 5"/>
          <p:cNvSpPr>
            <a:spLocks noGrp="1"/>
          </p:cNvSpPr>
          <p:nvPr>
            <p:ph type="ftr" sz="quarter" idx="11"/>
          </p:nvPr>
        </p:nvSpPr>
        <p:spPr/>
        <p:txBody>
          <a:bodyPr/>
          <a:lstStyle/>
          <a:p>
            <a:endParaRPr lang="ja-JP" altLang="en-US"/>
          </a:p>
        </p:txBody>
      </p:sp>
      <p:sp>
        <p:nvSpPr>
          <p:cNvPr id="7" name="スライド番号プレースホルダ 6"/>
          <p:cNvSpPr>
            <a:spLocks noGrp="1"/>
          </p:cNvSpPr>
          <p:nvPr>
            <p:ph type="sldNum" sz="quarter" idx="12"/>
          </p:nvPr>
        </p:nvSpPr>
        <p:spPr/>
        <p:txBody>
          <a:bodyPr/>
          <a:lstStyle/>
          <a:p>
            <a:fld id="{B0B7D5B2-4832-2141-A680-AC28AEB4A90F}" type="slidenum">
              <a:rPr lang="ja-JP" altLang="en-US" smtClean="0"/>
              <a:pPr/>
              <a:t>‹#›</a:t>
            </a:fld>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6184"/>
            <a:ext cx="6172200" cy="1524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p>
            <a:fld id="{2DB59184-5681-AB43-B86D-837DECA57B1E}" type="datetimeFigureOut">
              <a:rPr lang="ja-JP" altLang="en-US" smtClean="0"/>
              <a:pPr/>
              <a:t>2016/6/9</a:t>
            </a:fld>
            <a:endParaRPr lang="ja-JP" altLang="en-US"/>
          </a:p>
        </p:txBody>
      </p:sp>
      <p:sp>
        <p:nvSpPr>
          <p:cNvPr id="8" name="フッター プレースホルダ 7"/>
          <p:cNvSpPr>
            <a:spLocks noGrp="1"/>
          </p:cNvSpPr>
          <p:nvPr>
            <p:ph type="ftr" sz="quarter" idx="11"/>
          </p:nvPr>
        </p:nvSpPr>
        <p:spPr/>
        <p:txBody>
          <a:bodyPr/>
          <a:lstStyle/>
          <a:p>
            <a:endParaRPr lang="ja-JP" altLang="en-US"/>
          </a:p>
        </p:txBody>
      </p:sp>
      <p:sp>
        <p:nvSpPr>
          <p:cNvPr id="9" name="スライド番号プレースホルダ 8"/>
          <p:cNvSpPr>
            <a:spLocks noGrp="1"/>
          </p:cNvSpPr>
          <p:nvPr>
            <p:ph type="sldNum" sz="quarter" idx="12"/>
          </p:nvPr>
        </p:nvSpPr>
        <p:spPr/>
        <p:txBody>
          <a:bodyPr/>
          <a:lstStyle/>
          <a:p>
            <a:fld id="{B0B7D5B2-4832-2141-A680-AC28AEB4A90F}" type="slidenum">
              <a:rPr lang="ja-JP" altLang="en-US" smtClean="0"/>
              <a:pPr/>
              <a:t>‹#›</a:t>
            </a:fld>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日付プレースホルダ 2"/>
          <p:cNvSpPr>
            <a:spLocks noGrp="1"/>
          </p:cNvSpPr>
          <p:nvPr>
            <p:ph type="dt" sz="half" idx="10"/>
          </p:nvPr>
        </p:nvSpPr>
        <p:spPr/>
        <p:txBody>
          <a:bodyPr/>
          <a:lstStyle/>
          <a:p>
            <a:fld id="{2DB59184-5681-AB43-B86D-837DECA57B1E}" type="datetimeFigureOut">
              <a:rPr lang="ja-JP" altLang="en-US" smtClean="0"/>
              <a:pPr/>
              <a:t>2016/6/9</a:t>
            </a:fld>
            <a:endParaRPr lang="ja-JP" altLang="en-US"/>
          </a:p>
        </p:txBody>
      </p:sp>
      <p:sp>
        <p:nvSpPr>
          <p:cNvPr id="4" name="フッター プレースホルダ 3"/>
          <p:cNvSpPr>
            <a:spLocks noGrp="1"/>
          </p:cNvSpPr>
          <p:nvPr>
            <p:ph type="ftr" sz="quarter" idx="11"/>
          </p:nvPr>
        </p:nvSpPr>
        <p:spPr/>
        <p:txBody>
          <a:bodyPr/>
          <a:lstStyle/>
          <a:p>
            <a:endParaRPr lang="ja-JP" altLang="en-US"/>
          </a:p>
        </p:txBody>
      </p:sp>
      <p:sp>
        <p:nvSpPr>
          <p:cNvPr id="5" name="スライド番号プレースホルダ 4"/>
          <p:cNvSpPr>
            <a:spLocks noGrp="1"/>
          </p:cNvSpPr>
          <p:nvPr>
            <p:ph type="sldNum" sz="quarter" idx="12"/>
          </p:nvPr>
        </p:nvSpPr>
        <p:spPr/>
        <p:txBody>
          <a:bodyPr/>
          <a:lstStyle/>
          <a:p>
            <a:fld id="{B0B7D5B2-4832-2141-A680-AC28AEB4A90F}" type="slidenum">
              <a:rPr lang="ja-JP" altLang="en-US" smtClean="0"/>
              <a:pPr/>
              <a:t>‹#›</a:t>
            </a:fld>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2DB59184-5681-AB43-B86D-837DECA57B1E}" type="datetimeFigureOut">
              <a:rPr lang="ja-JP" altLang="en-US" smtClean="0"/>
              <a:pPr/>
              <a:t>2016/6/9</a:t>
            </a:fld>
            <a:endParaRPr lang="ja-JP" altLang="en-US"/>
          </a:p>
        </p:txBody>
      </p:sp>
      <p:sp>
        <p:nvSpPr>
          <p:cNvPr id="3" name="フッター プレースホルダ 2"/>
          <p:cNvSpPr>
            <a:spLocks noGrp="1"/>
          </p:cNvSpPr>
          <p:nvPr>
            <p:ph type="ftr" sz="quarter" idx="11"/>
          </p:nvPr>
        </p:nvSpPr>
        <p:spPr/>
        <p:txBody>
          <a:bodyPr/>
          <a:lstStyle/>
          <a:p>
            <a:endParaRPr lang="ja-JP" altLang="en-US"/>
          </a:p>
        </p:txBody>
      </p:sp>
      <p:sp>
        <p:nvSpPr>
          <p:cNvPr id="4" name="スライド番号プレースホルダ 3"/>
          <p:cNvSpPr>
            <a:spLocks noGrp="1"/>
          </p:cNvSpPr>
          <p:nvPr>
            <p:ph type="sldNum" sz="quarter" idx="12"/>
          </p:nvPr>
        </p:nvSpPr>
        <p:spPr/>
        <p:txBody>
          <a:bodyPr/>
          <a:lstStyle/>
          <a:p>
            <a:fld id="{B0B7D5B2-4832-2141-A680-AC28AEB4A90F}" type="slidenum">
              <a:rPr lang="ja-JP" altLang="en-US" smtClean="0"/>
              <a:pPr/>
              <a:t>‹#›</a:t>
            </a:fld>
            <a:endParaRPr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4067"/>
            <a:ext cx="2256235" cy="154940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4"/>
          <p:cNvSpPr>
            <a:spLocks noGrp="1"/>
          </p:cNvSpPr>
          <p:nvPr>
            <p:ph type="dt" sz="half" idx="10"/>
          </p:nvPr>
        </p:nvSpPr>
        <p:spPr/>
        <p:txBody>
          <a:bodyPr/>
          <a:lstStyle/>
          <a:p>
            <a:fld id="{2DB59184-5681-AB43-B86D-837DECA57B1E}" type="datetimeFigureOut">
              <a:rPr lang="ja-JP" altLang="en-US" smtClean="0"/>
              <a:pPr/>
              <a:t>2016/6/9</a:t>
            </a:fld>
            <a:endParaRPr lang="ja-JP" altLang="en-US"/>
          </a:p>
        </p:txBody>
      </p:sp>
      <p:sp>
        <p:nvSpPr>
          <p:cNvPr id="6" name="フッター プレースホルダ 5"/>
          <p:cNvSpPr>
            <a:spLocks noGrp="1"/>
          </p:cNvSpPr>
          <p:nvPr>
            <p:ph type="ftr" sz="quarter" idx="11"/>
          </p:nvPr>
        </p:nvSpPr>
        <p:spPr/>
        <p:txBody>
          <a:bodyPr/>
          <a:lstStyle/>
          <a:p>
            <a:endParaRPr lang="ja-JP" altLang="en-US"/>
          </a:p>
        </p:txBody>
      </p:sp>
      <p:sp>
        <p:nvSpPr>
          <p:cNvPr id="7" name="スライド番号プレースホルダ 6"/>
          <p:cNvSpPr>
            <a:spLocks noGrp="1"/>
          </p:cNvSpPr>
          <p:nvPr>
            <p:ph type="sldNum" sz="quarter" idx="12"/>
          </p:nvPr>
        </p:nvSpPr>
        <p:spPr/>
        <p:txBody>
          <a:bodyPr/>
          <a:lstStyle/>
          <a:p>
            <a:fld id="{B0B7D5B2-4832-2141-A680-AC28AEB4A90F}" type="slidenum">
              <a:rPr lang="ja-JP" altLang="en-US" smtClean="0"/>
              <a:pPr/>
              <a:t>‹#›</a:t>
            </a:fld>
            <a:endParaRPr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と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400800"/>
            <a:ext cx="4114800" cy="755651"/>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ja-JP" altLang="en-US"/>
          </a:p>
        </p:txBody>
      </p:sp>
      <p:sp>
        <p:nvSpPr>
          <p:cNvPr id="4" name="テキスト プレースホルダ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4"/>
          <p:cNvSpPr>
            <a:spLocks noGrp="1"/>
          </p:cNvSpPr>
          <p:nvPr>
            <p:ph type="dt" sz="half" idx="10"/>
          </p:nvPr>
        </p:nvSpPr>
        <p:spPr/>
        <p:txBody>
          <a:bodyPr/>
          <a:lstStyle/>
          <a:p>
            <a:fld id="{2DB59184-5681-AB43-B86D-837DECA57B1E}" type="datetimeFigureOut">
              <a:rPr lang="ja-JP" altLang="en-US" smtClean="0"/>
              <a:pPr/>
              <a:t>2016/6/9</a:t>
            </a:fld>
            <a:endParaRPr lang="ja-JP" altLang="en-US"/>
          </a:p>
        </p:txBody>
      </p:sp>
      <p:sp>
        <p:nvSpPr>
          <p:cNvPr id="6" name="フッター プレースホルダ 5"/>
          <p:cNvSpPr>
            <a:spLocks noGrp="1"/>
          </p:cNvSpPr>
          <p:nvPr>
            <p:ph type="ftr" sz="quarter" idx="11"/>
          </p:nvPr>
        </p:nvSpPr>
        <p:spPr/>
        <p:txBody>
          <a:bodyPr/>
          <a:lstStyle/>
          <a:p>
            <a:endParaRPr lang="ja-JP" altLang="en-US"/>
          </a:p>
        </p:txBody>
      </p:sp>
      <p:sp>
        <p:nvSpPr>
          <p:cNvPr id="7" name="スライド番号プレースホルダ 6"/>
          <p:cNvSpPr>
            <a:spLocks noGrp="1"/>
          </p:cNvSpPr>
          <p:nvPr>
            <p:ph type="sldNum" sz="quarter" idx="12"/>
          </p:nvPr>
        </p:nvSpPr>
        <p:spPr/>
        <p:txBody>
          <a:bodyPr/>
          <a:lstStyle/>
          <a:p>
            <a:fld id="{B0B7D5B2-4832-2141-A680-AC28AEB4A90F}" type="slidenum">
              <a:rPr lang="ja-JP" altLang="en-US" smtClean="0"/>
              <a:pPr/>
              <a:t>‹#›</a:t>
            </a:fld>
            <a:endParaRPr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2DB59184-5681-AB43-B86D-837DECA57B1E}" type="datetimeFigureOut">
              <a:rPr lang="ja-JP" altLang="en-US" smtClean="0"/>
              <a:pPr/>
              <a:t>2016/6/9</a:t>
            </a:fld>
            <a:endParaRPr lang="ja-JP" altLang="en-US"/>
          </a:p>
        </p:txBody>
      </p:sp>
      <p:sp>
        <p:nvSpPr>
          <p:cNvPr id="5" name="フッター プレースホルダ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ja-JP" altLang="en-US"/>
          </a:p>
        </p:txBody>
      </p:sp>
      <p:sp>
        <p:nvSpPr>
          <p:cNvPr id="6" name="スライド番号プレースホルダ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0B7D5B2-4832-2141-A680-AC28AEB4A90F}" type="slidenum">
              <a:rPr lang="ja-JP" altLang="en-US" smtClean="0"/>
              <a:pPr/>
              <a:t>‹#›</a:t>
            </a:fld>
            <a:endParaRPr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kumimoji="1"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p:bodyStyle>
    <p:other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219455" y="3240846"/>
            <a:ext cx="6419087" cy="5355312"/>
          </a:xfrm>
          <a:prstGeom prst="rect">
            <a:avLst/>
          </a:prstGeom>
        </p:spPr>
        <p:txBody>
          <a:bodyPr wrap="square">
            <a:spAutoFit/>
          </a:bodyPr>
          <a:lstStyle/>
          <a:p>
            <a:pPr algn="just">
              <a:lnSpc>
                <a:spcPct val="150000"/>
              </a:lnSpc>
            </a:pPr>
            <a:r>
              <a:rPr lang="ja-JP" altLang="en-US" sz="1200" dirty="0">
                <a:latin typeface="HG丸ｺﾞｼｯｸM-PRO" pitchFamily="50" charset="-128"/>
                <a:ea typeface="HG丸ｺﾞｼｯｸM-PRO" pitchFamily="50" charset="-128"/>
              </a:rPr>
              <a:t>　ナローギャップ半導体あるいは半金属において、価電子帯の正孔と伝導帯の</a:t>
            </a:r>
            <a:r>
              <a:rPr lang="ja-JP" altLang="en-US" sz="1200" dirty="0" smtClean="0">
                <a:latin typeface="HG丸ｺﾞｼｯｸM-PRO" pitchFamily="50" charset="-128"/>
                <a:ea typeface="HG丸ｺﾞｼｯｸM-PRO" pitchFamily="50" charset="-128"/>
              </a:rPr>
              <a:t>電子が</a:t>
            </a:r>
            <a:r>
              <a:rPr lang="ja-JP" altLang="en-US" sz="1200" dirty="0">
                <a:latin typeface="HG丸ｺﾞｼｯｸM-PRO" pitchFamily="50" charset="-128"/>
                <a:ea typeface="HG丸ｺﾞｼｯｸM-PRO" pitchFamily="50" charset="-128"/>
              </a:rPr>
              <a:t>自発的に励起子対を作って対凝縮を起こした相を励起子相と呼ぶ。この際、</a:t>
            </a:r>
            <a:r>
              <a:rPr lang="ja-JP" altLang="en-US" sz="1200" dirty="0" smtClean="0">
                <a:latin typeface="HG丸ｺﾞｼｯｸM-PRO" pitchFamily="50" charset="-128"/>
                <a:ea typeface="HG丸ｺﾞｼｯｸM-PRO" pitchFamily="50" charset="-128"/>
              </a:rPr>
              <a:t>混成</a:t>
            </a:r>
            <a:r>
              <a:rPr lang="ja-JP" altLang="en-US" sz="1200" dirty="0">
                <a:latin typeface="HG丸ｺﾞｼｯｸM-PRO" pitchFamily="50" charset="-128"/>
                <a:ea typeface="HG丸ｺﾞｼｯｸM-PRO" pitchFamily="50" charset="-128"/>
              </a:rPr>
              <a:t>により半導体ではバンド端がフラット化し、半金属ではバンドギャップが</a:t>
            </a:r>
            <a:r>
              <a:rPr lang="ja-JP" altLang="en-US" sz="1200" dirty="0" smtClean="0">
                <a:latin typeface="HG丸ｺﾞｼｯｸM-PRO" pitchFamily="50" charset="-128"/>
                <a:ea typeface="HG丸ｺﾞｼｯｸM-PRO" pitchFamily="50" charset="-128"/>
              </a:rPr>
              <a:t>開く</a:t>
            </a:r>
            <a:r>
              <a:rPr lang="ja-JP" altLang="en-US" sz="1200" dirty="0">
                <a:latin typeface="HG丸ｺﾞｼｯｸM-PRO" pitchFamily="50" charset="-128"/>
                <a:ea typeface="HG丸ｺﾞｼｯｸM-PRO" pitchFamily="50" charset="-128"/>
              </a:rPr>
              <a:t>。励起子相の存在は、超伝導相におけるクーパー対の凝縮とのアナロジー</a:t>
            </a:r>
            <a:r>
              <a:rPr lang="ja-JP" altLang="en-US" sz="1200" dirty="0" smtClean="0">
                <a:latin typeface="HG丸ｺﾞｼｯｸM-PRO" pitchFamily="50" charset="-128"/>
                <a:ea typeface="HG丸ｺﾞｼｯｸM-PRO" pitchFamily="50" charset="-128"/>
              </a:rPr>
              <a:t>から</a:t>
            </a:r>
            <a:r>
              <a:rPr lang="en-US" altLang="ja-JP" sz="1200" dirty="0" smtClean="0">
                <a:latin typeface="HG丸ｺﾞｼｯｸM-PRO" pitchFamily="50" charset="-128"/>
                <a:ea typeface="HG丸ｺﾞｼｯｸM-PRO" pitchFamily="50" charset="-128"/>
              </a:rPr>
              <a:t>BCS</a:t>
            </a:r>
            <a:r>
              <a:rPr lang="ja-JP" altLang="en-US" sz="1200" dirty="0">
                <a:latin typeface="HG丸ｺﾞｼｯｸM-PRO" pitchFamily="50" charset="-128"/>
                <a:ea typeface="HG丸ｺﾞｼｯｸM-PRO" pitchFamily="50" charset="-128"/>
              </a:rPr>
              <a:t>理論が登場してまもなく提案されたが、励起子は電荷が中性であること</a:t>
            </a:r>
            <a:r>
              <a:rPr lang="ja-JP" altLang="en-US" sz="1200" dirty="0" smtClean="0">
                <a:latin typeface="HG丸ｺﾞｼｯｸM-PRO" pitchFamily="50" charset="-128"/>
                <a:ea typeface="HG丸ｺﾞｼｯｸM-PRO" pitchFamily="50" charset="-128"/>
              </a:rPr>
              <a:t>から実験</a:t>
            </a:r>
            <a:r>
              <a:rPr lang="ja-JP" altLang="en-US" sz="1200" dirty="0">
                <a:latin typeface="HG丸ｺﾞｼｯｸM-PRO" pitchFamily="50" charset="-128"/>
                <a:ea typeface="HG丸ｺﾞｼｯｸM-PRO" pitchFamily="50" charset="-128"/>
              </a:rPr>
              <a:t>での観測は非常に困難であり、当時は励起子相にある物質の発見には</a:t>
            </a:r>
            <a:r>
              <a:rPr lang="ja-JP" altLang="en-US" sz="1200" dirty="0" smtClean="0">
                <a:latin typeface="HG丸ｺﾞｼｯｸM-PRO" pitchFamily="50" charset="-128"/>
                <a:ea typeface="HG丸ｺﾞｼｯｸM-PRO" pitchFamily="50" charset="-128"/>
              </a:rPr>
              <a:t>至らなかった</a:t>
            </a:r>
            <a:r>
              <a:rPr lang="ja-JP" altLang="en-US" sz="1200" dirty="0">
                <a:latin typeface="HG丸ｺﾞｼｯｸM-PRO" pitchFamily="50" charset="-128"/>
                <a:ea typeface="HG丸ｺﾞｼｯｸM-PRO" pitchFamily="50" charset="-128"/>
              </a:rPr>
              <a:t>。近年では状況が一変し、角度分解光電子分光により物質のバンドが</a:t>
            </a:r>
            <a:r>
              <a:rPr lang="ja-JP" altLang="en-US" sz="1200" dirty="0" smtClean="0">
                <a:latin typeface="HG丸ｺﾞｼｯｸM-PRO" pitchFamily="50" charset="-128"/>
                <a:ea typeface="HG丸ｺﾞｼｯｸM-PRO" pitchFamily="50" charset="-128"/>
              </a:rPr>
              <a:t>直接観測</a:t>
            </a:r>
            <a:r>
              <a:rPr lang="ja-JP" altLang="en-US" sz="1200" dirty="0">
                <a:latin typeface="HG丸ｺﾞｼｯｸM-PRO" pitchFamily="50" charset="-128"/>
                <a:ea typeface="HG丸ｺﾞｼｯｸM-PRO" pitchFamily="50" charset="-128"/>
              </a:rPr>
              <a:t>できるようになったため、いくつかの候補物質が提案されるようになった</a:t>
            </a:r>
            <a:r>
              <a:rPr lang="ja-JP" altLang="en-US" sz="1200" dirty="0" smtClean="0">
                <a:latin typeface="HG丸ｺﾞｼｯｸM-PRO" pitchFamily="50" charset="-128"/>
                <a:ea typeface="HG丸ｺﾞｼｯｸM-PRO" pitchFamily="50" charset="-128"/>
              </a:rPr>
              <a:t>。例えば半導体 </a:t>
            </a:r>
            <a:r>
              <a:rPr lang="en-US" altLang="ja-JP" sz="1200" dirty="0" smtClean="0">
                <a:latin typeface="HG丸ｺﾞｼｯｸM-PRO" pitchFamily="50" charset="-128"/>
                <a:ea typeface="HG丸ｺﾞｼｯｸM-PRO" pitchFamily="50" charset="-128"/>
              </a:rPr>
              <a:t>Ta</a:t>
            </a:r>
            <a:r>
              <a:rPr lang="en-US" altLang="ja-JP" sz="1200" baseline="-25000" dirty="0" smtClean="0">
                <a:latin typeface="HG丸ｺﾞｼｯｸM-PRO" pitchFamily="50" charset="-128"/>
                <a:ea typeface="HG丸ｺﾞｼｯｸM-PRO" pitchFamily="50" charset="-128"/>
              </a:rPr>
              <a:t>2</a:t>
            </a:r>
            <a:r>
              <a:rPr lang="en-US" altLang="ja-JP" sz="1200" dirty="0" smtClean="0">
                <a:latin typeface="HG丸ｺﾞｼｯｸM-PRO" pitchFamily="50" charset="-128"/>
                <a:ea typeface="HG丸ｺﾞｼｯｸM-PRO" pitchFamily="50" charset="-128"/>
              </a:rPr>
              <a:t>NiSe</a:t>
            </a:r>
            <a:r>
              <a:rPr lang="en-US" altLang="ja-JP" sz="1200" baseline="-25000" dirty="0" smtClean="0">
                <a:latin typeface="HG丸ｺﾞｼｯｸM-PRO" pitchFamily="50" charset="-128"/>
                <a:ea typeface="HG丸ｺﾞｼｯｸM-PRO" pitchFamily="50" charset="-128"/>
              </a:rPr>
              <a:t>5 </a:t>
            </a:r>
            <a:r>
              <a:rPr lang="ja-JP" altLang="en-US" sz="1200" dirty="0" smtClean="0">
                <a:latin typeface="HG丸ｺﾞｼｯｸM-PRO" pitchFamily="50" charset="-128"/>
                <a:ea typeface="HG丸ｺﾞｼｯｸM-PRO" pitchFamily="50" charset="-128"/>
              </a:rPr>
              <a:t>や半金属 </a:t>
            </a:r>
            <a:r>
              <a:rPr lang="en-US" altLang="ja-JP" sz="1200" dirty="0" smtClean="0">
                <a:latin typeface="HG丸ｺﾞｼｯｸM-PRO" pitchFamily="50" charset="-128"/>
                <a:ea typeface="HG丸ｺﾞｼｯｸM-PRO" pitchFamily="50" charset="-128"/>
              </a:rPr>
              <a:t>1T-TiSe</a:t>
            </a:r>
            <a:r>
              <a:rPr lang="en-US" altLang="ja-JP" sz="1200" baseline="-25000" dirty="0" smtClean="0">
                <a:latin typeface="HG丸ｺﾞｼｯｸM-PRO" pitchFamily="50" charset="-128"/>
                <a:ea typeface="HG丸ｺﾞｼｯｸM-PRO" pitchFamily="50" charset="-128"/>
              </a:rPr>
              <a:t>2 </a:t>
            </a:r>
            <a:r>
              <a:rPr lang="ja-JP" altLang="en-US" sz="1200" dirty="0" smtClean="0">
                <a:latin typeface="HG丸ｺﾞｼｯｸM-PRO" pitchFamily="50" charset="-128"/>
                <a:ea typeface="HG丸ｺﾞｼｯｸM-PRO" pitchFamily="50" charset="-128"/>
              </a:rPr>
              <a:t>など</a:t>
            </a:r>
            <a:r>
              <a:rPr lang="ja-JP" altLang="en-US" sz="1200" dirty="0">
                <a:latin typeface="HG丸ｺﾞｼｯｸM-PRO" pitchFamily="50" charset="-128"/>
                <a:ea typeface="HG丸ｺﾞｼｯｸM-PRO" pitchFamily="50" charset="-128"/>
              </a:rPr>
              <a:t>が挙げられる。しかしながら、</a:t>
            </a:r>
            <a:r>
              <a:rPr lang="ja-JP" altLang="en-US" sz="1200" dirty="0" smtClean="0">
                <a:latin typeface="HG丸ｺﾞｼｯｸM-PRO" pitchFamily="50" charset="-128"/>
                <a:ea typeface="HG丸ｺﾞｼｯｸM-PRO" pitchFamily="50" charset="-128"/>
              </a:rPr>
              <a:t>バンド</a:t>
            </a:r>
            <a:r>
              <a:rPr lang="ja-JP" altLang="en-US" sz="1200" dirty="0">
                <a:latin typeface="HG丸ｺﾞｼｯｸM-PRO" pitchFamily="50" charset="-128"/>
                <a:ea typeface="HG丸ｺﾞｼｯｸM-PRO" pitchFamily="50" charset="-128"/>
              </a:rPr>
              <a:t>分散の変化を観測しただけでは励起子相の直接的な証拠とはならない。</a:t>
            </a:r>
          </a:p>
          <a:p>
            <a:pPr algn="just">
              <a:lnSpc>
                <a:spcPct val="150000"/>
              </a:lnSpc>
            </a:pPr>
            <a:r>
              <a:rPr lang="ja-JP" altLang="en-US" sz="1200" dirty="0">
                <a:latin typeface="HG丸ｺﾞｼｯｸM-PRO" pitchFamily="50" charset="-128"/>
                <a:ea typeface="HG丸ｺﾞｼｯｸM-PRO" pitchFamily="50" charset="-128"/>
              </a:rPr>
              <a:t>　</a:t>
            </a:r>
            <a:r>
              <a:rPr lang="ja-JP" altLang="en-US" sz="1200" dirty="0" smtClean="0">
                <a:latin typeface="HG丸ｺﾞｼｯｸM-PRO" pitchFamily="50" charset="-128"/>
                <a:ea typeface="HG丸ｺﾞｼｯｸM-PRO" pitchFamily="50" charset="-128"/>
              </a:rPr>
              <a:t>本研究は </a:t>
            </a:r>
            <a:r>
              <a:rPr lang="en-US" altLang="ja-JP" sz="1200" dirty="0" smtClean="0">
                <a:latin typeface="HG丸ｺﾞｼｯｸM-PRO" pitchFamily="50" charset="-128"/>
                <a:ea typeface="HG丸ｺﾞｼｯｸM-PRO" pitchFamily="50" charset="-128"/>
              </a:rPr>
              <a:t>Ta</a:t>
            </a:r>
            <a:r>
              <a:rPr lang="en-US" altLang="ja-JP" sz="1200" baseline="-25000" dirty="0" smtClean="0">
                <a:latin typeface="HG丸ｺﾞｼｯｸM-PRO" pitchFamily="50" charset="-128"/>
                <a:ea typeface="HG丸ｺﾞｼｯｸM-PRO" pitchFamily="50" charset="-128"/>
              </a:rPr>
              <a:t>2</a:t>
            </a:r>
            <a:r>
              <a:rPr lang="en-US" altLang="ja-JP" sz="1200" dirty="0" smtClean="0">
                <a:latin typeface="HG丸ｺﾞｼｯｸM-PRO" pitchFamily="50" charset="-128"/>
                <a:ea typeface="HG丸ｺﾞｼｯｸM-PRO" pitchFamily="50" charset="-128"/>
              </a:rPr>
              <a:t>NiSe</a:t>
            </a:r>
            <a:r>
              <a:rPr lang="en-US" altLang="ja-JP" sz="1200" baseline="-25000" dirty="0" smtClean="0">
                <a:latin typeface="HG丸ｺﾞｼｯｸM-PRO" pitchFamily="50" charset="-128"/>
                <a:ea typeface="HG丸ｺﾞｼｯｸM-PRO" pitchFamily="50" charset="-128"/>
              </a:rPr>
              <a:t>5 </a:t>
            </a:r>
            <a:r>
              <a:rPr lang="ja-JP" altLang="en-US" sz="1200" dirty="0" err="1" smtClean="0">
                <a:latin typeface="HG丸ｺﾞｼｯｸM-PRO" pitchFamily="50" charset="-128"/>
                <a:ea typeface="HG丸ｺﾞｼｯｸM-PRO" pitchFamily="50" charset="-128"/>
              </a:rPr>
              <a:t>の</a:t>
            </a:r>
            <a:r>
              <a:rPr lang="ja-JP" altLang="en-US" sz="1200" dirty="0" err="1">
                <a:latin typeface="HG丸ｺﾞｼｯｸM-PRO" pitchFamily="50" charset="-128"/>
                <a:ea typeface="HG丸ｺﾞｼｯｸM-PRO" pitchFamily="50" charset="-128"/>
              </a:rPr>
              <a:t>励起</a:t>
            </a:r>
            <a:r>
              <a:rPr lang="ja-JP" altLang="en-US" sz="1200" dirty="0">
                <a:latin typeface="HG丸ｺﾞｼｯｸM-PRO" pitchFamily="50" charset="-128"/>
                <a:ea typeface="HG丸ｺﾞｼｯｸM-PRO" pitchFamily="50" charset="-128"/>
              </a:rPr>
              <a:t>子相をよく説明する三本鎖模型を使用した理論研究を</a:t>
            </a:r>
            <a:r>
              <a:rPr lang="ja-JP" altLang="en-US" sz="1200" dirty="0" smtClean="0">
                <a:latin typeface="HG丸ｺﾞｼｯｸM-PRO" pitchFamily="50" charset="-128"/>
                <a:ea typeface="HG丸ｺﾞｼｯｸM-PRO" pitchFamily="50" charset="-128"/>
              </a:rPr>
              <a:t>行い</a:t>
            </a:r>
            <a:r>
              <a:rPr lang="ja-JP" altLang="en-US" sz="1200" dirty="0">
                <a:latin typeface="HG丸ｺﾞｼｯｸM-PRO" pitchFamily="50" charset="-128"/>
                <a:ea typeface="HG丸ｺﾞｼｯｸM-PRO" pitchFamily="50" charset="-128"/>
              </a:rPr>
              <a:t>、この物質が励起子相にあるかどうかを調べる実験手法の提案を目的とする</a:t>
            </a:r>
            <a:r>
              <a:rPr lang="ja-JP" altLang="en-US" sz="1200" dirty="0" smtClean="0">
                <a:latin typeface="HG丸ｺﾞｼｯｸM-PRO" pitchFamily="50" charset="-128"/>
                <a:ea typeface="HG丸ｺﾞｼｯｸM-PRO" pitchFamily="50" charset="-128"/>
              </a:rPr>
              <a:t>。その</a:t>
            </a:r>
            <a:r>
              <a:rPr lang="ja-JP" altLang="en-US" sz="1200" dirty="0">
                <a:latin typeface="HG丸ｺﾞｼｯｸM-PRO" pitchFamily="50" charset="-128"/>
                <a:ea typeface="HG丸ｺﾞｼｯｸM-PRO" pitchFamily="50" charset="-128"/>
              </a:rPr>
              <a:t>ために注目したのが超音波吸収係数と核磁気緩和率</a:t>
            </a:r>
            <a:r>
              <a:rPr lang="en-US" altLang="ja-JP" sz="1200" dirty="0">
                <a:latin typeface="HG丸ｺﾞｼｯｸM-PRO" pitchFamily="50" charset="-128"/>
                <a:ea typeface="HG丸ｺﾞｼｯｸM-PRO" pitchFamily="50" charset="-128"/>
              </a:rPr>
              <a:t>[1]</a:t>
            </a:r>
            <a:r>
              <a:rPr lang="ja-JP" altLang="en-US" sz="1200" dirty="0" err="1">
                <a:latin typeface="HG丸ｺﾞｼｯｸM-PRO" pitchFamily="50" charset="-128"/>
                <a:ea typeface="HG丸ｺﾞｼｯｸM-PRO" pitchFamily="50" charset="-128"/>
              </a:rPr>
              <a:t>、</a:t>
            </a:r>
            <a:r>
              <a:rPr lang="ja-JP" altLang="en-US" sz="1200" dirty="0">
                <a:latin typeface="HG丸ｺﾞｼｯｸM-PRO" pitchFamily="50" charset="-128"/>
                <a:ea typeface="HG丸ｺﾞｼｯｸM-PRO" pitchFamily="50" charset="-128"/>
              </a:rPr>
              <a:t>そして軌道</a:t>
            </a:r>
            <a:r>
              <a:rPr lang="ja-JP" altLang="en-US" sz="1200" dirty="0" smtClean="0">
                <a:latin typeface="HG丸ｺﾞｼｯｸM-PRO" pitchFamily="50" charset="-128"/>
                <a:ea typeface="HG丸ｺﾞｼｯｸM-PRO" pitchFamily="50" charset="-128"/>
              </a:rPr>
              <a:t>磁化率</a:t>
            </a:r>
            <a:r>
              <a:rPr lang="en-US" altLang="ja-JP" sz="1200" dirty="0" smtClean="0">
                <a:latin typeface="HG丸ｺﾞｼｯｸM-PRO" pitchFamily="50" charset="-128"/>
                <a:ea typeface="HG丸ｺﾞｼｯｸM-PRO" pitchFamily="50" charset="-128"/>
              </a:rPr>
              <a:t>[</a:t>
            </a:r>
            <a:r>
              <a:rPr lang="en-US" altLang="ja-JP" sz="1200" dirty="0">
                <a:latin typeface="HG丸ｺﾞｼｯｸM-PRO" pitchFamily="50" charset="-128"/>
                <a:ea typeface="HG丸ｺﾞｼｯｸM-PRO" pitchFamily="50" charset="-128"/>
              </a:rPr>
              <a:t>2]</a:t>
            </a:r>
            <a:r>
              <a:rPr lang="ja-JP" altLang="en-US" sz="1200" dirty="0">
                <a:latin typeface="HG丸ｺﾞｼｯｸM-PRO" pitchFamily="50" charset="-128"/>
                <a:ea typeface="HG丸ｺﾞｼｯｸM-PRO" pitchFamily="50" charset="-128"/>
              </a:rPr>
              <a:t>である。前者の超音波吸収係数と核磁気緩和率は、励起子相の波動関数の</a:t>
            </a:r>
            <a:r>
              <a:rPr lang="ja-JP" altLang="en-US" sz="1200" dirty="0" smtClean="0">
                <a:latin typeface="HG丸ｺﾞｼｯｸM-PRO" pitchFamily="50" charset="-128"/>
                <a:ea typeface="HG丸ｺﾞｼｯｸM-PRO" pitchFamily="50" charset="-128"/>
              </a:rPr>
              <a:t>量子</a:t>
            </a:r>
            <a:r>
              <a:rPr lang="ja-JP" altLang="en-US" sz="1200" dirty="0">
                <a:latin typeface="HG丸ｺﾞｼｯｸM-PRO" pitchFamily="50" charset="-128"/>
                <a:ea typeface="HG丸ｺﾞｼｯｸM-PRO" pitchFamily="50" charset="-128"/>
              </a:rPr>
              <a:t>干渉が転移点直下のエネルギー吸収率に及ぼす影響を調べたものである。</a:t>
            </a:r>
            <a:r>
              <a:rPr lang="ja-JP" altLang="en-US" sz="1200" dirty="0" smtClean="0">
                <a:latin typeface="HG丸ｺﾞｼｯｸM-PRO" pitchFamily="50" charset="-128"/>
                <a:ea typeface="HG丸ｺﾞｼｯｸM-PRO" pitchFamily="50" charset="-128"/>
              </a:rPr>
              <a:t>また後者</a:t>
            </a:r>
            <a:r>
              <a:rPr lang="ja-JP" altLang="en-US" sz="1200" dirty="0">
                <a:latin typeface="HG丸ｺﾞｼｯｸM-PRO" pitchFamily="50" charset="-128"/>
                <a:ea typeface="HG丸ｺﾞｼｯｸM-PRO" pitchFamily="50" charset="-128"/>
              </a:rPr>
              <a:t>の軌道磁化率であるが、軌道磁化率は一般にバンド間効果が重要な役割を</a:t>
            </a:r>
            <a:r>
              <a:rPr lang="ja-JP" altLang="en-US" sz="1200" dirty="0" smtClean="0">
                <a:latin typeface="HG丸ｺﾞｼｯｸM-PRO" pitchFamily="50" charset="-128"/>
                <a:ea typeface="HG丸ｺﾞｼｯｸM-PRO" pitchFamily="50" charset="-128"/>
              </a:rPr>
              <a:t>持ち</a:t>
            </a:r>
            <a:r>
              <a:rPr lang="ja-JP" altLang="en-US" sz="1200" dirty="0">
                <a:latin typeface="HG丸ｺﾞｼｯｸM-PRO" pitchFamily="50" charset="-128"/>
                <a:ea typeface="HG丸ｺﾞｼｯｸM-PRO" pitchFamily="50" charset="-128"/>
              </a:rPr>
              <a:t>、励起子相は価電子帯と伝導帯を必要とする多バンド系であることから、</a:t>
            </a:r>
            <a:r>
              <a:rPr lang="ja-JP" altLang="en-US" sz="1200" dirty="0" smtClean="0">
                <a:latin typeface="HG丸ｺﾞｼｯｸM-PRO" pitchFamily="50" charset="-128"/>
                <a:ea typeface="HG丸ｺﾞｼｯｸM-PRO" pitchFamily="50" charset="-128"/>
              </a:rPr>
              <a:t>励起子相</a:t>
            </a:r>
            <a:r>
              <a:rPr lang="ja-JP" altLang="en-US" sz="1200" dirty="0">
                <a:latin typeface="HG丸ｺﾞｼｯｸM-PRO" pitchFamily="50" charset="-128"/>
                <a:ea typeface="HG丸ｺﾞｼｯｸM-PRO" pitchFamily="50" charset="-128"/>
              </a:rPr>
              <a:t>がバンドに及ぼす影響を調べる上で有用な物理量であると考えられる。</a:t>
            </a:r>
            <a:r>
              <a:rPr lang="ja-JP" altLang="en-US" sz="1200" dirty="0" smtClean="0">
                <a:latin typeface="HG丸ｺﾞｼｯｸM-PRO" pitchFamily="50" charset="-128"/>
                <a:ea typeface="HG丸ｺﾞｼｯｸM-PRO" pitchFamily="50" charset="-128"/>
              </a:rPr>
              <a:t>本セミナー</a:t>
            </a:r>
            <a:r>
              <a:rPr lang="ja-JP" altLang="en-US" sz="1200" dirty="0">
                <a:latin typeface="HG丸ｺﾞｼｯｸM-PRO" pitchFamily="50" charset="-128"/>
                <a:ea typeface="HG丸ｺﾞｼｯｸM-PRO" pitchFamily="50" charset="-128"/>
              </a:rPr>
              <a:t>ではこれらの成果について報告する。</a:t>
            </a:r>
          </a:p>
          <a:p>
            <a:pPr algn="just">
              <a:lnSpc>
                <a:spcPct val="150000"/>
              </a:lnSpc>
            </a:pPr>
            <a:r>
              <a:rPr lang="en-US" altLang="ja-JP" sz="1200" dirty="0" smtClean="0">
                <a:latin typeface="HG丸ｺﾞｼｯｸM-PRO" pitchFamily="50" charset="-128"/>
                <a:ea typeface="HG丸ｺﾞｼｯｸM-PRO" pitchFamily="50" charset="-128"/>
              </a:rPr>
              <a:t>[</a:t>
            </a:r>
            <a:r>
              <a:rPr lang="en-US" altLang="ja-JP" sz="1200" dirty="0">
                <a:latin typeface="HG丸ｺﾞｼｯｸM-PRO" pitchFamily="50" charset="-128"/>
                <a:ea typeface="HG丸ｺﾞｼｯｸM-PRO" pitchFamily="50" charset="-128"/>
              </a:rPr>
              <a:t>1] K. Sugimoto, T. Kaneko, and Y. </a:t>
            </a:r>
            <a:r>
              <a:rPr lang="en-US" altLang="ja-JP" sz="1200" dirty="0" err="1">
                <a:latin typeface="HG丸ｺﾞｼｯｸM-PRO" pitchFamily="50" charset="-128"/>
                <a:ea typeface="HG丸ｺﾞｼｯｸM-PRO" pitchFamily="50" charset="-128"/>
              </a:rPr>
              <a:t>Ohta</a:t>
            </a:r>
            <a:r>
              <a:rPr lang="en-US" altLang="ja-JP" sz="1200" dirty="0">
                <a:latin typeface="HG丸ｺﾞｼｯｸM-PRO" pitchFamily="50" charset="-128"/>
                <a:ea typeface="HG丸ｺﾞｼｯｸM-PRO" pitchFamily="50" charset="-128"/>
              </a:rPr>
              <a:t>, Phys. Rev. B 93, 041105(R) (2016).</a:t>
            </a:r>
          </a:p>
          <a:p>
            <a:pPr algn="just">
              <a:lnSpc>
                <a:spcPct val="150000"/>
              </a:lnSpc>
            </a:pPr>
            <a:r>
              <a:rPr lang="en-US" altLang="ja-JP" sz="1200" dirty="0">
                <a:latin typeface="HG丸ｺﾞｼｯｸM-PRO" pitchFamily="50" charset="-128"/>
                <a:ea typeface="HG丸ｺﾞｼｯｸM-PRO" pitchFamily="50" charset="-128"/>
              </a:rPr>
              <a:t>[2] K. Sugimoto and Y. </a:t>
            </a:r>
            <a:r>
              <a:rPr lang="en-US" altLang="ja-JP" sz="1200" dirty="0" err="1">
                <a:latin typeface="HG丸ｺﾞｼｯｸM-PRO" pitchFamily="50" charset="-128"/>
                <a:ea typeface="HG丸ｺﾞｼｯｸM-PRO" pitchFamily="50" charset="-128"/>
              </a:rPr>
              <a:t>Ohta</a:t>
            </a:r>
            <a:r>
              <a:rPr lang="en-US" altLang="ja-JP" sz="1200" dirty="0">
                <a:latin typeface="HG丸ｺﾞｼｯｸM-PRO" pitchFamily="50" charset="-128"/>
                <a:ea typeface="HG丸ｺﾞｼｯｸM-PRO" pitchFamily="50" charset="-128"/>
              </a:rPr>
              <a:t>, in </a:t>
            </a:r>
            <a:r>
              <a:rPr lang="en-US" altLang="ja-JP" sz="1200" dirty="0" smtClean="0">
                <a:latin typeface="HG丸ｺﾞｼｯｸM-PRO" pitchFamily="50" charset="-128"/>
                <a:ea typeface="HG丸ｺﾞｼｯｸM-PRO" pitchFamily="50" charset="-128"/>
              </a:rPr>
              <a:t>preparation</a:t>
            </a:r>
            <a:endParaRPr lang="ja-JP" altLang="en-US" sz="1200" dirty="0" smtClean="0">
              <a:latin typeface="HG丸ｺﾞｼｯｸM-PRO" pitchFamily="50" charset="-128"/>
              <a:ea typeface="HG丸ｺﾞｼｯｸM-PRO" pitchFamily="50" charset="-128"/>
            </a:endParaRPr>
          </a:p>
        </p:txBody>
      </p:sp>
      <p:sp>
        <p:nvSpPr>
          <p:cNvPr id="10" name="テキスト ボックス 9"/>
          <p:cNvSpPr txBox="1"/>
          <p:nvPr/>
        </p:nvSpPr>
        <p:spPr>
          <a:xfrm>
            <a:off x="1472023" y="1568293"/>
            <a:ext cx="4889866" cy="584775"/>
          </a:xfrm>
          <a:prstGeom prst="rect">
            <a:avLst/>
          </a:prstGeom>
          <a:noFill/>
        </p:spPr>
        <p:txBody>
          <a:bodyPr wrap="square" rtlCol="0">
            <a:spAutoFit/>
          </a:bodyPr>
          <a:lstStyle/>
          <a:p>
            <a:r>
              <a:rPr lang="ja-JP" altLang="en-US" sz="1600" b="1" dirty="0" smtClean="0">
                <a:latin typeface="HG丸ｺﾞｼｯｸM-PRO" pitchFamily="50" charset="-128"/>
                <a:ea typeface="HG丸ｺﾞｼｯｸM-PRO" pitchFamily="50" charset="-128"/>
                <a:cs typeface="Times"/>
              </a:rPr>
              <a:t>日時：</a:t>
            </a:r>
            <a:r>
              <a:rPr lang="en-US" altLang="ja-JP" sz="1600" b="1" dirty="0" smtClean="0">
                <a:latin typeface="HG丸ｺﾞｼｯｸM-PRO" pitchFamily="50" charset="-128"/>
                <a:ea typeface="HG丸ｺﾞｼｯｸM-PRO" pitchFamily="50" charset="-128"/>
                <a:cs typeface="Times"/>
              </a:rPr>
              <a:t> 6</a:t>
            </a:r>
            <a:r>
              <a:rPr kumimoji="1" lang="ja-JP" altLang="en-US" sz="1600" b="1" dirty="0" smtClean="0">
                <a:latin typeface="HG丸ｺﾞｼｯｸM-PRO" pitchFamily="50" charset="-128"/>
                <a:ea typeface="HG丸ｺﾞｼｯｸM-PRO" pitchFamily="50" charset="-128"/>
              </a:rPr>
              <a:t>月</a:t>
            </a:r>
            <a:r>
              <a:rPr kumimoji="1" lang="en-US" altLang="ja-JP" sz="1600" b="1" dirty="0" smtClean="0">
                <a:latin typeface="HG丸ｺﾞｼｯｸM-PRO" pitchFamily="50" charset="-128"/>
                <a:ea typeface="HG丸ｺﾞｼｯｸM-PRO" pitchFamily="50" charset="-128"/>
              </a:rPr>
              <a:t>23</a:t>
            </a:r>
            <a:r>
              <a:rPr kumimoji="1" lang="ja-JP" altLang="en-US" sz="1600" b="1" dirty="0" smtClean="0">
                <a:latin typeface="HG丸ｺﾞｼｯｸM-PRO" pitchFamily="50" charset="-128"/>
                <a:ea typeface="HG丸ｺﾞｼｯｸM-PRO" pitchFamily="50" charset="-128"/>
              </a:rPr>
              <a:t>日（</a:t>
            </a:r>
            <a:r>
              <a:rPr lang="ja-JP" altLang="en-US" sz="1600" b="1" dirty="0" smtClean="0">
                <a:latin typeface="HG丸ｺﾞｼｯｸM-PRO" pitchFamily="50" charset="-128"/>
                <a:ea typeface="HG丸ｺﾞｼｯｸM-PRO" pitchFamily="50" charset="-128"/>
              </a:rPr>
              <a:t>木</a:t>
            </a:r>
            <a:r>
              <a:rPr kumimoji="1" lang="ja-JP" altLang="en-US" sz="1600" b="1" dirty="0" smtClean="0">
                <a:latin typeface="HG丸ｺﾞｼｯｸM-PRO" pitchFamily="50" charset="-128"/>
                <a:ea typeface="HG丸ｺﾞｼｯｸM-PRO" pitchFamily="50" charset="-128"/>
              </a:rPr>
              <a:t>）</a:t>
            </a:r>
            <a:r>
              <a:rPr kumimoji="1" lang="en-US" altLang="ja-JP" sz="1600" b="1" dirty="0" smtClean="0">
                <a:latin typeface="HG丸ｺﾞｼｯｸM-PRO" pitchFamily="50" charset="-128"/>
                <a:ea typeface="HG丸ｺﾞｼｯｸM-PRO" pitchFamily="50" charset="-128"/>
              </a:rPr>
              <a:t> </a:t>
            </a:r>
            <a:r>
              <a:rPr lang="en-US" altLang="ja-JP" sz="1600" b="1" dirty="0" smtClean="0">
                <a:latin typeface="HG丸ｺﾞｼｯｸM-PRO" pitchFamily="50" charset="-128"/>
                <a:ea typeface="HG丸ｺﾞｼｯｸM-PRO" pitchFamily="50" charset="-128"/>
                <a:cs typeface="Times"/>
              </a:rPr>
              <a:t>16:10</a:t>
            </a:r>
            <a:r>
              <a:rPr lang="ja-JP" altLang="en-US" sz="1600" b="1" dirty="0" smtClean="0">
                <a:latin typeface="HG丸ｺﾞｼｯｸM-PRO" pitchFamily="50" charset="-128"/>
                <a:ea typeface="HG丸ｺﾞｼｯｸM-PRO" pitchFamily="50" charset="-128"/>
                <a:cs typeface="Times"/>
              </a:rPr>
              <a:t> </a:t>
            </a:r>
            <a:r>
              <a:rPr lang="en-US" altLang="ja-JP" sz="1600" b="1" dirty="0" smtClean="0">
                <a:latin typeface="HG丸ｺﾞｼｯｸM-PRO" pitchFamily="50" charset="-128"/>
                <a:ea typeface="HG丸ｺﾞｼｯｸM-PRO" pitchFamily="50" charset="-128"/>
                <a:cs typeface="Times"/>
              </a:rPr>
              <a:t>– 17:40</a:t>
            </a:r>
            <a:endParaRPr kumimoji="1" lang="en-US" altLang="ja-JP" sz="1600" b="1" dirty="0" smtClean="0">
              <a:latin typeface="HG丸ｺﾞｼｯｸM-PRO" pitchFamily="50" charset="-128"/>
              <a:ea typeface="HG丸ｺﾞｼｯｸM-PRO" pitchFamily="50" charset="-128"/>
              <a:cs typeface="Times"/>
            </a:endParaRPr>
          </a:p>
          <a:p>
            <a:r>
              <a:rPr lang="ja-JP" altLang="en-US" sz="1600" b="1" dirty="0" smtClean="0">
                <a:latin typeface="HG丸ｺﾞｼｯｸM-PRO" pitchFamily="50" charset="-128"/>
                <a:ea typeface="HG丸ｺﾞｼｯｸM-PRO" pitchFamily="50" charset="-128"/>
                <a:cs typeface="Times"/>
              </a:rPr>
              <a:t>場所：</a:t>
            </a:r>
            <a:r>
              <a:rPr lang="ja-JP" altLang="en-US" sz="1600" b="1" dirty="0" smtClean="0">
                <a:latin typeface="HG丸ｺﾞｼｯｸM-PRO" pitchFamily="50" charset="-128"/>
                <a:ea typeface="HG丸ｺﾞｼｯｸM-PRO" pitchFamily="50" charset="-128"/>
              </a:rPr>
              <a:t>葛飾キャンパス研究棟８Ｆ第</a:t>
            </a:r>
            <a:r>
              <a:rPr lang="ja-JP" altLang="en-US" sz="1600" b="1" dirty="0">
                <a:latin typeface="HG丸ｺﾞｼｯｸM-PRO" pitchFamily="50" charset="-128"/>
                <a:ea typeface="HG丸ｺﾞｼｯｸM-PRO" pitchFamily="50" charset="-128"/>
              </a:rPr>
              <a:t>２</a:t>
            </a:r>
            <a:r>
              <a:rPr lang="ja-JP" altLang="en-US" sz="1600" b="1" dirty="0" smtClean="0">
                <a:latin typeface="HG丸ｺﾞｼｯｸM-PRO" pitchFamily="50" charset="-128"/>
                <a:ea typeface="HG丸ｺﾞｼｯｸM-PRO" pitchFamily="50" charset="-128"/>
              </a:rPr>
              <a:t>セミナー室</a:t>
            </a:r>
            <a:endParaRPr kumimoji="1" lang="ja-JP" altLang="en-US" sz="1600" b="1" dirty="0">
              <a:latin typeface="HG丸ｺﾞｼｯｸM-PRO" pitchFamily="50" charset="-128"/>
              <a:ea typeface="HG丸ｺﾞｼｯｸM-PRO" pitchFamily="50" charset="-128"/>
            </a:endParaRPr>
          </a:p>
        </p:txBody>
      </p:sp>
      <p:sp>
        <p:nvSpPr>
          <p:cNvPr id="12" name="テキスト ボックス 11"/>
          <p:cNvSpPr txBox="1"/>
          <p:nvPr/>
        </p:nvSpPr>
        <p:spPr>
          <a:xfrm>
            <a:off x="69134" y="2115638"/>
            <a:ext cx="4501553" cy="523220"/>
          </a:xfrm>
          <a:prstGeom prst="rect">
            <a:avLst/>
          </a:prstGeom>
          <a:noFill/>
        </p:spPr>
        <p:txBody>
          <a:bodyPr wrap="none" rtlCol="0">
            <a:spAutoFit/>
          </a:bodyPr>
          <a:lstStyle/>
          <a:p>
            <a:r>
              <a:rPr lang="en-US" altLang="ja-JP" sz="1400" b="1" dirty="0" smtClean="0">
                <a:latin typeface="HG丸ｺﾞｼｯｸM-PRO" pitchFamily="50" charset="-128"/>
                <a:ea typeface="HG丸ｺﾞｼｯｸM-PRO" pitchFamily="50" charset="-128"/>
              </a:rPr>
              <a:t>Speaker</a:t>
            </a:r>
            <a:r>
              <a:rPr lang="ja-JP" altLang="en-US" sz="1400" dirty="0" smtClean="0">
                <a:latin typeface="HG丸ｺﾞｼｯｸM-PRO" pitchFamily="50" charset="-128"/>
                <a:ea typeface="HG丸ｺﾞｼｯｸM-PRO" pitchFamily="50" charset="-128"/>
              </a:rPr>
              <a:t>：　</a:t>
            </a:r>
            <a:r>
              <a:rPr lang="ja-JP" altLang="en-US" sz="1400" dirty="0">
                <a:latin typeface="HG丸ｺﾞｼｯｸM-PRO" pitchFamily="50" charset="-128"/>
                <a:ea typeface="HG丸ｺﾞｼｯｸM-PRO" pitchFamily="50" charset="-128"/>
              </a:rPr>
              <a:t>杉本　高大</a:t>
            </a:r>
            <a:r>
              <a:rPr lang="ja-JP" altLang="en-US" sz="1400" dirty="0" smtClean="0">
                <a:latin typeface="HG丸ｺﾞｼｯｸM-PRO" pitchFamily="50" charset="-128"/>
                <a:ea typeface="HG丸ｺﾞｼｯｸM-PRO" pitchFamily="50" charset="-128"/>
              </a:rPr>
              <a:t>　氏　 </a:t>
            </a:r>
            <a:r>
              <a:rPr lang="en-GB" altLang="ja-JP" sz="1400" dirty="0" smtClean="0">
                <a:latin typeface="HG丸ｺﾞｼｯｸM-PRO" pitchFamily="50" charset="-128"/>
                <a:ea typeface="HG丸ｺﾞｼｯｸM-PRO" pitchFamily="50" charset="-128"/>
              </a:rPr>
              <a:t>(</a:t>
            </a:r>
            <a:r>
              <a:rPr lang="en-GB" altLang="ja-JP" sz="1400" dirty="0" err="1" smtClean="0">
                <a:latin typeface="HG丸ｺﾞｼｯｸM-PRO" pitchFamily="50" charset="-128"/>
                <a:ea typeface="HG丸ｺﾞｼｯｸM-PRO" pitchFamily="50" charset="-128"/>
              </a:rPr>
              <a:t>Koudai</a:t>
            </a:r>
            <a:r>
              <a:rPr lang="en-US" altLang="ja-JP" sz="1400" dirty="0" smtClean="0">
                <a:latin typeface="HG丸ｺﾞｼｯｸM-PRO" pitchFamily="50" charset="-128"/>
                <a:ea typeface="HG丸ｺﾞｼｯｸM-PRO" pitchFamily="50" charset="-128"/>
              </a:rPr>
              <a:t> Sugimoto</a:t>
            </a:r>
            <a:r>
              <a:rPr lang="en-GB" altLang="ja-JP" sz="1400" dirty="0" smtClean="0">
                <a:latin typeface="HG丸ｺﾞｼｯｸM-PRO" pitchFamily="50" charset="-128"/>
                <a:ea typeface="HG丸ｺﾞｼｯｸM-PRO" pitchFamily="50" charset="-128"/>
              </a:rPr>
              <a:t>)</a:t>
            </a:r>
            <a:endParaRPr lang="en-US" altLang="ja-JP" sz="1400" dirty="0" smtClean="0">
              <a:latin typeface="HG丸ｺﾞｼｯｸM-PRO" pitchFamily="50" charset="-128"/>
              <a:ea typeface="HG丸ｺﾞｼｯｸM-PRO" pitchFamily="50" charset="-128"/>
            </a:endParaRPr>
          </a:p>
          <a:p>
            <a:r>
              <a:rPr lang="en-US" altLang="ja-JP" sz="1400" b="1" dirty="0" smtClean="0">
                <a:latin typeface="HG丸ｺﾞｼｯｸM-PRO" pitchFamily="50" charset="-128"/>
                <a:ea typeface="HG丸ｺﾞｼｯｸM-PRO" pitchFamily="50" charset="-128"/>
              </a:rPr>
              <a:t>Affiliation</a:t>
            </a:r>
            <a:r>
              <a:rPr lang="en-US" altLang="ja-JP" sz="1400" dirty="0" smtClean="0">
                <a:latin typeface="HG丸ｺﾞｼｯｸM-PRO" pitchFamily="50" charset="-128"/>
                <a:ea typeface="HG丸ｺﾞｼｯｸM-PRO" pitchFamily="50" charset="-128"/>
              </a:rPr>
              <a:t>:</a:t>
            </a:r>
            <a:r>
              <a:rPr lang="ja-JP" altLang="en-US" sz="1400" dirty="0" smtClean="0">
                <a:latin typeface="HG丸ｺﾞｼｯｸM-PRO" pitchFamily="50" charset="-128"/>
                <a:ea typeface="HG丸ｺﾞｼｯｸM-PRO" pitchFamily="50" charset="-128"/>
              </a:rPr>
              <a:t>　</a:t>
            </a:r>
            <a:r>
              <a:rPr lang="ja-JP" altLang="en-US" sz="1400" dirty="0">
                <a:latin typeface="HG丸ｺﾞｼｯｸM-PRO" pitchFamily="50" charset="-128"/>
                <a:ea typeface="HG丸ｺﾞｼｯｸM-PRO" pitchFamily="50" charset="-128"/>
              </a:rPr>
              <a:t>千葉大学　先進科学センター　特任助教</a:t>
            </a:r>
            <a:endParaRPr lang="en-US" altLang="ja-JP" sz="1400" dirty="0" smtClean="0">
              <a:latin typeface="HG丸ｺﾞｼｯｸM-PRO" pitchFamily="50" charset="-128"/>
              <a:ea typeface="HG丸ｺﾞｼｯｸM-PRO" pitchFamily="50" charset="-128"/>
            </a:endParaRPr>
          </a:p>
        </p:txBody>
      </p:sp>
      <p:sp>
        <p:nvSpPr>
          <p:cNvPr id="13" name="テキスト ボックス 12"/>
          <p:cNvSpPr txBox="1"/>
          <p:nvPr/>
        </p:nvSpPr>
        <p:spPr>
          <a:xfrm>
            <a:off x="69134" y="2626409"/>
            <a:ext cx="6108989" cy="307777"/>
          </a:xfrm>
          <a:prstGeom prst="rect">
            <a:avLst/>
          </a:prstGeom>
          <a:noFill/>
        </p:spPr>
        <p:txBody>
          <a:bodyPr wrap="square" rtlCol="0">
            <a:spAutoFit/>
          </a:bodyPr>
          <a:lstStyle/>
          <a:p>
            <a:r>
              <a:rPr lang="en-US" altLang="ja-JP" sz="1400" b="1" dirty="0" smtClean="0">
                <a:latin typeface="HG丸ｺﾞｼｯｸM-PRO" pitchFamily="50" charset="-128"/>
                <a:ea typeface="HG丸ｺﾞｼｯｸM-PRO" pitchFamily="50" charset="-128"/>
              </a:rPr>
              <a:t>Title</a:t>
            </a:r>
            <a:r>
              <a:rPr lang="ja-JP" altLang="en-US" sz="1400" dirty="0" smtClean="0">
                <a:latin typeface="HG丸ｺﾞｼｯｸM-PRO" pitchFamily="50" charset="-128"/>
                <a:ea typeface="HG丸ｺﾞｼｯｸM-PRO" pitchFamily="50" charset="-128"/>
              </a:rPr>
              <a:t>：</a:t>
            </a:r>
            <a:r>
              <a:rPr lang="en-US" altLang="ja-JP" sz="1400" dirty="0" smtClean="0">
                <a:latin typeface="HG丸ｺﾞｼｯｸM-PRO" pitchFamily="50" charset="-128"/>
                <a:ea typeface="HG丸ｺﾞｼｯｸM-PRO" pitchFamily="50" charset="-128"/>
              </a:rPr>
              <a:t>Ta</a:t>
            </a:r>
            <a:r>
              <a:rPr lang="en-US" altLang="ja-JP" sz="1400" baseline="-25000" dirty="0" smtClean="0">
                <a:latin typeface="HG丸ｺﾞｼｯｸM-PRO" pitchFamily="50" charset="-128"/>
                <a:ea typeface="HG丸ｺﾞｼｯｸM-PRO" pitchFamily="50" charset="-128"/>
              </a:rPr>
              <a:t>2</a:t>
            </a:r>
            <a:r>
              <a:rPr lang="en-US" altLang="ja-JP" sz="1400" dirty="0" smtClean="0">
                <a:latin typeface="HG丸ｺﾞｼｯｸM-PRO" pitchFamily="50" charset="-128"/>
                <a:ea typeface="HG丸ｺﾞｼｯｸM-PRO" pitchFamily="50" charset="-128"/>
              </a:rPr>
              <a:t>NiSe</a:t>
            </a:r>
            <a:r>
              <a:rPr lang="en-US" altLang="ja-JP" sz="1400" baseline="-25000" dirty="0" smtClean="0">
                <a:latin typeface="HG丸ｺﾞｼｯｸM-PRO" pitchFamily="50" charset="-128"/>
                <a:ea typeface="HG丸ｺﾞｼｯｸM-PRO" pitchFamily="50" charset="-128"/>
              </a:rPr>
              <a:t>5</a:t>
            </a:r>
            <a:r>
              <a:rPr lang="ja-JP" altLang="en-US" sz="1400" dirty="0" smtClean="0">
                <a:latin typeface="HG丸ｺﾞｼｯｸM-PRO" pitchFamily="50" charset="-128"/>
                <a:ea typeface="HG丸ｺﾞｼｯｸM-PRO" pitchFamily="50" charset="-128"/>
              </a:rPr>
              <a:t> </a:t>
            </a:r>
            <a:r>
              <a:rPr lang="ja-JP" altLang="en-US" sz="1400" dirty="0">
                <a:latin typeface="HG丸ｺﾞｼｯｸM-PRO" pitchFamily="50" charset="-128"/>
                <a:ea typeface="HG丸ｺﾞｼｯｸM-PRO" pitchFamily="50" charset="-128"/>
              </a:rPr>
              <a:t>の</a:t>
            </a:r>
            <a:r>
              <a:rPr lang="ja-JP" altLang="en-US" sz="1400" dirty="0" smtClean="0">
                <a:latin typeface="HG丸ｺﾞｼｯｸM-PRO" pitchFamily="50" charset="-128"/>
                <a:ea typeface="HG丸ｺﾞｼｯｸM-PRO" pitchFamily="50" charset="-128"/>
              </a:rPr>
              <a:t>励起子相</a:t>
            </a:r>
            <a:r>
              <a:rPr lang="ja-JP" altLang="en-US" sz="1400" dirty="0">
                <a:latin typeface="HG丸ｺﾞｼｯｸM-PRO" pitchFamily="50" charset="-128"/>
                <a:ea typeface="HG丸ｺﾞｼｯｸM-PRO" pitchFamily="50" charset="-128"/>
              </a:rPr>
              <a:t>における外場応答</a:t>
            </a:r>
            <a:endParaRPr lang="ja-JP" altLang="ja-JP" sz="1400" dirty="0">
              <a:latin typeface="HG丸ｺﾞｼｯｸM-PRO" pitchFamily="50" charset="-128"/>
              <a:ea typeface="HG丸ｺﾞｼｯｸM-PRO" pitchFamily="50" charset="-128"/>
            </a:endParaRPr>
          </a:p>
        </p:txBody>
      </p:sp>
      <p:sp>
        <p:nvSpPr>
          <p:cNvPr id="14" name="テキスト ボックス 13"/>
          <p:cNvSpPr txBox="1"/>
          <p:nvPr/>
        </p:nvSpPr>
        <p:spPr>
          <a:xfrm>
            <a:off x="70020" y="2934186"/>
            <a:ext cx="1200894" cy="276999"/>
          </a:xfrm>
          <a:prstGeom prst="rect">
            <a:avLst/>
          </a:prstGeom>
          <a:noFill/>
        </p:spPr>
        <p:txBody>
          <a:bodyPr wrap="square" rtlCol="0">
            <a:spAutoFit/>
          </a:bodyPr>
          <a:lstStyle/>
          <a:p>
            <a:r>
              <a:rPr lang="en-US" altLang="ja-JP" sz="1200" b="1" dirty="0" smtClean="0">
                <a:latin typeface="HG丸ｺﾞｼｯｸM-PRO" pitchFamily="50" charset="-128"/>
                <a:ea typeface="HG丸ｺﾞｼｯｸM-PRO" pitchFamily="50" charset="-128"/>
              </a:rPr>
              <a:t>Abstract</a:t>
            </a:r>
            <a:r>
              <a:rPr lang="ja-JP" altLang="en-US" sz="1200" b="1" dirty="0" smtClean="0">
                <a:latin typeface="HG丸ｺﾞｼｯｸM-PRO" pitchFamily="50" charset="-128"/>
                <a:ea typeface="HG丸ｺﾞｼｯｸM-PRO" pitchFamily="50" charset="-128"/>
              </a:rPr>
              <a:t>：</a:t>
            </a:r>
            <a:endParaRPr kumimoji="1" lang="ja-JP" altLang="en-US" sz="1200" b="1" dirty="0">
              <a:latin typeface="HG丸ｺﾞｼｯｸM-PRO" pitchFamily="50" charset="-128"/>
              <a:ea typeface="HG丸ｺﾞｼｯｸM-PRO" pitchFamily="50" charset="-128"/>
            </a:endParaRPr>
          </a:p>
        </p:txBody>
      </p:sp>
      <p:sp>
        <p:nvSpPr>
          <p:cNvPr id="20" name="正方形/長方形 19"/>
          <p:cNvSpPr/>
          <p:nvPr/>
        </p:nvSpPr>
        <p:spPr>
          <a:xfrm>
            <a:off x="0" y="1467931"/>
            <a:ext cx="6857999" cy="45719"/>
          </a:xfrm>
          <a:prstGeom prst="rect">
            <a:avLst/>
          </a:prstGeom>
          <a:solidFill>
            <a:srgbClr val="00B050"/>
          </a:solidFill>
          <a:ln>
            <a:noFill/>
          </a:ln>
        </p:spPr>
        <p:style>
          <a:lnRef idx="1">
            <a:schemeClr val="accent1"/>
          </a:lnRef>
          <a:fillRef idx="3">
            <a:schemeClr val="accent1"/>
          </a:fillRef>
          <a:effectRef idx="2">
            <a:schemeClr val="accent1"/>
          </a:effectRef>
          <a:fontRef idx="minor">
            <a:schemeClr val="lt1"/>
          </a:fontRef>
        </p:style>
        <p:txBody>
          <a:bodyPr rtlCol="0" anchor="ctr"/>
          <a:lstStyle/>
          <a:p>
            <a:r>
              <a:rPr lang="ja-JP" altLang="en-US" sz="3600" dirty="0" smtClean="0">
                <a:solidFill>
                  <a:srgbClr val="FFFFFF"/>
                </a:solidFill>
              </a:rPr>
              <a:t>　　　</a:t>
            </a:r>
            <a:endParaRPr lang="ja-JP" altLang="en-US" sz="3600" dirty="0">
              <a:solidFill>
                <a:srgbClr val="FFFFFF"/>
              </a:solidFill>
              <a:latin typeface="Times"/>
              <a:cs typeface="Times"/>
            </a:endParaRPr>
          </a:p>
        </p:txBody>
      </p:sp>
      <p:sp>
        <p:nvSpPr>
          <p:cNvPr id="22" name="テキスト ボックス 21"/>
          <p:cNvSpPr txBox="1"/>
          <p:nvPr/>
        </p:nvSpPr>
        <p:spPr>
          <a:xfrm>
            <a:off x="0" y="760539"/>
            <a:ext cx="6857999" cy="707886"/>
          </a:xfrm>
          <a:prstGeom prst="rect">
            <a:avLst/>
          </a:prstGeom>
          <a:noFill/>
        </p:spPr>
        <p:txBody>
          <a:bodyPr wrap="square" rtlCol="0">
            <a:spAutoFit/>
          </a:bodyPr>
          <a:lstStyle/>
          <a:p>
            <a:r>
              <a:rPr kumimoji="1" lang="ja-JP" altLang="en-US" sz="2000" smtClean="0">
                <a:latin typeface="HG丸ｺﾞｼｯｸM-PRO" pitchFamily="50" charset="-128"/>
                <a:ea typeface="HG丸ｺﾞｼｯｸM-PRO" pitchFamily="50" charset="-128"/>
              </a:rPr>
              <a:t>第</a:t>
            </a:r>
            <a:r>
              <a:rPr lang="ja-JP" altLang="en-US" sz="2000" smtClean="0">
                <a:latin typeface="HG丸ｺﾞｼｯｸM-PRO" pitchFamily="50" charset="-128"/>
                <a:ea typeface="HG丸ｺﾞｼｯｸM-PRO" pitchFamily="50" charset="-128"/>
              </a:rPr>
              <a:t>２３</a:t>
            </a:r>
            <a:r>
              <a:rPr kumimoji="1" lang="ja-JP" altLang="en-US" sz="2000" smtClean="0">
                <a:latin typeface="HG丸ｺﾞｼｯｸM-PRO" pitchFamily="50" charset="-128"/>
                <a:ea typeface="HG丸ｺﾞｼｯｸM-PRO" pitchFamily="50" charset="-128"/>
              </a:rPr>
              <a:t>回</a:t>
            </a:r>
            <a:r>
              <a:rPr kumimoji="1" lang="ja-JP" altLang="en-US" sz="4000" dirty="0" smtClean="0">
                <a:latin typeface="HG丸ｺﾞｼｯｸM-PRO" pitchFamily="50" charset="-128"/>
                <a:ea typeface="HG丸ｺﾞｼｯｸM-PRO" pitchFamily="50" charset="-128"/>
              </a:rPr>
              <a:t>応用物理学科セミナー</a:t>
            </a:r>
            <a:endParaRPr kumimoji="1" lang="ja-JP" altLang="en-US" sz="4000" dirty="0">
              <a:latin typeface="HG丸ｺﾞｼｯｸM-PRO" pitchFamily="50" charset="-128"/>
              <a:ea typeface="HG丸ｺﾞｼｯｸM-PRO" pitchFamily="50" charset="-128"/>
            </a:endParaRPr>
          </a:p>
        </p:txBody>
      </p:sp>
      <p:pic>
        <p:nvPicPr>
          <p:cNvPr id="1026" name="Picture 2" descr="D:\ysumino\Desktop\logo.png"/>
          <p:cNvPicPr>
            <a:picLocks noChangeAspect="1" noChangeArrowheads="1"/>
          </p:cNvPicPr>
          <p:nvPr/>
        </p:nvPicPr>
        <p:blipFill>
          <a:blip r:embed="rId3"/>
          <a:srcRect/>
          <a:stretch>
            <a:fillRect/>
          </a:stretch>
        </p:blipFill>
        <p:spPr bwMode="auto">
          <a:xfrm>
            <a:off x="0" y="57938"/>
            <a:ext cx="2367504" cy="648814"/>
          </a:xfrm>
          <a:prstGeom prst="rect">
            <a:avLst/>
          </a:prstGeom>
          <a:noFill/>
        </p:spPr>
      </p:pic>
      <p:sp>
        <p:nvSpPr>
          <p:cNvPr id="15" name="テキスト ボックス 14"/>
          <p:cNvSpPr txBox="1"/>
          <p:nvPr/>
        </p:nvSpPr>
        <p:spPr>
          <a:xfrm>
            <a:off x="4999947" y="8619504"/>
            <a:ext cx="1569660" cy="276999"/>
          </a:xfrm>
          <a:prstGeom prst="rect">
            <a:avLst/>
          </a:prstGeom>
          <a:noFill/>
        </p:spPr>
        <p:txBody>
          <a:bodyPr wrap="none" rtlCol="0">
            <a:spAutoFit/>
          </a:bodyPr>
          <a:lstStyle/>
          <a:p>
            <a:r>
              <a:rPr lang="ja-JP" altLang="en-US" sz="1200" dirty="0" smtClean="0">
                <a:latin typeface="HG丸ｺﾞｼｯｸM-PRO" pitchFamily="50" charset="-128"/>
                <a:ea typeface="HG丸ｺﾞｼｯｸM-PRO" pitchFamily="50" charset="-128"/>
              </a:rPr>
              <a:t>世話人：</a:t>
            </a:r>
            <a:r>
              <a:rPr lang="ja-JP" altLang="en-US" sz="1200" b="1" dirty="0" smtClean="0"/>
              <a:t>遠山</a:t>
            </a:r>
            <a:r>
              <a:rPr lang="zh-TW" altLang="en-US" sz="1200" b="1" dirty="0" smtClean="0"/>
              <a:t>　</a:t>
            </a:r>
            <a:r>
              <a:rPr lang="ja-JP" altLang="en-US" sz="1200" b="1" dirty="0" smtClean="0"/>
              <a:t>貴巳</a:t>
            </a:r>
            <a:endParaRPr lang="en-US" altLang="ja-JP" sz="1200" dirty="0" smtClean="0">
              <a:latin typeface="HG丸ｺﾞｼｯｸM-PRO" pitchFamily="50" charset="-128"/>
              <a:ea typeface="HG丸ｺﾞｼｯｸM-PRO" pitchFamily="50" charset="-128"/>
            </a:endParaRPr>
          </a:p>
        </p:txBody>
      </p:sp>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1460</TotalTime>
  <Words>43</Words>
  <Application>Microsoft Office PowerPoint</Application>
  <PresentationFormat>画面に合わせる (4:3)</PresentationFormat>
  <Paragraphs>14</Paragraphs>
  <Slides>1</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HG丸ｺﾞｼｯｸM-PRO</vt:lpstr>
      <vt:lpstr>ＭＳ Ｐゴシック</vt:lpstr>
      <vt:lpstr>新細明體</vt:lpstr>
      <vt:lpstr>Arial</vt:lpstr>
      <vt:lpstr>Calibri</vt:lpstr>
      <vt:lpstr>Times</vt:lpstr>
      <vt:lpstr>Office テーマ</vt:lpstr>
      <vt:lpstr>PowerPoint プレゼンテーション</vt:lpstr>
    </vt:vector>
  </TitlesOfParts>
  <Company>東京理科大学</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住野豊</dc:creator>
  <cp:lastModifiedBy>住野豊</cp:lastModifiedBy>
  <cp:revision>191</cp:revision>
  <cp:lastPrinted>2011-05-23T09:25:47Z</cp:lastPrinted>
  <dcterms:created xsi:type="dcterms:W3CDTF">2011-06-28T08:58:10Z</dcterms:created>
  <dcterms:modified xsi:type="dcterms:W3CDTF">2016-06-09T03:42:04Z</dcterms:modified>
</cp:coreProperties>
</file>