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6858000" cy="9144000" type="screen4x3"/>
  <p:notesSz cx="6888163" cy="100203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6CB"/>
    <a:srgbClr val="10019B"/>
    <a:srgbClr val="1203A5"/>
    <a:srgbClr val="4A26EB"/>
    <a:srgbClr val="1F046E"/>
    <a:srgbClr val="A30F00"/>
    <a:srgbClr val="C013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4" d="100"/>
          <a:sy n="54" d="100"/>
        </p:scale>
        <p:origin x="2244" y="7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27AEFA0A-6EEA-4E49-9BBB-0CAC71002DE4}" type="datetimeFigureOut">
              <a:rPr kumimoji="1" lang="ja-JP" altLang="en-US" smtClean="0"/>
              <a:pPr/>
              <a:t>2016/6/22</a:t>
            </a:fld>
            <a:endParaRPr kumimoji="1" lang="ja-JP" altLang="en-US"/>
          </a:p>
        </p:txBody>
      </p:sp>
      <p:sp>
        <p:nvSpPr>
          <p:cNvPr id="4" name="スライド イメージ プレースホルダ 3"/>
          <p:cNvSpPr>
            <a:spLocks noGrp="1" noRot="1" noChangeAspect="1"/>
          </p:cNvSpPr>
          <p:nvPr>
            <p:ph type="sldImg" idx="2"/>
          </p:nvPr>
        </p:nvSpPr>
        <p:spPr>
          <a:xfrm>
            <a:off x="2035175" y="750888"/>
            <a:ext cx="2817813" cy="3757612"/>
          </a:xfrm>
          <a:prstGeom prst="rect">
            <a:avLst/>
          </a:prstGeom>
          <a:noFill/>
          <a:ln w="12700">
            <a:solidFill>
              <a:prstClr val="black"/>
            </a:solidFill>
          </a:ln>
        </p:spPr>
        <p:txBody>
          <a:bodyPr vert="horz" lIns="96616" tIns="48308" rIns="96616" bIns="48308" rtlCol="0" anchor="ctr"/>
          <a:lstStyle/>
          <a:p>
            <a:endParaRPr lang="ja-JP" altLang="en-US"/>
          </a:p>
        </p:txBody>
      </p:sp>
      <p:sp>
        <p:nvSpPr>
          <p:cNvPr id="5" name="ノート プレースホル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6595AE5E-C4FC-4599-88E1-11FF4CA0491F}" type="slidenum">
              <a:rPr kumimoji="1" lang="ja-JP" altLang="en-US" smtClean="0"/>
              <a:pPr/>
              <a:t>‹#›</a:t>
            </a:fld>
            <a:endParaRPr kumimoji="1" lang="ja-JP" altLang="en-US"/>
          </a:p>
        </p:txBody>
      </p:sp>
    </p:spTree>
    <p:extLst>
      <p:ext uri="{BB962C8B-B14F-4D97-AF65-F5344CB8AC3E}">
        <p14:creationId xmlns:p14="http://schemas.microsoft.com/office/powerpoint/2010/main" val="4098869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95AE5E-C4FC-4599-88E1-11FF4CA0491F}" type="slidenum">
              <a:rPr kumimoji="1" lang="ja-JP" altLang="en-US" smtClean="0"/>
              <a:pPr/>
              <a:t>1</a:t>
            </a:fld>
            <a:endParaRPr kumimoji="1" lang="ja-JP" altLang="en-US"/>
          </a:p>
        </p:txBody>
      </p:sp>
    </p:spTree>
    <p:extLst>
      <p:ext uri="{BB962C8B-B14F-4D97-AF65-F5344CB8AC3E}">
        <p14:creationId xmlns:p14="http://schemas.microsoft.com/office/powerpoint/2010/main" val="3438041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2016/6/22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2016/6/22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2016/6/22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2016/6/22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fld id="{2DB59184-5681-AB43-B86D-837DECA57B1E}" type="datetimeFigureOut">
              <a:rPr lang="ja-JP" altLang="en-US" smtClean="0"/>
              <a:pPr/>
              <a:t>2016/6/22</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2016/6/22</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fld id="{2DB59184-5681-AB43-B86D-837DECA57B1E}" type="datetimeFigureOut">
              <a:rPr lang="ja-JP" altLang="en-US" smtClean="0"/>
              <a:pPr/>
              <a:t>2016/6/22</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fld id="{2DB59184-5681-AB43-B86D-837DECA57B1E}" type="datetimeFigureOut">
              <a:rPr lang="ja-JP" altLang="en-US" smtClean="0"/>
              <a:pPr/>
              <a:t>2016/6/22</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DB59184-5681-AB43-B86D-837DECA57B1E}" type="datetimeFigureOut">
              <a:rPr lang="ja-JP" altLang="en-US" smtClean="0"/>
              <a:pPr/>
              <a:t>2016/6/22</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2016/6/22</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2DB59184-5681-AB43-B86D-837DECA57B1E}" type="datetimeFigureOut">
              <a:rPr lang="ja-JP" altLang="en-US" smtClean="0"/>
              <a:pPr/>
              <a:t>2016/6/22</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B0B7D5B2-4832-2141-A680-AC28AEB4A90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DB59184-5681-AB43-B86D-837DECA57B1E}" type="datetimeFigureOut">
              <a:rPr lang="ja-JP" altLang="en-US" smtClean="0"/>
              <a:pPr/>
              <a:t>2016/6/22</a:t>
            </a:fld>
            <a:endParaRPr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0B7D5B2-4832-2141-A680-AC28AEB4A90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9455" y="3635508"/>
            <a:ext cx="6419087" cy="4939814"/>
          </a:xfrm>
          <a:prstGeom prst="rect">
            <a:avLst/>
          </a:prstGeom>
        </p:spPr>
        <p:txBody>
          <a:bodyPr wrap="square">
            <a:spAutoFit/>
          </a:bodyPr>
          <a:lstStyle/>
          <a:p>
            <a:pPr algn="just">
              <a:lnSpc>
                <a:spcPct val="150000"/>
              </a:lnSpc>
            </a:pPr>
            <a:r>
              <a:rPr lang="ja-JP" altLang="en-US" sz="1400" dirty="0">
                <a:latin typeface="Verdana" panose="020B0604030504040204" pitchFamily="34" charset="0"/>
                <a:ea typeface="メイリオ" panose="020B0604030504040204" pitchFamily="50" charset="-128"/>
                <a:cs typeface="Verdana" panose="020B0604030504040204" pitchFamily="34" charset="0"/>
              </a:rPr>
              <a:t>　鳥や細胞の群れ</a:t>
            </a:r>
            <a:r>
              <a:rPr lang="en-US" altLang="ja-JP" sz="1400" dirty="0">
                <a:latin typeface="Verdana" panose="020B0604030504040204" pitchFamily="34" charset="0"/>
                <a:ea typeface="Verdana" panose="020B0604030504040204" pitchFamily="34" charset="0"/>
                <a:cs typeface="Verdana" panose="020B0604030504040204" pitchFamily="34" charset="0"/>
              </a:rPr>
              <a:t>, </a:t>
            </a:r>
            <a:r>
              <a:rPr lang="ja-JP" altLang="en-US" sz="1400" dirty="0">
                <a:latin typeface="Verdana" panose="020B0604030504040204" pitchFamily="34" charset="0"/>
                <a:ea typeface="メイリオ" panose="020B0604030504040204" pitchFamily="50" charset="-128"/>
                <a:cs typeface="Verdana" panose="020B0604030504040204" pitchFamily="34" charset="0"/>
              </a:rPr>
              <a:t>生体高分子など</a:t>
            </a:r>
            <a:r>
              <a:rPr lang="en-US" altLang="ja-JP" sz="1400" dirty="0">
                <a:latin typeface="Verdana" panose="020B0604030504040204" pitchFamily="34" charset="0"/>
                <a:ea typeface="Verdana" panose="020B0604030504040204" pitchFamily="34" charset="0"/>
                <a:cs typeface="Verdana" panose="020B0604030504040204" pitchFamily="34" charset="0"/>
              </a:rPr>
              <a:t>, </a:t>
            </a:r>
            <a:r>
              <a:rPr lang="ja-JP" altLang="en-US" sz="1400" dirty="0">
                <a:latin typeface="Verdana" panose="020B0604030504040204" pitchFamily="34" charset="0"/>
                <a:ea typeface="メイリオ" panose="020B0604030504040204" pitchFamily="50" charset="-128"/>
                <a:cs typeface="Verdana" panose="020B0604030504040204" pitchFamily="34" charset="0"/>
              </a:rPr>
              <a:t>エネルギーが外部から注入されることで自己駆動し動的な空間構造を形成する粒子系は</a:t>
            </a:r>
            <a:r>
              <a:rPr lang="en-US" altLang="ja-JP" sz="1400" dirty="0">
                <a:latin typeface="Verdana" panose="020B0604030504040204" pitchFamily="34" charset="0"/>
                <a:ea typeface="Verdana" panose="020B0604030504040204" pitchFamily="34" charset="0"/>
                <a:cs typeface="Verdana" panose="020B0604030504040204" pitchFamily="34" charset="0"/>
              </a:rPr>
              <a:t>Self-Propelled Particle(SPP)</a:t>
            </a:r>
            <a:r>
              <a:rPr lang="ja-JP" altLang="en-US" sz="1400" dirty="0">
                <a:latin typeface="Verdana" panose="020B0604030504040204" pitchFamily="34" charset="0"/>
                <a:ea typeface="メイリオ" panose="020B0604030504040204" pitchFamily="50" charset="-128"/>
                <a:cs typeface="Verdana" panose="020B0604030504040204" pitchFamily="34" charset="0"/>
              </a:rPr>
              <a:t>と呼ばれ</a:t>
            </a:r>
            <a:r>
              <a:rPr lang="en-US" altLang="ja-JP" sz="1400" dirty="0">
                <a:latin typeface="Verdana" panose="020B0604030504040204" pitchFamily="34" charset="0"/>
                <a:ea typeface="Verdana" panose="020B0604030504040204" pitchFamily="34" charset="0"/>
                <a:cs typeface="Verdana" panose="020B0604030504040204" pitchFamily="34" charset="0"/>
              </a:rPr>
              <a:t>, </a:t>
            </a:r>
            <a:r>
              <a:rPr lang="ja-JP" altLang="en-US" sz="1400" dirty="0">
                <a:latin typeface="Verdana" panose="020B0604030504040204" pitchFamily="34" charset="0"/>
                <a:ea typeface="メイリオ" panose="020B0604030504040204" pitchFamily="50" charset="-128"/>
                <a:cs typeface="Verdana" panose="020B0604030504040204" pitchFamily="34" charset="0"/>
              </a:rPr>
              <a:t>盛んに研究されている</a:t>
            </a:r>
            <a:r>
              <a:rPr lang="en-US" altLang="ja-JP" sz="1400" dirty="0">
                <a:latin typeface="Verdana" panose="020B0604030504040204" pitchFamily="34" charset="0"/>
                <a:ea typeface="Verdana" panose="020B0604030504040204" pitchFamily="34" charset="0"/>
                <a:cs typeface="Verdana" panose="020B0604030504040204" pitchFamily="34" charset="0"/>
              </a:rPr>
              <a:t>. </a:t>
            </a:r>
            <a:r>
              <a:rPr lang="ja-JP" altLang="en-US" sz="1400" dirty="0">
                <a:latin typeface="Verdana" panose="020B0604030504040204" pitchFamily="34" charset="0"/>
                <a:ea typeface="メイリオ" panose="020B0604030504040204" pitchFamily="50" charset="-128"/>
                <a:cs typeface="Verdana" panose="020B0604030504040204" pitchFamily="34" charset="0"/>
              </a:rPr>
              <a:t>アクチンや微小管などの細胞骨格分子はその一例で</a:t>
            </a:r>
            <a:r>
              <a:rPr lang="en-US" altLang="ja-JP" sz="1400" dirty="0">
                <a:latin typeface="Verdana" panose="020B0604030504040204" pitchFamily="34" charset="0"/>
                <a:ea typeface="Verdana" panose="020B0604030504040204" pitchFamily="34" charset="0"/>
                <a:cs typeface="Verdana" panose="020B0604030504040204" pitchFamily="34" charset="0"/>
              </a:rPr>
              <a:t>, </a:t>
            </a:r>
            <a:r>
              <a:rPr lang="ja-JP" altLang="en-US" sz="1400" dirty="0">
                <a:latin typeface="Verdana" panose="020B0604030504040204" pitchFamily="34" charset="0"/>
                <a:ea typeface="メイリオ" panose="020B0604030504040204" pitchFamily="50" charset="-128"/>
                <a:cs typeface="Verdana" panose="020B0604030504040204" pitchFamily="34" charset="0"/>
              </a:rPr>
              <a:t>アクティブフィラメント</a:t>
            </a:r>
            <a:r>
              <a:rPr lang="en-US" altLang="ja-JP" sz="1400" dirty="0">
                <a:latin typeface="Verdana" panose="020B0604030504040204" pitchFamily="34" charset="0"/>
                <a:ea typeface="Verdana" panose="020B0604030504040204" pitchFamily="34" charset="0"/>
                <a:cs typeface="Verdana" panose="020B0604030504040204" pitchFamily="34" charset="0"/>
              </a:rPr>
              <a:t>(Active Filament: AF)</a:t>
            </a:r>
            <a:r>
              <a:rPr lang="ja-JP" altLang="en-US" sz="1400" dirty="0">
                <a:latin typeface="Verdana" panose="020B0604030504040204" pitchFamily="34" charset="0"/>
                <a:ea typeface="メイリオ" panose="020B0604030504040204" pitchFamily="50" charset="-128"/>
                <a:cs typeface="Verdana" panose="020B0604030504040204" pitchFamily="34" charset="0"/>
              </a:rPr>
              <a:t>とも呼ばれている</a:t>
            </a:r>
            <a:r>
              <a:rPr lang="en-US" altLang="ja-JP" sz="1400" dirty="0">
                <a:latin typeface="Verdana" panose="020B0604030504040204" pitchFamily="34" charset="0"/>
                <a:ea typeface="Verdana" panose="020B0604030504040204" pitchFamily="34" charset="0"/>
                <a:cs typeface="Verdana" panose="020B0604030504040204" pitchFamily="34" charset="0"/>
              </a:rPr>
              <a:t>. AF</a:t>
            </a:r>
            <a:r>
              <a:rPr lang="ja-JP" altLang="en-US" sz="1400" dirty="0">
                <a:latin typeface="Verdana" panose="020B0604030504040204" pitchFamily="34" charset="0"/>
                <a:ea typeface="メイリオ" panose="020B0604030504040204" pitchFamily="50" charset="-128"/>
                <a:cs typeface="Verdana" panose="020B0604030504040204" pitchFamily="34" charset="0"/>
              </a:rPr>
              <a:t>は</a:t>
            </a:r>
            <a:r>
              <a:rPr lang="en-US" altLang="ja-JP" sz="1400" dirty="0">
                <a:latin typeface="Verdana" panose="020B0604030504040204" pitchFamily="34" charset="0"/>
                <a:ea typeface="Verdana" panose="020B0604030504040204" pitchFamily="34" charset="0"/>
                <a:cs typeface="Verdana" panose="020B0604030504040204" pitchFamily="34" charset="0"/>
              </a:rPr>
              <a:t>SPP</a:t>
            </a:r>
            <a:r>
              <a:rPr lang="ja-JP" altLang="en-US" sz="1400" dirty="0">
                <a:latin typeface="Verdana" panose="020B0604030504040204" pitchFamily="34" charset="0"/>
                <a:ea typeface="メイリオ" panose="020B0604030504040204" pitchFamily="50" charset="-128"/>
                <a:cs typeface="Verdana" panose="020B0604030504040204" pitchFamily="34" charset="0"/>
              </a:rPr>
              <a:t>の特性でもある様々な空間構造を示すため</a:t>
            </a:r>
            <a:r>
              <a:rPr lang="en-US" altLang="ja-JP" sz="1400" dirty="0">
                <a:latin typeface="Verdana" panose="020B0604030504040204" pitchFamily="34" charset="0"/>
                <a:ea typeface="Verdana" panose="020B0604030504040204" pitchFamily="34" charset="0"/>
                <a:cs typeface="Verdana" panose="020B0604030504040204" pitchFamily="34" charset="0"/>
              </a:rPr>
              <a:t>, </a:t>
            </a:r>
            <a:r>
              <a:rPr lang="ja-JP" altLang="en-US" sz="1400" dirty="0">
                <a:latin typeface="Verdana" panose="020B0604030504040204" pitchFamily="34" charset="0"/>
                <a:ea typeface="メイリオ" panose="020B0604030504040204" pitchFamily="50" charset="-128"/>
                <a:cs typeface="Verdana" panose="020B0604030504040204" pitchFamily="34" charset="0"/>
              </a:rPr>
              <a:t>特にこれまで理論・</a:t>
            </a:r>
            <a:r>
              <a:rPr lang="en-US" altLang="ja-JP" sz="1400" dirty="0">
                <a:latin typeface="Verdana" panose="020B0604030504040204" pitchFamily="34" charset="0"/>
                <a:ea typeface="Verdana" panose="020B0604030504040204" pitchFamily="34" charset="0"/>
                <a:cs typeface="Verdana" panose="020B0604030504040204" pitchFamily="34" charset="0"/>
              </a:rPr>
              <a:t>in vitro</a:t>
            </a:r>
            <a:r>
              <a:rPr lang="ja-JP" altLang="en-US" sz="1400" dirty="0">
                <a:latin typeface="Verdana" panose="020B0604030504040204" pitchFamily="34" charset="0"/>
                <a:ea typeface="メイリオ" panose="020B0604030504040204" pitchFamily="50" charset="-128"/>
                <a:cs typeface="Verdana" panose="020B0604030504040204" pitchFamily="34" charset="0"/>
              </a:rPr>
              <a:t>再構成実験の両面からその集団動態について研究を進められてきた．この際</a:t>
            </a:r>
            <a:r>
              <a:rPr lang="en-US" altLang="ja-JP" sz="1400" dirty="0">
                <a:latin typeface="Verdana" panose="020B0604030504040204" pitchFamily="34" charset="0"/>
                <a:ea typeface="Verdana" panose="020B0604030504040204" pitchFamily="34" charset="0"/>
                <a:cs typeface="Verdana" panose="020B0604030504040204" pitchFamily="34" charset="0"/>
              </a:rPr>
              <a:t>, AF</a:t>
            </a:r>
            <a:r>
              <a:rPr lang="ja-JP" altLang="en-US" sz="1400" dirty="0">
                <a:latin typeface="Verdana" panose="020B0604030504040204" pitchFamily="34" charset="0"/>
                <a:ea typeface="メイリオ" panose="020B0604030504040204" pitchFamily="50" charset="-128"/>
                <a:cs typeface="Verdana" panose="020B0604030504040204" pitchFamily="34" charset="0"/>
              </a:rPr>
              <a:t>は単純な棒状であるとして簡略化し扱われていたが</a:t>
            </a:r>
            <a:r>
              <a:rPr lang="en-US" altLang="ja-JP" sz="1400" dirty="0">
                <a:latin typeface="Verdana" panose="020B0604030504040204" pitchFamily="34" charset="0"/>
                <a:ea typeface="Verdana" panose="020B0604030504040204" pitchFamily="34" charset="0"/>
                <a:cs typeface="Verdana" panose="020B0604030504040204" pitchFamily="34" charset="0"/>
              </a:rPr>
              <a:t>, </a:t>
            </a:r>
            <a:r>
              <a:rPr lang="ja-JP" altLang="en-US" sz="1400" dirty="0">
                <a:latin typeface="Verdana" panose="020B0604030504040204" pitchFamily="34" charset="0"/>
                <a:ea typeface="メイリオ" panose="020B0604030504040204" pitchFamily="50" charset="-128"/>
                <a:cs typeface="Verdana" panose="020B0604030504040204" pitchFamily="34" charset="0"/>
              </a:rPr>
              <a:t>実際の細胞の中の</a:t>
            </a:r>
            <a:r>
              <a:rPr lang="en-US" altLang="ja-JP" sz="1400" dirty="0">
                <a:latin typeface="Verdana" panose="020B0604030504040204" pitchFamily="34" charset="0"/>
                <a:ea typeface="Verdana" panose="020B0604030504040204" pitchFamily="34" charset="0"/>
                <a:cs typeface="Verdana" panose="020B0604030504040204" pitchFamily="34" charset="0"/>
              </a:rPr>
              <a:t>AF</a:t>
            </a:r>
            <a:r>
              <a:rPr lang="ja-JP" altLang="en-US" sz="1400" dirty="0">
                <a:latin typeface="Verdana" panose="020B0604030504040204" pitchFamily="34" charset="0"/>
                <a:ea typeface="メイリオ" panose="020B0604030504040204" pitchFamily="50" charset="-128"/>
                <a:cs typeface="Verdana" panose="020B0604030504040204" pitchFamily="34" charset="0"/>
              </a:rPr>
              <a:t>は単純な棒状ではなく枝状の複雑な形状を示す</a:t>
            </a:r>
            <a:r>
              <a:rPr lang="en-US" altLang="ja-JP" sz="1400" dirty="0">
                <a:latin typeface="Verdana" panose="020B0604030504040204" pitchFamily="34" charset="0"/>
                <a:ea typeface="Verdana" panose="020B0604030504040204" pitchFamily="34" charset="0"/>
                <a:cs typeface="Verdana" panose="020B0604030504040204" pitchFamily="34" charset="0"/>
              </a:rPr>
              <a:t>.</a:t>
            </a:r>
            <a:r>
              <a:rPr lang="ja-JP" altLang="en-US" sz="1400" dirty="0">
                <a:latin typeface="Verdana" panose="020B0604030504040204" pitchFamily="34" charset="0"/>
                <a:ea typeface="メイリオ" panose="020B0604030504040204" pitchFamily="50" charset="-128"/>
                <a:cs typeface="Verdana" panose="020B0604030504040204" pitchFamily="34" charset="0"/>
              </a:rPr>
              <a:t>複雑な形状をした</a:t>
            </a:r>
            <a:r>
              <a:rPr lang="en-US" altLang="ja-JP" sz="1400" dirty="0">
                <a:latin typeface="Verdana" panose="020B0604030504040204" pitchFamily="34" charset="0"/>
                <a:ea typeface="Verdana" panose="020B0604030504040204" pitchFamily="34" charset="0"/>
                <a:cs typeface="Verdana" panose="020B0604030504040204" pitchFamily="34" charset="0"/>
              </a:rPr>
              <a:t>AF</a:t>
            </a:r>
            <a:r>
              <a:rPr lang="ja-JP" altLang="en-US" sz="1400" dirty="0">
                <a:latin typeface="Verdana" panose="020B0604030504040204" pitchFamily="34" charset="0"/>
                <a:ea typeface="メイリオ" panose="020B0604030504040204" pitchFamily="50" charset="-128"/>
                <a:cs typeface="Verdana" panose="020B0604030504040204" pitchFamily="34" charset="0"/>
              </a:rPr>
              <a:t>がどのような集団動態を示すか調べるため</a:t>
            </a:r>
            <a:r>
              <a:rPr lang="en-US" altLang="ja-JP" sz="1400" dirty="0">
                <a:latin typeface="Verdana" panose="020B0604030504040204" pitchFamily="34" charset="0"/>
                <a:ea typeface="Verdana" panose="020B0604030504040204" pitchFamily="34" charset="0"/>
                <a:cs typeface="Verdana" panose="020B0604030504040204" pitchFamily="34" charset="0"/>
              </a:rPr>
              <a:t>, </a:t>
            </a:r>
            <a:r>
              <a:rPr lang="ja-JP" altLang="en-US" sz="1400" dirty="0">
                <a:latin typeface="Verdana" panose="020B0604030504040204" pitchFamily="34" charset="0"/>
                <a:ea typeface="メイリオ" panose="020B0604030504040204" pitchFamily="50" charset="-128"/>
                <a:cs typeface="Verdana" panose="020B0604030504040204" pitchFamily="34" charset="0"/>
              </a:rPr>
              <a:t>我々は</a:t>
            </a:r>
            <a:r>
              <a:rPr lang="en-US" altLang="ja-JP" sz="1400" dirty="0">
                <a:latin typeface="Verdana" panose="020B0604030504040204" pitchFamily="34" charset="0"/>
                <a:ea typeface="Verdana" panose="020B0604030504040204" pitchFamily="34" charset="0"/>
                <a:cs typeface="Verdana" panose="020B0604030504040204" pitchFamily="34" charset="0"/>
              </a:rPr>
              <a:t>2</a:t>
            </a:r>
            <a:r>
              <a:rPr lang="ja-JP" altLang="en-US" sz="1400" dirty="0">
                <a:latin typeface="Verdana" panose="020B0604030504040204" pitchFamily="34" charset="0"/>
                <a:ea typeface="メイリオ" panose="020B0604030504040204" pitchFamily="50" charset="-128"/>
                <a:cs typeface="Verdana" panose="020B0604030504040204" pitchFamily="34" charset="0"/>
              </a:rPr>
              <a:t>本の</a:t>
            </a:r>
            <a:r>
              <a:rPr lang="en-US" altLang="ja-JP" sz="1400" dirty="0">
                <a:latin typeface="Verdana" panose="020B0604030504040204" pitchFamily="34" charset="0"/>
                <a:ea typeface="Verdana" panose="020B0604030504040204" pitchFamily="34" charset="0"/>
                <a:cs typeface="Verdana" panose="020B0604030504040204" pitchFamily="34" charset="0"/>
              </a:rPr>
              <a:t>AF</a:t>
            </a:r>
            <a:r>
              <a:rPr lang="ja-JP" altLang="en-US" sz="1400" dirty="0">
                <a:latin typeface="Verdana" panose="020B0604030504040204" pitchFamily="34" charset="0"/>
                <a:ea typeface="メイリオ" panose="020B0604030504040204" pitchFamily="50" charset="-128"/>
                <a:cs typeface="Verdana" panose="020B0604030504040204" pitchFamily="34" charset="0"/>
              </a:rPr>
              <a:t>が重なり</a:t>
            </a:r>
            <a:r>
              <a:rPr lang="en-US" altLang="ja-JP" sz="1400" dirty="0">
                <a:latin typeface="Verdana" panose="020B0604030504040204" pitchFamily="34" charset="0"/>
                <a:ea typeface="Verdana" panose="020B0604030504040204" pitchFamily="34" charset="0"/>
                <a:cs typeface="Verdana" panose="020B0604030504040204" pitchFamily="34" charset="0"/>
              </a:rPr>
              <a:t>V</a:t>
            </a:r>
            <a:r>
              <a:rPr lang="ja-JP" altLang="en-US" sz="1400" dirty="0">
                <a:latin typeface="Verdana" panose="020B0604030504040204" pitchFamily="34" charset="0"/>
                <a:ea typeface="メイリオ" panose="020B0604030504040204" pitchFamily="50" charset="-128"/>
                <a:cs typeface="Verdana" panose="020B0604030504040204" pitchFamily="34" charset="0"/>
              </a:rPr>
              <a:t>字型をしている粒子をアクティブフィラメント複合体</a:t>
            </a:r>
            <a:r>
              <a:rPr lang="en-US" altLang="ja-JP" sz="1400" dirty="0">
                <a:latin typeface="Verdana" panose="020B0604030504040204" pitchFamily="34" charset="0"/>
                <a:ea typeface="Verdana" panose="020B0604030504040204" pitchFamily="34" charset="0"/>
                <a:cs typeface="Verdana" panose="020B0604030504040204" pitchFamily="34" charset="0"/>
              </a:rPr>
              <a:t>(Active Filament Complex: AFC)</a:t>
            </a:r>
            <a:r>
              <a:rPr lang="ja-JP" altLang="en-US" sz="1400" dirty="0">
                <a:latin typeface="Verdana" panose="020B0604030504040204" pitchFamily="34" charset="0"/>
                <a:ea typeface="メイリオ" panose="020B0604030504040204" pitchFamily="50" charset="-128"/>
                <a:cs typeface="Verdana" panose="020B0604030504040204" pitchFamily="34" charset="0"/>
              </a:rPr>
              <a:t>と名付け</a:t>
            </a:r>
            <a:r>
              <a:rPr lang="en-US" altLang="ja-JP" sz="1400" dirty="0">
                <a:latin typeface="Verdana" panose="020B0604030504040204" pitchFamily="34" charset="0"/>
                <a:ea typeface="Verdana" panose="020B0604030504040204" pitchFamily="34" charset="0"/>
                <a:cs typeface="Verdana" panose="020B0604030504040204" pitchFamily="34" charset="0"/>
              </a:rPr>
              <a:t>, </a:t>
            </a:r>
            <a:r>
              <a:rPr lang="ja-JP" altLang="en-US" sz="1400" dirty="0">
                <a:latin typeface="Verdana" panose="020B0604030504040204" pitchFamily="34" charset="0"/>
                <a:ea typeface="メイリオ" panose="020B0604030504040204" pitchFamily="50" charset="-128"/>
                <a:cs typeface="Verdana" panose="020B0604030504040204" pitchFamily="34" charset="0"/>
              </a:rPr>
              <a:t>その集団動態を観察・解析した</a:t>
            </a:r>
            <a:r>
              <a:rPr lang="en-US" altLang="ja-JP" sz="1400" dirty="0">
                <a:latin typeface="Verdana" panose="020B0604030504040204" pitchFamily="34" charset="0"/>
                <a:ea typeface="Verdana" panose="020B0604030504040204" pitchFamily="34" charset="0"/>
                <a:cs typeface="Verdana" panose="020B0604030504040204" pitchFamily="34" charset="0"/>
              </a:rPr>
              <a:t>. </a:t>
            </a:r>
            <a:r>
              <a:rPr lang="ja-JP" altLang="en-US" sz="1400" dirty="0">
                <a:latin typeface="Verdana" panose="020B0604030504040204" pitchFamily="34" charset="0"/>
                <a:ea typeface="メイリオ" panose="020B0604030504040204" pitchFamily="50" charset="-128"/>
                <a:cs typeface="Verdana" panose="020B0604030504040204" pitchFamily="34" charset="0"/>
              </a:rPr>
              <a:t>その結果</a:t>
            </a:r>
            <a:r>
              <a:rPr lang="en-US" altLang="ja-JP" sz="1400" dirty="0">
                <a:latin typeface="Verdana" panose="020B0604030504040204" pitchFamily="34" charset="0"/>
                <a:ea typeface="Verdana" panose="020B0604030504040204" pitchFamily="34" charset="0"/>
                <a:cs typeface="Verdana" panose="020B0604030504040204" pitchFamily="34" charset="0"/>
              </a:rPr>
              <a:t>, </a:t>
            </a:r>
            <a:r>
              <a:rPr lang="ja-JP" altLang="en-US" sz="1400" dirty="0">
                <a:latin typeface="Verdana" panose="020B0604030504040204" pitchFamily="34" charset="0"/>
                <a:ea typeface="メイリオ" panose="020B0604030504040204" pitchFamily="50" charset="-128"/>
                <a:cs typeface="Verdana" panose="020B0604030504040204" pitchFamily="34" charset="0"/>
              </a:rPr>
              <a:t>形状を表すパラメータ の変化によって</a:t>
            </a:r>
            <a:r>
              <a:rPr lang="en-US" altLang="ja-JP" sz="1400" dirty="0">
                <a:latin typeface="Verdana" panose="020B0604030504040204" pitchFamily="34" charset="0"/>
                <a:ea typeface="Verdana" panose="020B0604030504040204" pitchFamily="34" charset="0"/>
                <a:cs typeface="Verdana" panose="020B0604030504040204" pitchFamily="34" charset="0"/>
              </a:rPr>
              <a:t>4</a:t>
            </a:r>
            <a:r>
              <a:rPr lang="ja-JP" altLang="en-US" sz="1400" dirty="0" err="1">
                <a:latin typeface="Verdana" panose="020B0604030504040204" pitchFamily="34" charset="0"/>
                <a:ea typeface="メイリオ" panose="020B0604030504040204" pitchFamily="50" charset="-128"/>
                <a:cs typeface="Verdana" panose="020B0604030504040204" pitchFamily="34" charset="0"/>
              </a:rPr>
              <a:t>つの</a:t>
            </a:r>
            <a:r>
              <a:rPr lang="ja-JP" altLang="en-US" sz="1400" dirty="0">
                <a:latin typeface="Verdana" panose="020B0604030504040204" pitchFamily="34" charset="0"/>
                <a:ea typeface="メイリオ" panose="020B0604030504040204" pitchFamily="50" charset="-128"/>
                <a:cs typeface="Verdana" panose="020B0604030504040204" pitchFamily="34" charset="0"/>
              </a:rPr>
              <a:t>相が現れることがわかった</a:t>
            </a:r>
            <a:r>
              <a:rPr lang="en-US" altLang="ja-JP" sz="1400" dirty="0">
                <a:latin typeface="Verdana" panose="020B0604030504040204" pitchFamily="34" charset="0"/>
                <a:ea typeface="Verdana" panose="020B0604030504040204" pitchFamily="34" charset="0"/>
                <a:cs typeface="Verdana" panose="020B0604030504040204" pitchFamily="34" charset="0"/>
              </a:rPr>
              <a:t>. </a:t>
            </a:r>
            <a:r>
              <a:rPr lang="ja-JP" altLang="en-US" sz="1400" dirty="0">
                <a:latin typeface="Verdana" panose="020B0604030504040204" pitchFamily="34" charset="0"/>
                <a:ea typeface="メイリオ" panose="020B0604030504040204" pitchFamily="50" charset="-128"/>
                <a:cs typeface="Verdana" panose="020B0604030504040204" pitchFamily="34" charset="0"/>
              </a:rPr>
              <a:t>本講演では</a:t>
            </a:r>
            <a:r>
              <a:rPr lang="en-US" altLang="ja-JP" sz="1400" dirty="0" smtClean="0">
                <a:latin typeface="Verdana" panose="020B0604030504040204" pitchFamily="34" charset="0"/>
                <a:ea typeface="Verdana" panose="020B0604030504040204" pitchFamily="34" charset="0"/>
                <a:cs typeface="Verdana" panose="020B0604030504040204" pitchFamily="34" charset="0"/>
              </a:rPr>
              <a:t>,</a:t>
            </a:r>
            <a:r>
              <a:rPr lang="ja-JP" altLang="en-US" sz="1400" dirty="0" smtClean="0">
                <a:latin typeface="Verdana" panose="020B0604030504040204" pitchFamily="34" charset="0"/>
                <a:ea typeface="メイリオ" panose="020B0604030504040204" pitchFamily="50" charset="-128"/>
                <a:cs typeface="Verdana" panose="020B0604030504040204" pitchFamily="34" charset="0"/>
              </a:rPr>
              <a:t>これ</a:t>
            </a:r>
            <a:r>
              <a:rPr lang="ja-JP" altLang="en-US" sz="1400" dirty="0">
                <a:latin typeface="Verdana" panose="020B0604030504040204" pitchFamily="34" charset="0"/>
                <a:ea typeface="メイリオ" panose="020B0604030504040204" pitchFamily="50" charset="-128"/>
                <a:cs typeface="Verdana" panose="020B0604030504040204" pitchFamily="34" charset="0"/>
              </a:rPr>
              <a:t>までの</a:t>
            </a:r>
            <a:r>
              <a:rPr lang="en-US" altLang="ja-JP" sz="1400" dirty="0">
                <a:latin typeface="Verdana" panose="020B0604030504040204" pitchFamily="34" charset="0"/>
                <a:ea typeface="Verdana" panose="020B0604030504040204" pitchFamily="34" charset="0"/>
                <a:cs typeface="Verdana" panose="020B0604030504040204" pitchFamily="34" charset="0"/>
              </a:rPr>
              <a:t>AF</a:t>
            </a:r>
            <a:r>
              <a:rPr lang="ja-JP" altLang="en-US" sz="1400" dirty="0">
                <a:latin typeface="Verdana" panose="020B0604030504040204" pitchFamily="34" charset="0"/>
                <a:ea typeface="メイリオ" panose="020B0604030504040204" pitchFamily="50" charset="-128"/>
                <a:cs typeface="Verdana" panose="020B0604030504040204" pitchFamily="34" charset="0"/>
              </a:rPr>
              <a:t>研究を概略し上述の</a:t>
            </a:r>
            <a:r>
              <a:rPr lang="en-US" altLang="ja-JP" sz="1400" dirty="0">
                <a:latin typeface="Verdana" panose="020B0604030504040204" pitchFamily="34" charset="0"/>
                <a:ea typeface="Verdana" panose="020B0604030504040204" pitchFamily="34" charset="0"/>
                <a:cs typeface="Verdana" panose="020B0604030504040204" pitchFamily="34" charset="0"/>
              </a:rPr>
              <a:t>AFC</a:t>
            </a:r>
            <a:r>
              <a:rPr lang="ja-JP" altLang="en-US" sz="1400" dirty="0">
                <a:latin typeface="Verdana" panose="020B0604030504040204" pitchFamily="34" charset="0"/>
                <a:ea typeface="メイリオ" panose="020B0604030504040204" pitchFamily="50" charset="-128"/>
                <a:cs typeface="Verdana" panose="020B0604030504040204" pitchFamily="34" charset="0"/>
              </a:rPr>
              <a:t>集団ダイナミクスについて詳説</a:t>
            </a:r>
            <a:r>
              <a:rPr lang="ja-JP" altLang="en-US" sz="1400" dirty="0" smtClean="0">
                <a:latin typeface="Verdana" panose="020B0604030504040204" pitchFamily="34" charset="0"/>
                <a:ea typeface="メイリオ" panose="020B0604030504040204" pitchFamily="50" charset="-128"/>
                <a:cs typeface="Verdana" panose="020B0604030504040204" pitchFamily="34" charset="0"/>
              </a:rPr>
              <a:t>す</a:t>
            </a:r>
            <a:r>
              <a:rPr lang="ja-JP" altLang="en-US" sz="1400" dirty="0">
                <a:latin typeface="Verdana" panose="020B0604030504040204" pitchFamily="34" charset="0"/>
                <a:ea typeface="メイリオ" panose="020B0604030504040204" pitchFamily="50" charset="-128"/>
                <a:cs typeface="Verdana" panose="020B0604030504040204" pitchFamily="34" charset="0"/>
              </a:rPr>
              <a:t>る</a:t>
            </a:r>
            <a:r>
              <a:rPr lang="en-US" altLang="ja-JP" sz="1400" dirty="0" smtClean="0">
                <a:latin typeface="Verdana" panose="020B0604030504040204" pitchFamily="34" charset="0"/>
                <a:ea typeface="Verdana" panose="020B0604030504040204" pitchFamily="34" charset="0"/>
                <a:cs typeface="Verdana" panose="020B0604030504040204" pitchFamily="34" charset="0"/>
              </a:rPr>
              <a:t>.</a:t>
            </a:r>
          </a:p>
          <a:p>
            <a:pPr>
              <a:lnSpc>
                <a:spcPct val="150000"/>
              </a:lnSpc>
            </a:pPr>
            <a:r>
              <a:rPr lang="ja-JP" altLang="en-US" sz="1400" dirty="0">
                <a:latin typeface="Verdana" panose="020B0604030504040204" pitchFamily="34" charset="0"/>
                <a:ea typeface="メイリオ" panose="020B0604030504040204" pitchFamily="50" charset="-128"/>
                <a:cs typeface="Verdana" panose="020B0604030504040204" pitchFamily="34" charset="0"/>
              </a:rPr>
              <a:t/>
            </a:r>
            <a:br>
              <a:rPr lang="ja-JP" altLang="en-US" sz="1400" dirty="0">
                <a:latin typeface="Verdana" panose="020B0604030504040204" pitchFamily="34" charset="0"/>
                <a:ea typeface="メイリオ" panose="020B0604030504040204" pitchFamily="50" charset="-128"/>
                <a:cs typeface="Verdana" panose="020B0604030504040204" pitchFamily="34" charset="0"/>
              </a:rPr>
            </a:br>
            <a:r>
              <a:rPr lang="en-US" altLang="ja-JP" sz="1400" dirty="0" smtClean="0">
                <a:latin typeface="Verdana" panose="020B0604030504040204" pitchFamily="34" charset="0"/>
                <a:ea typeface="Verdana" panose="020B0604030504040204" pitchFamily="34" charset="0"/>
                <a:cs typeface="Verdana" panose="020B0604030504040204" pitchFamily="34" charset="0"/>
              </a:rPr>
              <a:t>H. </a:t>
            </a:r>
            <a:r>
              <a:rPr lang="en-US" altLang="ja-JP" sz="1400" dirty="0" err="1">
                <a:latin typeface="Verdana" panose="020B0604030504040204" pitchFamily="34" charset="0"/>
                <a:ea typeface="Verdana" panose="020B0604030504040204" pitchFamily="34" charset="0"/>
                <a:cs typeface="Verdana" panose="020B0604030504040204" pitchFamily="34" charset="0"/>
              </a:rPr>
              <a:t>Nogucci</a:t>
            </a:r>
            <a:r>
              <a:rPr lang="en-US" altLang="ja-JP" sz="1400" dirty="0">
                <a:latin typeface="Verdana" panose="020B0604030504040204" pitchFamily="34" charset="0"/>
                <a:ea typeface="Verdana" panose="020B0604030504040204" pitchFamily="34" charset="0"/>
                <a:cs typeface="Verdana" panose="020B0604030504040204" pitchFamily="34" charset="0"/>
              </a:rPr>
              <a:t> and </a:t>
            </a:r>
            <a:r>
              <a:rPr lang="en-US" altLang="ja-JP" sz="1400" dirty="0" smtClean="0">
                <a:latin typeface="Verdana" panose="020B0604030504040204" pitchFamily="34" charset="0"/>
                <a:ea typeface="Verdana" panose="020B0604030504040204" pitchFamily="34" charset="0"/>
                <a:cs typeface="Verdana" panose="020B0604030504040204" pitchFamily="34" charset="0"/>
              </a:rPr>
              <a:t>S. Ishihara, </a:t>
            </a:r>
            <a:r>
              <a:rPr lang="en-US" altLang="ja-JP" sz="1400" i="1" dirty="0" smtClean="0">
                <a:latin typeface="Verdana" panose="020B0604030504040204" pitchFamily="34" charset="0"/>
                <a:ea typeface="Verdana" panose="020B0604030504040204" pitchFamily="34" charset="0"/>
                <a:cs typeface="Verdana" panose="020B0604030504040204" pitchFamily="34" charset="0"/>
              </a:rPr>
              <a:t>Phys</a:t>
            </a:r>
            <a:r>
              <a:rPr lang="en-US" altLang="ja-JP" sz="1400" i="1" dirty="0">
                <a:latin typeface="Verdana" panose="020B0604030504040204" pitchFamily="34" charset="0"/>
                <a:ea typeface="Verdana" panose="020B0604030504040204" pitchFamily="34" charset="0"/>
                <a:cs typeface="Verdana" panose="020B0604030504040204" pitchFamily="34" charset="0"/>
              </a:rPr>
              <a:t>. Rev. E</a:t>
            </a:r>
            <a:r>
              <a:rPr lang="en-US" altLang="ja-JP" sz="1400" dirty="0">
                <a:latin typeface="Verdana" panose="020B0604030504040204" pitchFamily="34" charset="0"/>
                <a:ea typeface="Verdana" panose="020B0604030504040204" pitchFamily="34" charset="0"/>
                <a:cs typeface="Verdana" panose="020B0604030504040204" pitchFamily="34" charset="0"/>
              </a:rPr>
              <a:t> </a:t>
            </a:r>
            <a:r>
              <a:rPr lang="en-US" altLang="ja-JP" sz="1400" b="1" dirty="0">
                <a:latin typeface="Verdana" panose="020B0604030504040204" pitchFamily="34" charset="0"/>
                <a:ea typeface="Verdana" panose="020B0604030504040204" pitchFamily="34" charset="0"/>
                <a:cs typeface="Verdana" panose="020B0604030504040204" pitchFamily="34" charset="0"/>
              </a:rPr>
              <a:t>93</a:t>
            </a:r>
            <a:r>
              <a:rPr lang="en-US" altLang="ja-JP" sz="1400" dirty="0">
                <a:latin typeface="Verdana" panose="020B0604030504040204" pitchFamily="34" charset="0"/>
                <a:ea typeface="Verdana" panose="020B0604030504040204" pitchFamily="34" charset="0"/>
                <a:cs typeface="Verdana" panose="020B0604030504040204" pitchFamily="34" charset="0"/>
              </a:rPr>
              <a:t>, 052406 (2016)</a:t>
            </a:r>
            <a:endParaRPr lang="ja-JP" altLang="en-US" sz="1400" dirty="0" smtClean="0">
              <a:latin typeface="Verdana" panose="020B0604030504040204" pitchFamily="34" charset="0"/>
              <a:ea typeface="メイリオ" panose="020B0604030504040204" pitchFamily="50" charset="-128"/>
              <a:cs typeface="Verdana" panose="020B0604030504040204" pitchFamily="34" charset="0"/>
            </a:endParaRPr>
          </a:p>
        </p:txBody>
      </p:sp>
      <p:sp>
        <p:nvSpPr>
          <p:cNvPr id="10" name="テキスト ボックス 9"/>
          <p:cNvSpPr txBox="1"/>
          <p:nvPr/>
        </p:nvSpPr>
        <p:spPr>
          <a:xfrm>
            <a:off x="1472023" y="1568293"/>
            <a:ext cx="4889866" cy="584775"/>
          </a:xfrm>
          <a:prstGeom prst="rect">
            <a:avLst/>
          </a:prstGeom>
          <a:noFill/>
        </p:spPr>
        <p:txBody>
          <a:bodyPr wrap="square" rtlCol="0">
            <a:spAutoFit/>
          </a:bodyPr>
          <a:lstStyle/>
          <a:p>
            <a:r>
              <a:rPr lang="ja-JP" altLang="en-US" sz="1600" b="1" dirty="0" smtClean="0">
                <a:latin typeface="HG丸ｺﾞｼｯｸM-PRO" pitchFamily="50" charset="-128"/>
                <a:ea typeface="HG丸ｺﾞｼｯｸM-PRO" pitchFamily="50" charset="-128"/>
                <a:cs typeface="Times"/>
              </a:rPr>
              <a:t>日時：</a:t>
            </a:r>
            <a:r>
              <a:rPr lang="en-US" altLang="ja-JP" sz="1600" b="1" dirty="0" smtClean="0">
                <a:latin typeface="HG丸ｺﾞｼｯｸM-PRO" pitchFamily="50" charset="-128"/>
                <a:ea typeface="HG丸ｺﾞｼｯｸM-PRO" pitchFamily="50" charset="-128"/>
                <a:cs typeface="Times"/>
              </a:rPr>
              <a:t> </a:t>
            </a:r>
            <a:r>
              <a:rPr lang="ja-JP" altLang="en-US" sz="1600" b="1" dirty="0" smtClean="0">
                <a:latin typeface="HG丸ｺﾞｼｯｸM-PRO" pitchFamily="50" charset="-128"/>
                <a:ea typeface="HG丸ｺﾞｼｯｸM-PRO" pitchFamily="50" charset="-128"/>
                <a:cs typeface="Times"/>
              </a:rPr>
              <a:t>７</a:t>
            </a:r>
            <a:r>
              <a:rPr kumimoji="1" lang="ja-JP" altLang="en-US" sz="1600" b="1" dirty="0" smtClean="0">
                <a:latin typeface="HG丸ｺﾞｼｯｸM-PRO" pitchFamily="50" charset="-128"/>
                <a:ea typeface="HG丸ｺﾞｼｯｸM-PRO" pitchFamily="50" charset="-128"/>
              </a:rPr>
              <a:t>月７日</a:t>
            </a:r>
            <a:r>
              <a:rPr kumimoji="1" lang="ja-JP" altLang="en-US" sz="1600" b="1" dirty="0" smtClean="0">
                <a:latin typeface="HG丸ｺﾞｼｯｸM-PRO" pitchFamily="50" charset="-128"/>
                <a:ea typeface="HG丸ｺﾞｼｯｸM-PRO" pitchFamily="50" charset="-128"/>
              </a:rPr>
              <a:t>（</a:t>
            </a:r>
            <a:r>
              <a:rPr lang="ja-JP" altLang="en-US" sz="1600" b="1" dirty="0" smtClean="0">
                <a:latin typeface="HG丸ｺﾞｼｯｸM-PRO" pitchFamily="50" charset="-128"/>
                <a:ea typeface="HG丸ｺﾞｼｯｸM-PRO" pitchFamily="50" charset="-128"/>
              </a:rPr>
              <a:t>木</a:t>
            </a:r>
            <a:r>
              <a:rPr kumimoji="1" lang="ja-JP" altLang="en-US" sz="1600" b="1" dirty="0" smtClean="0">
                <a:latin typeface="HG丸ｺﾞｼｯｸM-PRO" pitchFamily="50" charset="-128"/>
                <a:ea typeface="HG丸ｺﾞｼｯｸM-PRO" pitchFamily="50" charset="-128"/>
              </a:rPr>
              <a:t>）</a:t>
            </a:r>
            <a:r>
              <a:rPr kumimoji="1" lang="en-US" altLang="ja-JP" sz="1600" b="1" dirty="0" smtClean="0">
                <a:latin typeface="HG丸ｺﾞｼｯｸM-PRO" pitchFamily="50" charset="-128"/>
                <a:ea typeface="HG丸ｺﾞｼｯｸM-PRO" pitchFamily="50" charset="-128"/>
              </a:rPr>
              <a:t> </a:t>
            </a:r>
            <a:r>
              <a:rPr lang="en-US" altLang="ja-JP" sz="1600" b="1" dirty="0" smtClean="0">
                <a:latin typeface="HG丸ｺﾞｼｯｸM-PRO" pitchFamily="50" charset="-128"/>
                <a:ea typeface="HG丸ｺﾞｼｯｸM-PRO" pitchFamily="50" charset="-128"/>
                <a:cs typeface="Times"/>
              </a:rPr>
              <a:t>16:10</a:t>
            </a:r>
            <a:r>
              <a:rPr lang="ja-JP" altLang="en-US" sz="1600" b="1" dirty="0" smtClean="0">
                <a:latin typeface="HG丸ｺﾞｼｯｸM-PRO" pitchFamily="50" charset="-128"/>
                <a:ea typeface="HG丸ｺﾞｼｯｸM-PRO" pitchFamily="50" charset="-128"/>
                <a:cs typeface="Times"/>
              </a:rPr>
              <a:t> </a:t>
            </a:r>
            <a:r>
              <a:rPr lang="en-US" altLang="ja-JP" sz="1600" b="1" dirty="0" smtClean="0">
                <a:latin typeface="HG丸ｺﾞｼｯｸM-PRO" pitchFamily="50" charset="-128"/>
                <a:ea typeface="HG丸ｺﾞｼｯｸM-PRO" pitchFamily="50" charset="-128"/>
                <a:cs typeface="Times"/>
              </a:rPr>
              <a:t>– 17:40</a:t>
            </a:r>
            <a:endParaRPr kumimoji="1" lang="en-US" altLang="ja-JP" sz="1600" b="1" dirty="0" smtClean="0">
              <a:latin typeface="HG丸ｺﾞｼｯｸM-PRO" pitchFamily="50" charset="-128"/>
              <a:ea typeface="HG丸ｺﾞｼｯｸM-PRO" pitchFamily="50" charset="-128"/>
              <a:cs typeface="Times"/>
            </a:endParaRPr>
          </a:p>
          <a:p>
            <a:r>
              <a:rPr lang="ja-JP" altLang="en-US" sz="1600" b="1" dirty="0" smtClean="0">
                <a:latin typeface="HG丸ｺﾞｼｯｸM-PRO" pitchFamily="50" charset="-128"/>
                <a:ea typeface="HG丸ｺﾞｼｯｸM-PRO" pitchFamily="50" charset="-128"/>
                <a:cs typeface="Times"/>
              </a:rPr>
              <a:t>場所：</a:t>
            </a:r>
            <a:r>
              <a:rPr lang="ja-JP" altLang="en-US" sz="1600" b="1" dirty="0" smtClean="0">
                <a:latin typeface="HG丸ｺﾞｼｯｸM-PRO" pitchFamily="50" charset="-128"/>
                <a:ea typeface="HG丸ｺﾞｼｯｸM-PRO" pitchFamily="50" charset="-128"/>
              </a:rPr>
              <a:t>葛飾キャンパス研究棟８Ｆ第</a:t>
            </a:r>
            <a:r>
              <a:rPr lang="ja-JP" altLang="en-US" sz="1600" b="1" dirty="0">
                <a:latin typeface="HG丸ｺﾞｼｯｸM-PRO" pitchFamily="50" charset="-128"/>
                <a:ea typeface="HG丸ｺﾞｼｯｸM-PRO" pitchFamily="50" charset="-128"/>
              </a:rPr>
              <a:t>２</a:t>
            </a:r>
            <a:r>
              <a:rPr lang="ja-JP" altLang="en-US" sz="1600" b="1" dirty="0" smtClean="0">
                <a:latin typeface="HG丸ｺﾞｼｯｸM-PRO" pitchFamily="50" charset="-128"/>
                <a:ea typeface="HG丸ｺﾞｼｯｸM-PRO" pitchFamily="50" charset="-128"/>
              </a:rPr>
              <a:t>セミナー室</a:t>
            </a:r>
            <a:endParaRPr kumimoji="1" lang="ja-JP" altLang="en-US" sz="1600" b="1" dirty="0">
              <a:latin typeface="HG丸ｺﾞｼｯｸM-PRO" pitchFamily="50" charset="-128"/>
              <a:ea typeface="HG丸ｺﾞｼｯｸM-PRO" pitchFamily="50" charset="-128"/>
            </a:endParaRPr>
          </a:p>
        </p:txBody>
      </p:sp>
      <p:sp>
        <p:nvSpPr>
          <p:cNvPr id="12" name="テキスト ボックス 11"/>
          <p:cNvSpPr txBox="1"/>
          <p:nvPr/>
        </p:nvSpPr>
        <p:spPr>
          <a:xfrm>
            <a:off x="70020" y="2312969"/>
            <a:ext cx="4413388" cy="523220"/>
          </a:xfrm>
          <a:prstGeom prst="rect">
            <a:avLst/>
          </a:prstGeom>
          <a:noFill/>
        </p:spPr>
        <p:txBody>
          <a:bodyPr wrap="none" rtlCol="0">
            <a:spAutoFit/>
          </a:bodyPr>
          <a:lstStyle/>
          <a:p>
            <a:r>
              <a:rPr lang="en-US" altLang="ja-JP" sz="1400" b="1" dirty="0" smtClean="0">
                <a:latin typeface="HG丸ｺﾞｼｯｸM-PRO" pitchFamily="50" charset="-128"/>
                <a:ea typeface="HG丸ｺﾞｼｯｸM-PRO" pitchFamily="50" charset="-128"/>
              </a:rPr>
              <a:t>Speaker</a:t>
            </a:r>
            <a:r>
              <a:rPr lang="ja-JP" altLang="en-US" sz="1400" dirty="0" smtClean="0">
                <a:latin typeface="HG丸ｺﾞｼｯｸM-PRO" pitchFamily="50" charset="-128"/>
                <a:ea typeface="HG丸ｺﾞｼｯｸM-PRO" pitchFamily="50" charset="-128"/>
              </a:rPr>
              <a:t>：　</a:t>
            </a:r>
            <a:r>
              <a:rPr lang="ja-JP" altLang="en-US" sz="1400" dirty="0">
                <a:latin typeface="HG丸ｺﾞｼｯｸM-PRO" pitchFamily="50" charset="-128"/>
                <a:ea typeface="HG丸ｺﾞｼｯｸM-PRO" pitchFamily="50" charset="-128"/>
              </a:rPr>
              <a:t>野口 裕</a:t>
            </a:r>
            <a:r>
              <a:rPr lang="ja-JP" altLang="en-US" sz="1400" dirty="0" smtClean="0">
                <a:latin typeface="HG丸ｺﾞｼｯｸM-PRO" pitchFamily="50" charset="-128"/>
                <a:ea typeface="HG丸ｺﾞｼｯｸM-PRO" pitchFamily="50" charset="-128"/>
              </a:rPr>
              <a:t>信</a:t>
            </a:r>
            <a:r>
              <a:rPr lang="ja-JP" altLang="en-US" sz="1400" dirty="0" smtClean="0">
                <a:latin typeface="HG丸ｺﾞｼｯｸM-PRO" pitchFamily="50" charset="-128"/>
                <a:ea typeface="HG丸ｺﾞｼｯｸM-PRO" pitchFamily="50" charset="-128"/>
              </a:rPr>
              <a:t>　氏　 </a:t>
            </a:r>
            <a:r>
              <a:rPr lang="en-GB" altLang="ja-JP" sz="1400" dirty="0" smtClean="0">
                <a:latin typeface="HG丸ｺﾞｼｯｸM-PRO" pitchFamily="50" charset="-128"/>
                <a:ea typeface="HG丸ｺﾞｼｯｸM-PRO" pitchFamily="50" charset="-128"/>
              </a:rPr>
              <a:t>(</a:t>
            </a:r>
            <a:r>
              <a:rPr lang="en-US" altLang="ja-JP" sz="1400" dirty="0" smtClean="0">
                <a:latin typeface="HG丸ｺﾞｼｯｸM-PRO" pitchFamily="50" charset="-128"/>
                <a:ea typeface="HG丸ｺﾞｼｯｸM-PRO" pitchFamily="50" charset="-128"/>
              </a:rPr>
              <a:t>Hironobu </a:t>
            </a:r>
            <a:r>
              <a:rPr lang="en-US" altLang="ja-JP" sz="1400" dirty="0" err="1" smtClean="0">
                <a:latin typeface="HG丸ｺﾞｼｯｸM-PRO" pitchFamily="50" charset="-128"/>
                <a:ea typeface="HG丸ｺﾞｼｯｸM-PRO" pitchFamily="50" charset="-128"/>
              </a:rPr>
              <a:t>Nogucci</a:t>
            </a:r>
            <a:r>
              <a:rPr lang="en-GB" altLang="ja-JP" sz="1400" dirty="0" smtClean="0">
                <a:latin typeface="HG丸ｺﾞｼｯｸM-PRO" pitchFamily="50" charset="-128"/>
                <a:ea typeface="HG丸ｺﾞｼｯｸM-PRO" pitchFamily="50" charset="-128"/>
              </a:rPr>
              <a:t>)</a:t>
            </a:r>
            <a:endParaRPr lang="en-US" altLang="ja-JP" sz="1400" dirty="0" smtClean="0">
              <a:latin typeface="HG丸ｺﾞｼｯｸM-PRO" pitchFamily="50" charset="-128"/>
              <a:ea typeface="HG丸ｺﾞｼｯｸM-PRO" pitchFamily="50" charset="-128"/>
            </a:endParaRPr>
          </a:p>
          <a:p>
            <a:r>
              <a:rPr lang="en-US" altLang="ja-JP" sz="1400" b="1" dirty="0" smtClean="0">
                <a:latin typeface="HG丸ｺﾞｼｯｸM-PRO" pitchFamily="50" charset="-128"/>
                <a:ea typeface="HG丸ｺﾞｼｯｸM-PRO" pitchFamily="50" charset="-128"/>
              </a:rPr>
              <a:t>Affiliation</a:t>
            </a:r>
            <a:r>
              <a:rPr lang="en-US" altLang="ja-JP"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　</a:t>
            </a:r>
            <a:r>
              <a:rPr lang="zh-CN" altLang="en-US" sz="1400" dirty="0">
                <a:latin typeface="HG丸ｺﾞｼｯｸM-PRO" pitchFamily="50" charset="-128"/>
                <a:ea typeface="HG丸ｺﾞｼｯｸM-PRO" pitchFamily="50" charset="-128"/>
              </a:rPr>
              <a:t>東京大学大学院総合文化研究科 </a:t>
            </a:r>
            <a:r>
              <a:rPr lang="en-US" altLang="zh-CN" sz="1400" dirty="0">
                <a:latin typeface="HG丸ｺﾞｼｯｸM-PRO" pitchFamily="50" charset="-128"/>
                <a:ea typeface="HG丸ｺﾞｼｯｸM-PRO" pitchFamily="50" charset="-128"/>
              </a:rPr>
              <a:t>D3</a:t>
            </a:r>
            <a:endParaRPr lang="en-US" altLang="ja-JP" sz="1400" dirty="0" smtClean="0">
              <a:latin typeface="HG丸ｺﾞｼｯｸM-PRO" pitchFamily="50" charset="-128"/>
              <a:ea typeface="HG丸ｺﾞｼｯｸM-PRO" pitchFamily="50" charset="-128"/>
            </a:endParaRPr>
          </a:p>
        </p:txBody>
      </p:sp>
      <p:sp>
        <p:nvSpPr>
          <p:cNvPr id="13" name="テキスト ボックス 12"/>
          <p:cNvSpPr txBox="1"/>
          <p:nvPr/>
        </p:nvSpPr>
        <p:spPr>
          <a:xfrm>
            <a:off x="69134" y="2953159"/>
            <a:ext cx="6108989" cy="307777"/>
          </a:xfrm>
          <a:prstGeom prst="rect">
            <a:avLst/>
          </a:prstGeom>
          <a:noFill/>
        </p:spPr>
        <p:txBody>
          <a:bodyPr wrap="square" rtlCol="0">
            <a:spAutoFit/>
          </a:bodyPr>
          <a:lstStyle/>
          <a:p>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Title</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アクティブフィラメント複合体の集団ダイナミクス</a:t>
            </a:r>
            <a:endParaRPr lang="ja-JP"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70020" y="3260936"/>
            <a:ext cx="1200894" cy="276999"/>
          </a:xfrm>
          <a:prstGeom prst="rect">
            <a:avLst/>
          </a:prstGeom>
          <a:noFill/>
        </p:spPr>
        <p:txBody>
          <a:bodyPr wrap="square" rtlCol="0">
            <a:spAutoFit/>
          </a:bodyPr>
          <a:lstStyle/>
          <a:p>
            <a:r>
              <a:rPr lang="en-US" altLang="ja-JP" sz="1200" b="1" dirty="0" smtClean="0">
                <a:latin typeface="HG丸ｺﾞｼｯｸM-PRO" pitchFamily="50" charset="-128"/>
                <a:ea typeface="HG丸ｺﾞｼｯｸM-PRO" pitchFamily="50" charset="-128"/>
              </a:rPr>
              <a:t>Abstract</a:t>
            </a:r>
            <a:r>
              <a:rPr lang="ja-JP" altLang="en-US" sz="1200" b="1" dirty="0" smtClean="0">
                <a:latin typeface="HG丸ｺﾞｼｯｸM-PRO" pitchFamily="50" charset="-128"/>
                <a:ea typeface="HG丸ｺﾞｼｯｸM-PRO" pitchFamily="50" charset="-128"/>
              </a:rPr>
              <a:t>：</a:t>
            </a:r>
            <a:endParaRPr kumimoji="1" lang="ja-JP" altLang="en-US" sz="1200" b="1" dirty="0">
              <a:latin typeface="HG丸ｺﾞｼｯｸM-PRO" pitchFamily="50" charset="-128"/>
              <a:ea typeface="HG丸ｺﾞｼｯｸM-PRO" pitchFamily="50" charset="-128"/>
            </a:endParaRPr>
          </a:p>
        </p:txBody>
      </p:sp>
      <p:sp>
        <p:nvSpPr>
          <p:cNvPr id="20" name="正方形/長方形 19"/>
          <p:cNvSpPr/>
          <p:nvPr/>
        </p:nvSpPr>
        <p:spPr>
          <a:xfrm>
            <a:off x="0" y="1467931"/>
            <a:ext cx="6857999" cy="45719"/>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3600" dirty="0" smtClean="0">
                <a:solidFill>
                  <a:srgbClr val="FFFFFF"/>
                </a:solidFill>
              </a:rPr>
              <a:t>　　　</a:t>
            </a:r>
            <a:endParaRPr lang="ja-JP" altLang="en-US" sz="3600" dirty="0">
              <a:solidFill>
                <a:srgbClr val="FFFFFF"/>
              </a:solidFill>
              <a:latin typeface="Times"/>
              <a:cs typeface="Times"/>
            </a:endParaRPr>
          </a:p>
        </p:txBody>
      </p:sp>
      <p:sp>
        <p:nvSpPr>
          <p:cNvPr id="22" name="テキスト ボックス 21"/>
          <p:cNvSpPr txBox="1"/>
          <p:nvPr/>
        </p:nvSpPr>
        <p:spPr>
          <a:xfrm>
            <a:off x="0" y="760539"/>
            <a:ext cx="6857999" cy="707886"/>
          </a:xfrm>
          <a:prstGeom prst="rect">
            <a:avLst/>
          </a:prstGeom>
          <a:noFill/>
        </p:spPr>
        <p:txBody>
          <a:bodyPr wrap="square" rtlCol="0">
            <a:spAutoFit/>
          </a:bodyPr>
          <a:lstStyle/>
          <a:p>
            <a:r>
              <a:rPr kumimoji="1" lang="ja-JP" altLang="en-US" sz="2000" dirty="0" smtClean="0">
                <a:latin typeface="HG丸ｺﾞｼｯｸM-PRO" pitchFamily="50" charset="-128"/>
                <a:ea typeface="HG丸ｺﾞｼｯｸM-PRO" pitchFamily="50" charset="-128"/>
              </a:rPr>
              <a:t>第</a:t>
            </a:r>
            <a:r>
              <a:rPr lang="ja-JP" altLang="en-US" sz="2000" dirty="0" smtClean="0">
                <a:latin typeface="HG丸ｺﾞｼｯｸM-PRO" pitchFamily="50" charset="-128"/>
                <a:ea typeface="HG丸ｺﾞｼｯｸM-PRO" pitchFamily="50" charset="-128"/>
              </a:rPr>
              <a:t>２</a:t>
            </a:r>
            <a:r>
              <a:rPr lang="ja-JP" altLang="en-US" sz="2000" dirty="0">
                <a:latin typeface="HG丸ｺﾞｼｯｸM-PRO" pitchFamily="50" charset="-128"/>
                <a:ea typeface="HG丸ｺﾞｼｯｸM-PRO" pitchFamily="50" charset="-128"/>
              </a:rPr>
              <a:t>４</a:t>
            </a:r>
            <a:r>
              <a:rPr kumimoji="1" lang="ja-JP" altLang="en-US" sz="2000" dirty="0" smtClean="0">
                <a:latin typeface="HG丸ｺﾞｼｯｸM-PRO" pitchFamily="50" charset="-128"/>
                <a:ea typeface="HG丸ｺﾞｼｯｸM-PRO" pitchFamily="50" charset="-128"/>
              </a:rPr>
              <a:t>回</a:t>
            </a:r>
            <a:r>
              <a:rPr kumimoji="1" lang="ja-JP" altLang="en-US" sz="4000" dirty="0" smtClean="0">
                <a:latin typeface="HG丸ｺﾞｼｯｸM-PRO" pitchFamily="50" charset="-128"/>
                <a:ea typeface="HG丸ｺﾞｼｯｸM-PRO" pitchFamily="50" charset="-128"/>
              </a:rPr>
              <a:t>応用物理学科セミナー</a:t>
            </a:r>
            <a:endParaRPr kumimoji="1" lang="ja-JP" altLang="en-US" sz="4000" dirty="0">
              <a:latin typeface="HG丸ｺﾞｼｯｸM-PRO" pitchFamily="50" charset="-128"/>
              <a:ea typeface="HG丸ｺﾞｼｯｸM-PRO" pitchFamily="50" charset="-128"/>
            </a:endParaRPr>
          </a:p>
        </p:txBody>
      </p:sp>
      <p:pic>
        <p:nvPicPr>
          <p:cNvPr id="1026" name="Picture 2" descr="D:\ysumino\Desktop\logo.png"/>
          <p:cNvPicPr>
            <a:picLocks noChangeAspect="1" noChangeArrowheads="1"/>
          </p:cNvPicPr>
          <p:nvPr/>
        </p:nvPicPr>
        <p:blipFill>
          <a:blip r:embed="rId3"/>
          <a:srcRect/>
          <a:stretch>
            <a:fillRect/>
          </a:stretch>
        </p:blipFill>
        <p:spPr bwMode="auto">
          <a:xfrm>
            <a:off x="0" y="57938"/>
            <a:ext cx="2367504" cy="648814"/>
          </a:xfrm>
          <a:prstGeom prst="rect">
            <a:avLst/>
          </a:prstGeom>
          <a:noFill/>
        </p:spPr>
      </p:pic>
      <p:sp>
        <p:nvSpPr>
          <p:cNvPr id="15" name="テキスト ボックス 14"/>
          <p:cNvSpPr txBox="1"/>
          <p:nvPr/>
        </p:nvSpPr>
        <p:spPr>
          <a:xfrm>
            <a:off x="4999947" y="8619504"/>
            <a:ext cx="1364476" cy="276999"/>
          </a:xfrm>
          <a:prstGeom prst="rect">
            <a:avLst/>
          </a:prstGeom>
          <a:noFill/>
        </p:spPr>
        <p:txBody>
          <a:bodyPr wrap="none" rtlCol="0">
            <a:spAutoFit/>
          </a:bodyPr>
          <a:lstStyle/>
          <a:p>
            <a:r>
              <a:rPr lang="ja-JP" altLang="en-US" sz="1200" dirty="0" smtClean="0">
                <a:latin typeface="HG丸ｺﾞｼｯｸM-PRO" pitchFamily="50" charset="-128"/>
                <a:ea typeface="HG丸ｺﾞｼｯｸM-PRO" pitchFamily="50" charset="-128"/>
              </a:rPr>
              <a:t>世話人</a:t>
            </a:r>
            <a:r>
              <a:rPr lang="ja-JP" altLang="en-US" sz="1200" dirty="0" smtClean="0">
                <a:latin typeface="HG丸ｺﾞｼｯｸM-PRO" pitchFamily="50" charset="-128"/>
                <a:ea typeface="HG丸ｺﾞｼｯｸM-PRO" pitchFamily="50" charset="-128"/>
              </a:rPr>
              <a:t>：</a:t>
            </a:r>
            <a:r>
              <a:rPr lang="ja-JP" altLang="en-US" sz="1200" b="1" dirty="0" smtClean="0"/>
              <a:t>住野　豊</a:t>
            </a:r>
            <a:endParaRPr lang="en-US" altLang="ja-JP" sz="1200" dirty="0" smtClean="0">
              <a:latin typeface="HG丸ｺﾞｼｯｸM-PRO" pitchFamily="50" charset="-128"/>
              <a:ea typeface="HG丸ｺﾞｼｯｸM-PRO"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1465</TotalTime>
  <Words>34</Words>
  <Application>Microsoft Office PowerPoint</Application>
  <PresentationFormat>画面に合わせる (4:3)</PresentationFormat>
  <Paragraphs>12</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ＭＳ Ｐゴシック</vt:lpstr>
      <vt:lpstr>メイリオ</vt:lpstr>
      <vt:lpstr>Arial</vt:lpstr>
      <vt:lpstr>Calibri</vt:lpstr>
      <vt:lpstr>Times</vt:lpstr>
      <vt:lpstr>Verdana</vt:lpstr>
      <vt:lpstr>Office テーマ</vt:lpstr>
      <vt:lpstr>PowerPoint プレゼンテーション</vt:lpstr>
    </vt:vector>
  </TitlesOfParts>
  <Company>東京理科大学</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住野豊</dc:creator>
  <cp:lastModifiedBy>住野豊</cp:lastModifiedBy>
  <cp:revision>192</cp:revision>
  <cp:lastPrinted>2011-05-23T09:25:47Z</cp:lastPrinted>
  <dcterms:created xsi:type="dcterms:W3CDTF">2011-06-28T08:58:10Z</dcterms:created>
  <dcterms:modified xsi:type="dcterms:W3CDTF">2016-06-22T10:36:52Z</dcterms:modified>
</cp:coreProperties>
</file>