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2244"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2016/6/22</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2016/6/22</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2016/6/22</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635508"/>
            <a:ext cx="6419087" cy="4939814"/>
          </a:xfrm>
          <a:prstGeom prst="rect">
            <a:avLst/>
          </a:prstGeom>
        </p:spPr>
        <p:txBody>
          <a:bodyPr wrap="square">
            <a:spAutoFit/>
          </a:bodyPr>
          <a:lstStyle/>
          <a:p>
            <a:pPr algn="just">
              <a:lnSpc>
                <a:spcPct val="150000"/>
              </a:lnSpc>
            </a:pPr>
            <a:r>
              <a:rPr lang="ja-JP" altLang="en-US" sz="1400" dirty="0">
                <a:latin typeface="Verdana" panose="020B0604030504040204" pitchFamily="34" charset="0"/>
                <a:ea typeface="メイリオ" panose="020B0604030504040204" pitchFamily="50" charset="-128"/>
                <a:cs typeface="Verdana" panose="020B0604030504040204" pitchFamily="34" charset="0"/>
              </a:rPr>
              <a:t>　鳥や細胞の群れ</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生体高分子など</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エネルギーが外部から注入されることで自己駆動し動的な空間構造を形成する粒子系は</a:t>
            </a:r>
            <a:r>
              <a:rPr lang="en-US" altLang="ja-JP" sz="1400" dirty="0">
                <a:latin typeface="Verdana" panose="020B0604030504040204" pitchFamily="34" charset="0"/>
                <a:ea typeface="Verdana" panose="020B0604030504040204" pitchFamily="34" charset="0"/>
                <a:cs typeface="Verdana" panose="020B0604030504040204" pitchFamily="34" charset="0"/>
              </a:rPr>
              <a:t>Self-Propelled Particle(SPP)</a:t>
            </a:r>
            <a:r>
              <a:rPr lang="ja-JP" altLang="en-US" sz="1400" dirty="0">
                <a:latin typeface="Verdana" panose="020B0604030504040204" pitchFamily="34" charset="0"/>
                <a:ea typeface="メイリオ" panose="020B0604030504040204" pitchFamily="50" charset="-128"/>
                <a:cs typeface="Verdana" panose="020B0604030504040204" pitchFamily="34" charset="0"/>
              </a:rPr>
              <a:t>と呼ばれ</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盛んに研究されている</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アクチンや微小管などの細胞骨格分子はその一例で</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アクティブフィラメント</a:t>
            </a:r>
            <a:r>
              <a:rPr lang="en-US" altLang="ja-JP" sz="1400" dirty="0">
                <a:latin typeface="Verdana" panose="020B0604030504040204" pitchFamily="34" charset="0"/>
                <a:ea typeface="Verdana" panose="020B0604030504040204" pitchFamily="34" charset="0"/>
                <a:cs typeface="Verdana" panose="020B0604030504040204" pitchFamily="34" charset="0"/>
              </a:rPr>
              <a:t>(Active Filament: 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とも呼ばれている</a:t>
            </a:r>
            <a:r>
              <a:rPr lang="en-US" altLang="ja-JP" sz="1400" dirty="0">
                <a:latin typeface="Verdana" panose="020B0604030504040204" pitchFamily="34" charset="0"/>
                <a:ea typeface="Verdana" panose="020B0604030504040204" pitchFamily="34" charset="0"/>
                <a:cs typeface="Verdana" panose="020B0604030504040204" pitchFamily="34" charset="0"/>
              </a:rPr>
              <a:t>. 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は</a:t>
            </a:r>
            <a:r>
              <a:rPr lang="en-US" altLang="ja-JP" sz="1400" dirty="0">
                <a:latin typeface="Verdana" panose="020B0604030504040204" pitchFamily="34" charset="0"/>
                <a:ea typeface="Verdana" panose="020B0604030504040204" pitchFamily="34" charset="0"/>
                <a:cs typeface="Verdana" panose="020B0604030504040204" pitchFamily="34" charset="0"/>
              </a:rPr>
              <a:t>SPP</a:t>
            </a:r>
            <a:r>
              <a:rPr lang="ja-JP" altLang="en-US" sz="1400" dirty="0">
                <a:latin typeface="Verdana" panose="020B0604030504040204" pitchFamily="34" charset="0"/>
                <a:ea typeface="メイリオ" panose="020B0604030504040204" pitchFamily="50" charset="-128"/>
                <a:cs typeface="Verdana" panose="020B0604030504040204" pitchFamily="34" charset="0"/>
              </a:rPr>
              <a:t>の特性でもある様々な空間構造を示すため</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特にこれまで理論・</a:t>
            </a:r>
            <a:r>
              <a:rPr lang="en-US" altLang="ja-JP" sz="1400" dirty="0">
                <a:latin typeface="Verdana" panose="020B0604030504040204" pitchFamily="34" charset="0"/>
                <a:ea typeface="Verdana" panose="020B0604030504040204" pitchFamily="34" charset="0"/>
                <a:cs typeface="Verdana" panose="020B0604030504040204" pitchFamily="34" charset="0"/>
              </a:rPr>
              <a:t>in vitro</a:t>
            </a:r>
            <a:r>
              <a:rPr lang="ja-JP" altLang="en-US" sz="1400" dirty="0">
                <a:latin typeface="Verdana" panose="020B0604030504040204" pitchFamily="34" charset="0"/>
                <a:ea typeface="メイリオ" panose="020B0604030504040204" pitchFamily="50" charset="-128"/>
                <a:cs typeface="Verdana" panose="020B0604030504040204" pitchFamily="34" charset="0"/>
              </a:rPr>
              <a:t>再構成実験の両面からその集団動態について研究を進められてきた．この際</a:t>
            </a:r>
            <a:r>
              <a:rPr lang="en-US" altLang="ja-JP" sz="1400" dirty="0">
                <a:latin typeface="Verdana" panose="020B0604030504040204" pitchFamily="34" charset="0"/>
                <a:ea typeface="Verdana" panose="020B0604030504040204" pitchFamily="34" charset="0"/>
                <a:cs typeface="Verdana" panose="020B0604030504040204" pitchFamily="34" charset="0"/>
              </a:rPr>
              <a:t>, 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は単純な棒状であるとして簡略化し扱われていたが</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実際の細胞の中の</a:t>
            </a:r>
            <a:r>
              <a:rPr lang="en-US" altLang="ja-JP" sz="1400" dirty="0">
                <a:latin typeface="Verdana" panose="020B0604030504040204" pitchFamily="34" charset="0"/>
                <a:ea typeface="Verdana" panose="020B0604030504040204" pitchFamily="34" charset="0"/>
                <a:cs typeface="Verdana" panose="020B0604030504040204" pitchFamily="34" charset="0"/>
              </a:rPr>
              <a:t>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は単純な棒状ではなく枝状の複雑な形状を示す</a:t>
            </a:r>
            <a:r>
              <a:rPr lang="en-US" altLang="ja-JP" sz="1400" dirty="0">
                <a:latin typeface="Verdana" panose="020B0604030504040204" pitchFamily="34" charset="0"/>
                <a:ea typeface="Verdana" panose="020B0604030504040204" pitchFamily="34" charset="0"/>
                <a:cs typeface="Verdana" panose="020B0604030504040204" pitchFamily="34" charset="0"/>
              </a:rPr>
              <a:t>.</a:t>
            </a:r>
            <a:r>
              <a:rPr lang="ja-JP" altLang="en-US" sz="1400" dirty="0">
                <a:latin typeface="Verdana" panose="020B0604030504040204" pitchFamily="34" charset="0"/>
                <a:ea typeface="メイリオ" panose="020B0604030504040204" pitchFamily="50" charset="-128"/>
                <a:cs typeface="Verdana" panose="020B0604030504040204" pitchFamily="34" charset="0"/>
              </a:rPr>
              <a:t>複雑な形状をした</a:t>
            </a:r>
            <a:r>
              <a:rPr lang="en-US" altLang="ja-JP" sz="1400" dirty="0">
                <a:latin typeface="Verdana" panose="020B0604030504040204" pitchFamily="34" charset="0"/>
                <a:ea typeface="Verdana" panose="020B0604030504040204" pitchFamily="34" charset="0"/>
                <a:cs typeface="Verdana" panose="020B0604030504040204" pitchFamily="34" charset="0"/>
              </a:rPr>
              <a:t>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がどのような集団動態を示すか調べるため</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我々は</a:t>
            </a:r>
            <a:r>
              <a:rPr lang="en-US" altLang="ja-JP" sz="1400" dirty="0">
                <a:latin typeface="Verdana" panose="020B0604030504040204" pitchFamily="34" charset="0"/>
                <a:ea typeface="Verdana" panose="020B0604030504040204" pitchFamily="34" charset="0"/>
                <a:cs typeface="Verdana" panose="020B0604030504040204" pitchFamily="34" charset="0"/>
              </a:rPr>
              <a:t>2</a:t>
            </a:r>
            <a:r>
              <a:rPr lang="ja-JP" altLang="en-US" sz="1400" dirty="0">
                <a:latin typeface="Verdana" panose="020B0604030504040204" pitchFamily="34" charset="0"/>
                <a:ea typeface="メイリオ" panose="020B0604030504040204" pitchFamily="50" charset="-128"/>
                <a:cs typeface="Verdana" panose="020B0604030504040204" pitchFamily="34" charset="0"/>
              </a:rPr>
              <a:t>本の</a:t>
            </a:r>
            <a:r>
              <a:rPr lang="en-US" altLang="ja-JP" sz="1400" dirty="0">
                <a:latin typeface="Verdana" panose="020B0604030504040204" pitchFamily="34" charset="0"/>
                <a:ea typeface="Verdana" panose="020B0604030504040204" pitchFamily="34" charset="0"/>
                <a:cs typeface="Verdana" panose="020B0604030504040204" pitchFamily="34" charset="0"/>
              </a:rPr>
              <a:t>AF</a:t>
            </a:r>
            <a:r>
              <a:rPr lang="ja-JP" altLang="en-US" sz="1400" dirty="0">
                <a:latin typeface="Verdana" panose="020B0604030504040204" pitchFamily="34" charset="0"/>
                <a:ea typeface="メイリオ" panose="020B0604030504040204" pitchFamily="50" charset="-128"/>
                <a:cs typeface="Verdana" panose="020B0604030504040204" pitchFamily="34" charset="0"/>
              </a:rPr>
              <a:t>が重なり</a:t>
            </a:r>
            <a:r>
              <a:rPr lang="en-US" altLang="ja-JP" sz="1400" dirty="0">
                <a:latin typeface="Verdana" panose="020B0604030504040204" pitchFamily="34" charset="0"/>
                <a:ea typeface="Verdana" panose="020B0604030504040204" pitchFamily="34" charset="0"/>
                <a:cs typeface="Verdana" panose="020B0604030504040204" pitchFamily="34" charset="0"/>
              </a:rPr>
              <a:t>V</a:t>
            </a:r>
            <a:r>
              <a:rPr lang="ja-JP" altLang="en-US" sz="1400" dirty="0">
                <a:latin typeface="Verdana" panose="020B0604030504040204" pitchFamily="34" charset="0"/>
                <a:ea typeface="メイリオ" panose="020B0604030504040204" pitchFamily="50" charset="-128"/>
                <a:cs typeface="Verdana" panose="020B0604030504040204" pitchFamily="34" charset="0"/>
              </a:rPr>
              <a:t>字型をしている粒子をアクティブフィラメント複合体</a:t>
            </a:r>
            <a:r>
              <a:rPr lang="en-US" altLang="ja-JP" sz="1400" dirty="0">
                <a:latin typeface="Verdana" panose="020B0604030504040204" pitchFamily="34" charset="0"/>
                <a:ea typeface="Verdana" panose="020B0604030504040204" pitchFamily="34" charset="0"/>
                <a:cs typeface="Verdana" panose="020B0604030504040204" pitchFamily="34" charset="0"/>
              </a:rPr>
              <a:t>(Active Filament Complex: AFC)</a:t>
            </a:r>
            <a:r>
              <a:rPr lang="ja-JP" altLang="en-US" sz="1400" dirty="0">
                <a:latin typeface="Verdana" panose="020B0604030504040204" pitchFamily="34" charset="0"/>
                <a:ea typeface="メイリオ" panose="020B0604030504040204" pitchFamily="50" charset="-128"/>
                <a:cs typeface="Verdana" panose="020B0604030504040204" pitchFamily="34" charset="0"/>
              </a:rPr>
              <a:t>と名付け</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その集団動態を観察・解析した</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その結果</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形状を表すパラメータ の変化によって</a:t>
            </a:r>
            <a:r>
              <a:rPr lang="en-US" altLang="ja-JP" sz="1400" dirty="0">
                <a:latin typeface="Verdana" panose="020B0604030504040204" pitchFamily="34" charset="0"/>
                <a:ea typeface="Verdana" panose="020B0604030504040204" pitchFamily="34" charset="0"/>
                <a:cs typeface="Verdana" panose="020B0604030504040204" pitchFamily="34" charset="0"/>
              </a:rPr>
              <a:t>4</a:t>
            </a:r>
            <a:r>
              <a:rPr lang="ja-JP" altLang="en-US" sz="1400" dirty="0" err="1">
                <a:latin typeface="Verdana" panose="020B0604030504040204" pitchFamily="34" charset="0"/>
                <a:ea typeface="メイリオ" panose="020B0604030504040204" pitchFamily="50" charset="-128"/>
                <a:cs typeface="Verdana" panose="020B0604030504040204" pitchFamily="34" charset="0"/>
              </a:rPr>
              <a:t>つの</a:t>
            </a:r>
            <a:r>
              <a:rPr lang="ja-JP" altLang="en-US" sz="1400" dirty="0">
                <a:latin typeface="Verdana" panose="020B0604030504040204" pitchFamily="34" charset="0"/>
                <a:ea typeface="メイリオ" panose="020B0604030504040204" pitchFamily="50" charset="-128"/>
                <a:cs typeface="Verdana" panose="020B0604030504040204" pitchFamily="34" charset="0"/>
              </a:rPr>
              <a:t>相が現れることがわかった</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ja-JP" altLang="en-US" sz="1400" dirty="0">
                <a:latin typeface="Verdana" panose="020B0604030504040204" pitchFamily="34" charset="0"/>
                <a:ea typeface="メイリオ" panose="020B0604030504040204" pitchFamily="50" charset="-128"/>
                <a:cs typeface="Verdana" panose="020B0604030504040204" pitchFamily="34" charset="0"/>
              </a:rPr>
              <a:t>本講演では</a:t>
            </a:r>
            <a:r>
              <a:rPr lang="en-US" altLang="ja-JP" sz="1400" dirty="0" smtClean="0">
                <a:latin typeface="Verdana" panose="020B0604030504040204" pitchFamily="34" charset="0"/>
                <a:ea typeface="Verdana" panose="020B0604030504040204" pitchFamily="34" charset="0"/>
                <a:cs typeface="Verdana" panose="020B0604030504040204" pitchFamily="34" charset="0"/>
              </a:rPr>
              <a:t>,</a:t>
            </a:r>
            <a:r>
              <a:rPr lang="ja-JP" altLang="en-US" sz="1400" dirty="0" smtClean="0">
                <a:latin typeface="Verdana" panose="020B0604030504040204" pitchFamily="34" charset="0"/>
                <a:ea typeface="メイリオ" panose="020B0604030504040204" pitchFamily="50" charset="-128"/>
                <a:cs typeface="Verdana" panose="020B0604030504040204" pitchFamily="34" charset="0"/>
              </a:rPr>
              <a:t>これ</a:t>
            </a:r>
            <a:r>
              <a:rPr lang="ja-JP" altLang="en-US" sz="1400" dirty="0">
                <a:latin typeface="Verdana" panose="020B0604030504040204" pitchFamily="34" charset="0"/>
                <a:ea typeface="メイリオ" panose="020B0604030504040204" pitchFamily="50" charset="-128"/>
                <a:cs typeface="Verdana" panose="020B0604030504040204" pitchFamily="34" charset="0"/>
              </a:rPr>
              <a:t>までの</a:t>
            </a:r>
            <a:r>
              <a:rPr lang="en-US" altLang="ja-JP" sz="1400" dirty="0">
                <a:latin typeface="Verdana" panose="020B0604030504040204" pitchFamily="34" charset="0"/>
                <a:ea typeface="Verdana" panose="020B0604030504040204" pitchFamily="34" charset="0"/>
                <a:cs typeface="Verdana" panose="020B0604030504040204" pitchFamily="34" charset="0"/>
              </a:rPr>
              <a:t>AF</a:t>
            </a:r>
            <a:r>
              <a:rPr lang="ja-JP" altLang="en-US" sz="1400" dirty="0">
                <a:latin typeface="Verdana" panose="020B0604030504040204" pitchFamily="34" charset="0"/>
                <a:ea typeface="メイリオ" panose="020B0604030504040204" pitchFamily="50" charset="-128"/>
                <a:cs typeface="Verdana" panose="020B0604030504040204" pitchFamily="34" charset="0"/>
              </a:rPr>
              <a:t>研究を概略し上述の</a:t>
            </a:r>
            <a:r>
              <a:rPr lang="en-US" altLang="ja-JP" sz="1400" dirty="0">
                <a:latin typeface="Verdana" panose="020B0604030504040204" pitchFamily="34" charset="0"/>
                <a:ea typeface="Verdana" panose="020B0604030504040204" pitchFamily="34" charset="0"/>
                <a:cs typeface="Verdana" panose="020B0604030504040204" pitchFamily="34" charset="0"/>
              </a:rPr>
              <a:t>AFC</a:t>
            </a:r>
            <a:r>
              <a:rPr lang="ja-JP" altLang="en-US" sz="1400" dirty="0">
                <a:latin typeface="Verdana" panose="020B0604030504040204" pitchFamily="34" charset="0"/>
                <a:ea typeface="メイリオ" panose="020B0604030504040204" pitchFamily="50" charset="-128"/>
                <a:cs typeface="Verdana" panose="020B0604030504040204" pitchFamily="34" charset="0"/>
              </a:rPr>
              <a:t>集団ダイナミクスについて詳説</a:t>
            </a:r>
            <a:r>
              <a:rPr lang="ja-JP" altLang="en-US" sz="1400" dirty="0" smtClean="0">
                <a:latin typeface="Verdana" panose="020B0604030504040204" pitchFamily="34" charset="0"/>
                <a:ea typeface="メイリオ" panose="020B0604030504040204" pitchFamily="50" charset="-128"/>
                <a:cs typeface="Verdana" panose="020B0604030504040204" pitchFamily="34" charset="0"/>
              </a:rPr>
              <a:t>す</a:t>
            </a:r>
            <a:r>
              <a:rPr lang="ja-JP" altLang="en-US" sz="1400" dirty="0">
                <a:latin typeface="Verdana" panose="020B0604030504040204" pitchFamily="34" charset="0"/>
                <a:ea typeface="メイリオ" panose="020B0604030504040204" pitchFamily="50" charset="-128"/>
                <a:cs typeface="Verdana" panose="020B0604030504040204" pitchFamily="34" charset="0"/>
              </a:rPr>
              <a:t>る</a:t>
            </a:r>
            <a:r>
              <a:rPr lang="en-US" altLang="ja-JP" sz="1400" dirty="0" smtClean="0">
                <a:latin typeface="Verdana" panose="020B0604030504040204" pitchFamily="34" charset="0"/>
                <a:ea typeface="Verdana" panose="020B0604030504040204" pitchFamily="34" charset="0"/>
                <a:cs typeface="Verdana" panose="020B0604030504040204" pitchFamily="34" charset="0"/>
              </a:rPr>
              <a:t>.</a:t>
            </a:r>
          </a:p>
          <a:p>
            <a:pPr>
              <a:lnSpc>
                <a:spcPct val="150000"/>
              </a:lnSpc>
            </a:pPr>
            <a:r>
              <a:rPr lang="ja-JP" altLang="en-US" sz="1400" dirty="0">
                <a:latin typeface="Verdana" panose="020B0604030504040204" pitchFamily="34" charset="0"/>
                <a:ea typeface="メイリオ" panose="020B0604030504040204" pitchFamily="50" charset="-128"/>
                <a:cs typeface="Verdana" panose="020B0604030504040204" pitchFamily="34" charset="0"/>
              </a:rPr>
              <a:t/>
            </a:r>
            <a:br>
              <a:rPr lang="ja-JP" altLang="en-US" sz="1400" dirty="0">
                <a:latin typeface="Verdana" panose="020B0604030504040204" pitchFamily="34" charset="0"/>
                <a:ea typeface="メイリオ" panose="020B0604030504040204" pitchFamily="50" charset="-128"/>
                <a:cs typeface="Verdana" panose="020B0604030504040204" pitchFamily="34" charset="0"/>
              </a:rPr>
            </a:br>
            <a:r>
              <a:rPr lang="en-US" altLang="ja-JP" sz="1400" dirty="0" smtClean="0">
                <a:latin typeface="Verdana" panose="020B0604030504040204" pitchFamily="34" charset="0"/>
                <a:ea typeface="Verdana" panose="020B0604030504040204" pitchFamily="34" charset="0"/>
                <a:cs typeface="Verdana" panose="020B0604030504040204" pitchFamily="34" charset="0"/>
              </a:rPr>
              <a:t>H. </a:t>
            </a:r>
            <a:r>
              <a:rPr lang="en-US" altLang="ja-JP" sz="1400" dirty="0" err="1">
                <a:latin typeface="Verdana" panose="020B0604030504040204" pitchFamily="34" charset="0"/>
                <a:ea typeface="Verdana" panose="020B0604030504040204" pitchFamily="34" charset="0"/>
                <a:cs typeface="Verdana" panose="020B0604030504040204" pitchFamily="34" charset="0"/>
              </a:rPr>
              <a:t>Nogucci</a:t>
            </a:r>
            <a:r>
              <a:rPr lang="en-US" altLang="ja-JP" sz="1400" dirty="0">
                <a:latin typeface="Verdana" panose="020B0604030504040204" pitchFamily="34" charset="0"/>
                <a:ea typeface="Verdana" panose="020B0604030504040204" pitchFamily="34" charset="0"/>
                <a:cs typeface="Verdana" panose="020B0604030504040204" pitchFamily="34" charset="0"/>
              </a:rPr>
              <a:t> and </a:t>
            </a:r>
            <a:r>
              <a:rPr lang="en-US" altLang="ja-JP" sz="1400" dirty="0" smtClean="0">
                <a:latin typeface="Verdana" panose="020B0604030504040204" pitchFamily="34" charset="0"/>
                <a:ea typeface="Verdana" panose="020B0604030504040204" pitchFamily="34" charset="0"/>
                <a:cs typeface="Verdana" panose="020B0604030504040204" pitchFamily="34" charset="0"/>
              </a:rPr>
              <a:t>S. Ishihara, </a:t>
            </a:r>
            <a:r>
              <a:rPr lang="en-US" altLang="ja-JP" sz="1400" i="1" dirty="0" smtClean="0">
                <a:latin typeface="Verdana" panose="020B0604030504040204" pitchFamily="34" charset="0"/>
                <a:ea typeface="Verdana" panose="020B0604030504040204" pitchFamily="34" charset="0"/>
                <a:cs typeface="Verdana" panose="020B0604030504040204" pitchFamily="34" charset="0"/>
              </a:rPr>
              <a:t>Phys</a:t>
            </a:r>
            <a:r>
              <a:rPr lang="en-US" altLang="ja-JP" sz="1400" i="1" dirty="0">
                <a:latin typeface="Verdana" panose="020B0604030504040204" pitchFamily="34" charset="0"/>
                <a:ea typeface="Verdana" panose="020B0604030504040204" pitchFamily="34" charset="0"/>
                <a:cs typeface="Verdana" panose="020B0604030504040204" pitchFamily="34" charset="0"/>
              </a:rPr>
              <a:t>. Rev. E</a:t>
            </a:r>
            <a:r>
              <a:rPr lang="en-US" altLang="ja-JP" sz="1400" dirty="0">
                <a:latin typeface="Verdana" panose="020B0604030504040204" pitchFamily="34" charset="0"/>
                <a:ea typeface="Verdana" panose="020B0604030504040204" pitchFamily="34" charset="0"/>
                <a:cs typeface="Verdana" panose="020B0604030504040204" pitchFamily="34" charset="0"/>
              </a:rPr>
              <a:t> </a:t>
            </a:r>
            <a:r>
              <a:rPr lang="en-US" altLang="ja-JP" sz="1400" b="1" dirty="0">
                <a:latin typeface="Verdana" panose="020B0604030504040204" pitchFamily="34" charset="0"/>
                <a:ea typeface="Verdana" panose="020B0604030504040204" pitchFamily="34" charset="0"/>
                <a:cs typeface="Verdana" panose="020B0604030504040204" pitchFamily="34" charset="0"/>
              </a:rPr>
              <a:t>93</a:t>
            </a:r>
            <a:r>
              <a:rPr lang="en-US" altLang="ja-JP" sz="1400" dirty="0">
                <a:latin typeface="Verdana" panose="020B0604030504040204" pitchFamily="34" charset="0"/>
                <a:ea typeface="Verdana" panose="020B0604030504040204" pitchFamily="34" charset="0"/>
                <a:cs typeface="Verdana" panose="020B0604030504040204" pitchFamily="34" charset="0"/>
              </a:rPr>
              <a:t>, 052406 (2016)</a:t>
            </a:r>
            <a:endParaRPr lang="ja-JP" altLang="en-US" sz="1400" dirty="0" smtClean="0">
              <a:latin typeface="Verdana" panose="020B0604030504040204" pitchFamily="34" charset="0"/>
              <a:ea typeface="メイリオ" panose="020B0604030504040204" pitchFamily="50" charset="-128"/>
              <a:cs typeface="Verdana" panose="020B0604030504040204" pitchFamily="34" charset="0"/>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７</a:t>
            </a:r>
            <a:r>
              <a:rPr kumimoji="1" lang="ja-JP" altLang="en-US" sz="1600" b="1" dirty="0" smtClean="0">
                <a:latin typeface="HG丸ｺﾞｼｯｸM-PRO" pitchFamily="50" charset="-128"/>
                <a:ea typeface="HG丸ｺﾞｼｯｸM-PRO" pitchFamily="50" charset="-128"/>
              </a:rPr>
              <a:t>月７日</a:t>
            </a:r>
            <a:r>
              <a:rPr kumimoji="1" lang="ja-JP" altLang="en-US" sz="1600" b="1" dirty="0" smtClean="0">
                <a:latin typeface="HG丸ｺﾞｼｯｸM-PRO" pitchFamily="50" charset="-128"/>
                <a:ea typeface="HG丸ｺﾞｼｯｸM-PRO" pitchFamily="50" charset="-128"/>
              </a:rPr>
              <a:t>（</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70020" y="2312969"/>
            <a:ext cx="4413388"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野口 裕</a:t>
            </a:r>
            <a:r>
              <a:rPr lang="ja-JP" altLang="en-US" sz="1400" dirty="0" smtClean="0">
                <a:latin typeface="HG丸ｺﾞｼｯｸM-PRO" pitchFamily="50" charset="-128"/>
                <a:ea typeface="HG丸ｺﾞｼｯｸM-PRO" pitchFamily="50" charset="-128"/>
              </a:rPr>
              <a:t>信</a:t>
            </a:r>
            <a:r>
              <a:rPr lang="ja-JP" altLang="en-US" sz="1400" dirty="0" smtClean="0">
                <a:latin typeface="HG丸ｺﾞｼｯｸM-PRO" pitchFamily="50" charset="-128"/>
                <a:ea typeface="HG丸ｺﾞｼｯｸM-PRO" pitchFamily="50" charset="-128"/>
              </a:rPr>
              <a:t>　氏　 </a:t>
            </a:r>
            <a:r>
              <a:rPr lang="en-GB" altLang="ja-JP"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Hironobu </a:t>
            </a:r>
            <a:r>
              <a:rPr lang="en-US" altLang="ja-JP" sz="1400" dirty="0" err="1" smtClean="0">
                <a:latin typeface="HG丸ｺﾞｼｯｸM-PRO" pitchFamily="50" charset="-128"/>
                <a:ea typeface="HG丸ｺﾞｼｯｸM-PRO" pitchFamily="50" charset="-128"/>
              </a:rPr>
              <a:t>Nogucci</a:t>
            </a:r>
            <a:r>
              <a:rPr lang="en-GB" altLang="ja-JP"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zh-CN" altLang="en-US" sz="1400" dirty="0">
                <a:latin typeface="HG丸ｺﾞｼｯｸM-PRO" pitchFamily="50" charset="-128"/>
                <a:ea typeface="HG丸ｺﾞｼｯｸM-PRO" pitchFamily="50" charset="-128"/>
              </a:rPr>
              <a:t>東京大学大学院総合文化研究科 </a:t>
            </a:r>
            <a:r>
              <a:rPr lang="en-US" altLang="zh-CN" sz="1400" dirty="0">
                <a:latin typeface="HG丸ｺﾞｼｯｸM-PRO" pitchFamily="50" charset="-128"/>
                <a:ea typeface="HG丸ｺﾞｼｯｸM-PRO" pitchFamily="50" charset="-128"/>
              </a:rPr>
              <a:t>D3</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953159"/>
            <a:ext cx="6108989" cy="307777"/>
          </a:xfrm>
          <a:prstGeom prst="rect">
            <a:avLst/>
          </a:prstGeom>
          <a:noFill/>
        </p:spPr>
        <p:txBody>
          <a:bodyPr wrap="square" rtlCol="0">
            <a:spAutoFit/>
          </a:bodyPr>
          <a:lstStyle/>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Title</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アクティブフィラメント複合体の集団ダイナミクス</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70020" y="326093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２</a:t>
            </a:r>
            <a:r>
              <a:rPr lang="ja-JP" altLang="en-US" sz="2000" dirty="0">
                <a:latin typeface="HG丸ｺﾞｼｯｸM-PRO" pitchFamily="50" charset="-128"/>
                <a:ea typeface="HG丸ｺﾞｼｯｸM-PRO" pitchFamily="50" charset="-128"/>
              </a:rPr>
              <a:t>４</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619504"/>
            <a:ext cx="1364476"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b="1" dirty="0" smtClean="0"/>
              <a:t>住野　豊</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1465</TotalTime>
  <Words>34</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メイリオ</vt:lpstr>
      <vt:lpstr>Arial</vt:lpstr>
      <vt:lpstr>Calibri</vt:lpstr>
      <vt:lpstr>Times</vt:lpstr>
      <vt:lpstr>Verdana</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192</cp:revision>
  <cp:lastPrinted>2011-05-23T09:25:47Z</cp:lastPrinted>
  <dcterms:created xsi:type="dcterms:W3CDTF">2011-06-28T08:58:10Z</dcterms:created>
  <dcterms:modified xsi:type="dcterms:W3CDTF">2016-06-22T10:36:52Z</dcterms:modified>
</cp:coreProperties>
</file>