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4" d="100"/>
          <a:sy n="54" d="100"/>
        </p:scale>
        <p:origin x="2244" y="7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2016/9/12</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a:t>
            </a:fld>
            <a:endParaRPr kumimoji="1" lang="ja-JP" altLang="en-US"/>
          </a:p>
        </p:txBody>
      </p:sp>
    </p:spTree>
    <p:extLst>
      <p:ext uri="{BB962C8B-B14F-4D97-AF65-F5344CB8AC3E}">
        <p14:creationId xmlns:p14="http://schemas.microsoft.com/office/powerpoint/2010/main"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extLst>
      <p:ext uri="{BB962C8B-B14F-4D97-AF65-F5344CB8AC3E}">
        <p14:creationId xmlns:p14="http://schemas.microsoft.com/office/powerpoint/2010/main" val="343804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2016/9/12</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2016/9/12</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31619" y="3352906"/>
            <a:ext cx="6493805" cy="5355312"/>
          </a:xfrm>
          <a:prstGeom prst="rect">
            <a:avLst/>
          </a:prstGeom>
        </p:spPr>
        <p:txBody>
          <a:bodyPr wrap="square">
            <a:spAutoFit/>
          </a:bodyPr>
          <a:lstStyle/>
          <a:p>
            <a:pPr algn="just">
              <a:lnSpc>
                <a:spcPct val="150000"/>
              </a:lnSpc>
            </a:pPr>
            <a:r>
              <a:rPr lang="ja-JP" altLang="en-US" sz="1200" dirty="0" smtClean="0">
                <a:latin typeface="Verdana" panose="020B0604030504040204" pitchFamily="34" charset="0"/>
                <a:ea typeface="メイリオ" panose="020B0604030504040204" pitchFamily="50" charset="-128"/>
                <a:cs typeface="Verdana" panose="020B0604030504040204" pitchFamily="34" charset="0"/>
              </a:rPr>
              <a:t>　</a:t>
            </a:r>
            <a:r>
              <a:rPr lang="ja-JP" altLang="en-US" sz="1200" dirty="0">
                <a:latin typeface="Verdana" panose="020B0604030504040204" pitchFamily="34" charset="0"/>
                <a:ea typeface="メイリオ" panose="020B0604030504040204" pitchFamily="50" charset="-128"/>
                <a:cs typeface="Verdana" panose="020B0604030504040204" pitchFamily="34" charset="0"/>
              </a:rPr>
              <a:t>　アクチン細胞骨格は真核細胞の細胞膜直下につくられるアクチンフィラメント（アクチン分子が連なってできる繊維状構造）から成るネットワーク状の構造である。ミオシンフィラメント（ミオシン分子が束になってできる構造）や架橋タンパク質によりアクチンフィラメント同士は結節されている。真核細胞の形状を支えるだけでなく、ミオシンの分子モーターとしての働きによる力を媒介することで能動的な細胞変形にも関与し、真核細胞の力学に重要な役割を担っている。</a:t>
            </a:r>
          </a:p>
          <a:p>
            <a:pPr algn="just">
              <a:lnSpc>
                <a:spcPct val="150000"/>
              </a:lnSpc>
            </a:pPr>
            <a:r>
              <a:rPr lang="ja-JP" altLang="en-US" sz="1200" dirty="0">
                <a:latin typeface="Verdana" panose="020B0604030504040204" pitchFamily="34" charset="0"/>
                <a:ea typeface="メイリオ" panose="020B0604030504040204" pitchFamily="50" charset="-128"/>
                <a:cs typeface="Verdana" panose="020B0604030504040204" pitchFamily="34" charset="0"/>
              </a:rPr>
              <a:t>当日は主に、このアクチン細胞骨格中でのミオシン分子モーター誘起の応力に関する我々の理論について話す予定である。真核細胞は遊走や分裂などに際してミオシンがアクチン細胞骨格中で生み出す収縮力を活用しているが、ミオシンがアクチンフィラメントに加える力が如何にしてネットワークの収縮力になるのかは自明ではない。我々はアクチン細胞骨格を表すミニマルな理論モデルを提案し、内部のミオシンが細胞骨格に与える応力を計算することで、収縮力が生じる機構とその条件を調べている。特に実際の細胞皮質骨格のように、アクチンフィラメントのネットワークが等方的かつ流動的な場合に着目して研究を進めた</a:t>
            </a:r>
            <a:r>
              <a:rPr lang="en-US" altLang="ja-JP" sz="1200" dirty="0">
                <a:latin typeface="Verdana" panose="020B0604030504040204" pitchFamily="34" charset="0"/>
                <a:ea typeface="メイリオ" panose="020B0604030504040204" pitchFamily="50" charset="-128"/>
                <a:cs typeface="Verdana" panose="020B0604030504040204" pitchFamily="34" charset="0"/>
              </a:rPr>
              <a:t>[1]</a:t>
            </a:r>
            <a:r>
              <a:rPr lang="ja-JP" altLang="en-US" sz="1200" dirty="0" err="1">
                <a:latin typeface="Verdana" panose="020B0604030504040204" pitchFamily="34" charset="0"/>
                <a:ea typeface="メイリオ" panose="020B0604030504040204" pitchFamily="50" charset="-128"/>
                <a:cs typeface="Verdana" panose="020B0604030504040204" pitchFamily="34" charset="0"/>
              </a:rPr>
              <a:t>。</a:t>
            </a:r>
            <a:r>
              <a:rPr lang="ja-JP" altLang="en-US" sz="1200" dirty="0">
                <a:latin typeface="Verdana" panose="020B0604030504040204" pitchFamily="34" charset="0"/>
                <a:ea typeface="メイリオ" panose="020B0604030504040204" pitchFamily="50" charset="-128"/>
                <a:cs typeface="Verdana" panose="020B0604030504040204" pitchFamily="34" charset="0"/>
              </a:rPr>
              <a:t>結果として、収縮力が生じるにはアクチンとミオシンだけでなく一定量以上の架橋タンパク質も不可欠であることが明らかになった。また、細胞骨格の各要素のターンオーバーがミオシン誘起応力に与える影響についても明らかにした。当日詳しく我々のモデルとその解析結果を説明したい。</a:t>
            </a:r>
          </a:p>
          <a:p>
            <a:pPr algn="just">
              <a:lnSpc>
                <a:spcPct val="150000"/>
              </a:lnSpc>
            </a:pPr>
            <a:r>
              <a:rPr lang="en-US" altLang="ja-JP" sz="1200" dirty="0" smtClean="0">
                <a:latin typeface="Verdana" panose="020B0604030504040204" pitchFamily="34" charset="0"/>
                <a:ea typeface="メイリオ" panose="020B0604030504040204" pitchFamily="50" charset="-128"/>
                <a:cs typeface="Verdana" panose="020B0604030504040204" pitchFamily="34" charset="0"/>
              </a:rPr>
              <a:t>[</a:t>
            </a:r>
            <a:r>
              <a:rPr lang="en-US" altLang="ja-JP" sz="1200" dirty="0">
                <a:latin typeface="Verdana" panose="020B0604030504040204" pitchFamily="34" charset="0"/>
                <a:ea typeface="メイリオ" panose="020B0604030504040204" pitchFamily="50" charset="-128"/>
                <a:cs typeface="Verdana" panose="020B0604030504040204" pitchFamily="34" charset="0"/>
              </a:rPr>
              <a:t>1] T. </a:t>
            </a:r>
            <a:r>
              <a:rPr lang="en-US" altLang="ja-JP" sz="1200" dirty="0" err="1">
                <a:latin typeface="Verdana" panose="020B0604030504040204" pitchFamily="34" charset="0"/>
                <a:ea typeface="メイリオ" panose="020B0604030504040204" pitchFamily="50" charset="-128"/>
                <a:cs typeface="Verdana" panose="020B0604030504040204" pitchFamily="34" charset="0"/>
              </a:rPr>
              <a:t>Hiraiwa</a:t>
            </a:r>
            <a:r>
              <a:rPr lang="en-US" altLang="ja-JP" sz="1200" dirty="0">
                <a:latin typeface="Verdana" panose="020B0604030504040204" pitchFamily="34" charset="0"/>
                <a:ea typeface="メイリオ" panose="020B0604030504040204" pitchFamily="50" charset="-128"/>
                <a:cs typeface="Verdana" panose="020B0604030504040204" pitchFamily="34" charset="0"/>
              </a:rPr>
              <a:t> and G. </a:t>
            </a:r>
            <a:r>
              <a:rPr lang="en-US" altLang="ja-JP" sz="1200" dirty="0" err="1">
                <a:latin typeface="Verdana" panose="020B0604030504040204" pitchFamily="34" charset="0"/>
                <a:ea typeface="メイリオ" panose="020B0604030504040204" pitchFamily="50" charset="-128"/>
                <a:cs typeface="Verdana" panose="020B0604030504040204" pitchFamily="34" charset="0"/>
              </a:rPr>
              <a:t>Salbreux</a:t>
            </a:r>
            <a:r>
              <a:rPr lang="en-US" altLang="ja-JP" sz="1200" dirty="0">
                <a:latin typeface="Verdana" panose="020B0604030504040204" pitchFamily="34" charset="0"/>
                <a:ea typeface="メイリオ" panose="020B0604030504040204" pitchFamily="50" charset="-128"/>
                <a:cs typeface="Verdana" panose="020B0604030504040204" pitchFamily="34" charset="0"/>
              </a:rPr>
              <a:t>, “Role of turnover in active stress generation in a filament</a:t>
            </a:r>
            <a:r>
              <a:rPr lang="ja-JP" altLang="en-US" sz="1200" dirty="0">
                <a:latin typeface="Verdana" panose="020B0604030504040204" pitchFamily="34" charset="0"/>
                <a:ea typeface="メイリオ" panose="020B0604030504040204" pitchFamily="50" charset="-128"/>
                <a:cs typeface="Verdana" panose="020B0604030504040204" pitchFamily="34" charset="0"/>
              </a:rPr>
              <a:t>　</a:t>
            </a:r>
            <a:r>
              <a:rPr lang="en-US" altLang="ja-JP" sz="1200" dirty="0">
                <a:latin typeface="Verdana" panose="020B0604030504040204" pitchFamily="34" charset="0"/>
                <a:ea typeface="メイリオ" panose="020B0604030504040204" pitchFamily="50" charset="-128"/>
                <a:cs typeface="Verdana" panose="020B0604030504040204" pitchFamily="34" charset="0"/>
              </a:rPr>
              <a:t>network”, </a:t>
            </a:r>
            <a:r>
              <a:rPr lang="en-US" altLang="ja-JP" sz="1200" i="1" dirty="0" smtClean="0">
                <a:latin typeface="Verdana" panose="020B0604030504040204" pitchFamily="34" charset="0"/>
                <a:ea typeface="メイリオ" panose="020B0604030504040204" pitchFamily="50" charset="-128"/>
                <a:cs typeface="Verdana" panose="020B0604030504040204" pitchFamily="34" charset="0"/>
              </a:rPr>
              <a:t>Phys. Rev. Lett.</a:t>
            </a:r>
            <a:r>
              <a:rPr lang="en-US" altLang="ja-JP" sz="1200" dirty="0" smtClean="0">
                <a:latin typeface="Verdana" panose="020B0604030504040204" pitchFamily="34" charset="0"/>
                <a:ea typeface="メイリオ" panose="020B0604030504040204" pitchFamily="50" charset="-128"/>
                <a:cs typeface="Verdana" panose="020B0604030504040204" pitchFamily="34" charset="0"/>
              </a:rPr>
              <a:t> </a:t>
            </a:r>
            <a:r>
              <a:rPr lang="en-US" altLang="ja-JP" sz="1200" b="1" dirty="0">
                <a:latin typeface="Verdana" panose="020B0604030504040204" pitchFamily="34" charset="0"/>
                <a:ea typeface="メイリオ" panose="020B0604030504040204" pitchFamily="50" charset="-128"/>
                <a:cs typeface="Verdana" panose="020B0604030504040204" pitchFamily="34" charset="0"/>
              </a:rPr>
              <a:t>116</a:t>
            </a:r>
            <a:r>
              <a:rPr lang="en-US" altLang="ja-JP" sz="1200" dirty="0">
                <a:latin typeface="Verdana" panose="020B0604030504040204" pitchFamily="34" charset="0"/>
                <a:ea typeface="メイリオ" panose="020B0604030504040204" pitchFamily="50" charset="-128"/>
                <a:cs typeface="Verdana" panose="020B0604030504040204" pitchFamily="34" charset="0"/>
              </a:rPr>
              <a:t>, 188101 (2016).</a:t>
            </a:r>
          </a:p>
        </p:txBody>
      </p:sp>
      <p:sp>
        <p:nvSpPr>
          <p:cNvPr id="10" name="テキスト ボックス 9"/>
          <p:cNvSpPr txBox="1"/>
          <p:nvPr/>
        </p:nvSpPr>
        <p:spPr>
          <a:xfrm>
            <a:off x="1472023" y="1568293"/>
            <a:ext cx="4889866" cy="584775"/>
          </a:xfrm>
          <a:prstGeom prst="rect">
            <a:avLst/>
          </a:prstGeom>
          <a:noFill/>
        </p:spPr>
        <p:txBody>
          <a:bodyPr wrap="square" rtlCol="0">
            <a:spAutoFit/>
          </a:bodyPr>
          <a:lstStyle/>
          <a:p>
            <a:r>
              <a:rPr lang="ja-JP" altLang="en-US" sz="1600" b="1" dirty="0" smtClean="0">
                <a:latin typeface="HG丸ｺﾞｼｯｸM-PRO" pitchFamily="50" charset="-128"/>
                <a:ea typeface="HG丸ｺﾞｼｯｸM-PRO" pitchFamily="50" charset="-128"/>
                <a:cs typeface="Times"/>
              </a:rPr>
              <a:t>日時：</a:t>
            </a:r>
            <a:r>
              <a:rPr lang="en-US" altLang="ja-JP" sz="1600" b="1" dirty="0" smtClean="0">
                <a:latin typeface="HG丸ｺﾞｼｯｸM-PRO" pitchFamily="50" charset="-128"/>
                <a:ea typeface="HG丸ｺﾞｼｯｸM-PRO" pitchFamily="50" charset="-128"/>
                <a:cs typeface="Times"/>
              </a:rPr>
              <a:t> </a:t>
            </a:r>
            <a:r>
              <a:rPr lang="en-US" altLang="ja-JP" sz="1600" b="1" dirty="0" smtClean="0">
                <a:latin typeface="HG丸ｺﾞｼｯｸM-PRO" pitchFamily="50" charset="-128"/>
                <a:ea typeface="HG丸ｺﾞｼｯｸM-PRO" pitchFamily="50" charset="-128"/>
                <a:cs typeface="Times"/>
              </a:rPr>
              <a:t>9</a:t>
            </a:r>
            <a:r>
              <a:rPr kumimoji="1" lang="ja-JP" altLang="en-US" sz="1600" b="1" dirty="0" smtClean="0">
                <a:latin typeface="HG丸ｺﾞｼｯｸM-PRO" pitchFamily="50" charset="-128"/>
                <a:ea typeface="HG丸ｺﾞｼｯｸM-PRO" pitchFamily="50" charset="-128"/>
              </a:rPr>
              <a:t>月</a:t>
            </a:r>
            <a:r>
              <a:rPr kumimoji="1" lang="en-US" altLang="ja-JP" sz="1600" b="1" dirty="0" smtClean="0">
                <a:latin typeface="HG丸ｺﾞｼｯｸM-PRO" pitchFamily="50" charset="-128"/>
                <a:ea typeface="HG丸ｺﾞｼｯｸM-PRO" pitchFamily="50" charset="-128"/>
              </a:rPr>
              <a:t>20</a:t>
            </a:r>
            <a:r>
              <a:rPr kumimoji="1" lang="ja-JP" altLang="en-US" sz="1600" b="1" dirty="0" smtClean="0">
                <a:latin typeface="HG丸ｺﾞｼｯｸM-PRO" pitchFamily="50" charset="-128"/>
                <a:ea typeface="HG丸ｺﾞｼｯｸM-PRO" pitchFamily="50" charset="-128"/>
              </a:rPr>
              <a:t>日（</a:t>
            </a:r>
            <a:r>
              <a:rPr lang="ja-JP" altLang="en-US" sz="1600" b="1" dirty="0">
                <a:latin typeface="HG丸ｺﾞｼｯｸM-PRO" pitchFamily="50" charset="-128"/>
                <a:ea typeface="HG丸ｺﾞｼｯｸM-PRO" pitchFamily="50" charset="-128"/>
              </a:rPr>
              <a:t>火</a:t>
            </a:r>
            <a:r>
              <a:rPr kumimoji="1" lang="ja-JP" altLang="en-US" sz="1600" b="1" dirty="0" smtClean="0">
                <a:latin typeface="HG丸ｺﾞｼｯｸM-PRO" pitchFamily="50" charset="-128"/>
                <a:ea typeface="HG丸ｺﾞｼｯｸM-PRO" pitchFamily="50" charset="-128"/>
              </a:rPr>
              <a:t>）</a:t>
            </a:r>
            <a:r>
              <a:rPr kumimoji="1" lang="en-US" altLang="ja-JP" sz="1600" b="1" dirty="0" smtClean="0">
                <a:latin typeface="HG丸ｺﾞｼｯｸM-PRO" pitchFamily="50" charset="-128"/>
                <a:ea typeface="HG丸ｺﾞｼｯｸM-PRO" pitchFamily="50" charset="-128"/>
              </a:rPr>
              <a:t> </a:t>
            </a:r>
            <a:r>
              <a:rPr lang="en-US" altLang="ja-JP" sz="1600" b="1" dirty="0" smtClean="0">
                <a:latin typeface="HG丸ｺﾞｼｯｸM-PRO" pitchFamily="50" charset="-128"/>
                <a:ea typeface="HG丸ｺﾞｼｯｸM-PRO" pitchFamily="50" charset="-128"/>
                <a:cs typeface="Times"/>
              </a:rPr>
              <a:t>16:10</a:t>
            </a:r>
            <a:r>
              <a:rPr lang="ja-JP" altLang="en-US" sz="1600" b="1" dirty="0" smtClean="0">
                <a:latin typeface="HG丸ｺﾞｼｯｸM-PRO" pitchFamily="50" charset="-128"/>
                <a:ea typeface="HG丸ｺﾞｼｯｸM-PRO" pitchFamily="50" charset="-128"/>
                <a:cs typeface="Times"/>
              </a:rPr>
              <a:t> </a:t>
            </a:r>
            <a:r>
              <a:rPr lang="en-US" altLang="ja-JP" sz="1600" b="1" dirty="0" smtClean="0">
                <a:latin typeface="HG丸ｺﾞｼｯｸM-PRO" pitchFamily="50" charset="-128"/>
                <a:ea typeface="HG丸ｺﾞｼｯｸM-PRO" pitchFamily="50" charset="-128"/>
                <a:cs typeface="Times"/>
              </a:rPr>
              <a:t>– 17:40</a:t>
            </a:r>
            <a:endParaRPr kumimoji="1" lang="en-US" altLang="ja-JP" sz="1600" b="1" dirty="0" smtClean="0">
              <a:latin typeface="HG丸ｺﾞｼｯｸM-PRO" pitchFamily="50" charset="-128"/>
              <a:ea typeface="HG丸ｺﾞｼｯｸM-PRO" pitchFamily="50" charset="-128"/>
              <a:cs typeface="Times"/>
            </a:endParaRPr>
          </a:p>
          <a:p>
            <a:r>
              <a:rPr lang="ja-JP" altLang="en-US" sz="1600" b="1" dirty="0" smtClean="0">
                <a:latin typeface="HG丸ｺﾞｼｯｸM-PRO" pitchFamily="50" charset="-128"/>
                <a:ea typeface="HG丸ｺﾞｼｯｸM-PRO" pitchFamily="50" charset="-128"/>
                <a:cs typeface="Times"/>
              </a:rPr>
              <a:t>場所：</a:t>
            </a:r>
            <a:r>
              <a:rPr lang="ja-JP" altLang="en-US" sz="1600" b="1" dirty="0" smtClean="0">
                <a:latin typeface="HG丸ｺﾞｼｯｸM-PRO" pitchFamily="50" charset="-128"/>
                <a:ea typeface="HG丸ｺﾞｼｯｸM-PRO" pitchFamily="50" charset="-128"/>
              </a:rPr>
              <a:t>葛飾キャンパス研究棟８Ｆ</a:t>
            </a:r>
            <a:r>
              <a:rPr lang="ja-JP" altLang="en-US" sz="1600" b="1" dirty="0" smtClean="0">
                <a:latin typeface="HG丸ｺﾞｼｯｸM-PRO" pitchFamily="50" charset="-128"/>
                <a:ea typeface="HG丸ｺﾞｼｯｸM-PRO" pitchFamily="50" charset="-128"/>
              </a:rPr>
              <a:t>第１セミナー室</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144738" y="2312969"/>
            <a:ext cx="6568522" cy="523220"/>
          </a:xfrm>
          <a:prstGeom prst="rect">
            <a:avLst/>
          </a:prstGeom>
          <a:noFill/>
        </p:spPr>
        <p:txBody>
          <a:bodyPr wrap="square" rtlCol="0">
            <a:spAutoFit/>
          </a:bodyPr>
          <a:lstStyle/>
          <a:p>
            <a:r>
              <a:rPr lang="en-US" altLang="ja-JP" sz="1400" b="1" dirty="0" smtClean="0">
                <a:latin typeface="HG丸ｺﾞｼｯｸM-PRO" pitchFamily="50" charset="-128"/>
                <a:ea typeface="HG丸ｺﾞｼｯｸM-PRO" pitchFamily="50" charset="-128"/>
              </a:rPr>
              <a:t>Speaker</a:t>
            </a:r>
            <a:r>
              <a:rPr lang="ja-JP" altLang="en-US"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平岩 徹也</a:t>
            </a:r>
            <a:r>
              <a:rPr lang="ja-JP" altLang="en-US" sz="1400" dirty="0">
                <a:latin typeface="HG丸ｺﾞｼｯｸM-PRO" pitchFamily="50" charset="-128"/>
                <a:ea typeface="HG丸ｺﾞｼｯｸM-PRO" pitchFamily="50" charset="-128"/>
              </a:rPr>
              <a:t>氏</a:t>
            </a:r>
            <a:r>
              <a:rPr lang="ja-JP" altLang="en-US" sz="1400" dirty="0" smtClean="0">
                <a:latin typeface="HG丸ｺﾞｼｯｸM-PRO" pitchFamily="50" charset="-128"/>
                <a:ea typeface="HG丸ｺﾞｼｯｸM-PRO" pitchFamily="50" charset="-128"/>
              </a:rPr>
              <a:t>　 </a:t>
            </a:r>
            <a:r>
              <a:rPr lang="en-GB" altLang="ja-JP" sz="1400" dirty="0" smtClean="0">
                <a:latin typeface="HG丸ｺﾞｼｯｸM-PRO" pitchFamily="50" charset="-128"/>
                <a:ea typeface="HG丸ｺﾞｼｯｸM-PRO" pitchFamily="50" charset="-128"/>
              </a:rPr>
              <a:t>(</a:t>
            </a:r>
            <a:r>
              <a:rPr lang="en-US" altLang="ja-JP" sz="1400" dirty="0" smtClean="0">
                <a:latin typeface="HG丸ｺﾞｼｯｸM-PRO" pitchFamily="50" charset="-128"/>
                <a:ea typeface="HG丸ｺﾞｼｯｸM-PRO" pitchFamily="50" charset="-128"/>
              </a:rPr>
              <a:t>Tetsuya </a:t>
            </a:r>
            <a:r>
              <a:rPr lang="en-US" altLang="ja-JP" sz="1400" dirty="0" err="1" smtClean="0">
                <a:latin typeface="HG丸ｺﾞｼｯｸM-PRO" pitchFamily="50" charset="-128"/>
                <a:ea typeface="HG丸ｺﾞｼｯｸM-PRO" pitchFamily="50" charset="-128"/>
              </a:rPr>
              <a:t>Hiraiwa</a:t>
            </a:r>
            <a:r>
              <a:rPr lang="en-GB" altLang="ja-JP"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r>
              <a:rPr lang="en-US" altLang="ja-JP" sz="1400" b="1" dirty="0" smtClean="0">
                <a:latin typeface="HG丸ｺﾞｼｯｸM-PRO" pitchFamily="50" charset="-128"/>
                <a:ea typeface="HG丸ｺﾞｼｯｸM-PRO" pitchFamily="50" charset="-128"/>
              </a:rPr>
              <a:t>Affiliation</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a:t>
            </a:r>
            <a:r>
              <a:rPr lang="zh-CN" altLang="en-US" sz="1400" dirty="0">
                <a:latin typeface="HG丸ｺﾞｼｯｸM-PRO" pitchFamily="50" charset="-128"/>
                <a:ea typeface="HG丸ｺﾞｼｯｸM-PRO" pitchFamily="50" charset="-128"/>
              </a:rPr>
              <a:t>東京大学大学院理学系研究科物理学専攻　助教</a:t>
            </a:r>
            <a:endParaRPr lang="en-US" altLang="ja-JP" sz="1400" dirty="0" smtClean="0">
              <a:latin typeface="HG丸ｺﾞｼｯｸM-PRO" pitchFamily="50" charset="-128"/>
              <a:ea typeface="HG丸ｺﾞｼｯｸM-PRO" pitchFamily="50" charset="-128"/>
            </a:endParaRPr>
          </a:p>
        </p:txBody>
      </p:sp>
      <p:sp>
        <p:nvSpPr>
          <p:cNvPr id="13" name="テキスト ボックス 12"/>
          <p:cNvSpPr txBox="1"/>
          <p:nvPr/>
        </p:nvSpPr>
        <p:spPr>
          <a:xfrm>
            <a:off x="144737" y="2853781"/>
            <a:ext cx="6108989" cy="307777"/>
          </a:xfrm>
          <a:prstGeom prst="rect">
            <a:avLst/>
          </a:prstGeom>
          <a:noFill/>
        </p:spPr>
        <p:txBody>
          <a:bodyPr wrap="square" rtlCol="0">
            <a:spAutoFit/>
          </a:bodyPr>
          <a:lstStyle/>
          <a:p>
            <a:r>
              <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Title</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アクチン細胞骨格におけるモーター誘起応力の理論</a:t>
            </a:r>
            <a:endParaRPr lang="ja-JP"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144737" y="3101566"/>
            <a:ext cx="1200894" cy="276999"/>
          </a:xfrm>
          <a:prstGeom prst="rect">
            <a:avLst/>
          </a:prstGeom>
          <a:noFill/>
        </p:spPr>
        <p:txBody>
          <a:bodyPr wrap="square" rtlCol="0">
            <a:spAutoFit/>
          </a:bodyPr>
          <a:lstStyle/>
          <a:p>
            <a:r>
              <a:rPr lang="en-US" altLang="ja-JP" sz="1200" b="1" dirty="0" smtClean="0">
                <a:latin typeface="HG丸ｺﾞｼｯｸM-PRO" pitchFamily="50" charset="-128"/>
                <a:ea typeface="HG丸ｺﾞｼｯｸM-PRO" pitchFamily="50" charset="-128"/>
              </a:rPr>
              <a:t>Abstract</a:t>
            </a:r>
            <a:r>
              <a:rPr lang="ja-JP" altLang="en-US" sz="1200" b="1" dirty="0" smtClean="0">
                <a:latin typeface="HG丸ｺﾞｼｯｸM-PRO" pitchFamily="50" charset="-128"/>
                <a:ea typeface="HG丸ｺﾞｼｯｸM-PRO" pitchFamily="50" charset="-128"/>
              </a:rPr>
              <a:t>：</a:t>
            </a:r>
            <a:endParaRPr kumimoji="1" lang="ja-JP" altLang="en-US" sz="1200" b="1" dirty="0">
              <a:latin typeface="HG丸ｺﾞｼｯｸM-PRO" pitchFamily="50" charset="-128"/>
              <a:ea typeface="HG丸ｺﾞｼｯｸM-PRO" pitchFamily="50" charset="-128"/>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smtClean="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dirty="0" smtClean="0">
                <a:latin typeface="HG丸ｺﾞｼｯｸM-PRO" pitchFamily="50" charset="-128"/>
                <a:ea typeface="HG丸ｺﾞｼｯｸM-PRO" pitchFamily="50" charset="-128"/>
              </a:rPr>
              <a:t>第</a:t>
            </a:r>
            <a:r>
              <a:rPr lang="ja-JP" altLang="en-US" sz="2000" dirty="0" smtClean="0">
                <a:latin typeface="HG丸ｺﾞｼｯｸM-PRO" pitchFamily="50" charset="-128"/>
                <a:ea typeface="HG丸ｺﾞｼｯｸM-PRO" pitchFamily="50" charset="-128"/>
              </a:rPr>
              <a:t>２</a:t>
            </a:r>
            <a:r>
              <a:rPr lang="en-US" altLang="ja-JP" sz="2000" dirty="0" smtClean="0">
                <a:latin typeface="HG丸ｺﾞｼｯｸM-PRO" pitchFamily="50" charset="-128"/>
                <a:ea typeface="HG丸ｺﾞｼｯｸM-PRO" pitchFamily="50" charset="-128"/>
              </a:rPr>
              <a:t>6</a:t>
            </a:r>
            <a:r>
              <a:rPr kumimoji="1" lang="ja-JP" altLang="en-US" sz="2000" dirty="0" smtClean="0">
                <a:latin typeface="HG丸ｺﾞｼｯｸM-PRO" pitchFamily="50" charset="-128"/>
                <a:ea typeface="HG丸ｺﾞｼｯｸM-PRO" pitchFamily="50" charset="-128"/>
              </a:rPr>
              <a:t>回</a:t>
            </a:r>
            <a:r>
              <a:rPr kumimoji="1" lang="ja-JP" altLang="en-US" sz="4000" dirty="0" smtClean="0">
                <a:latin typeface="HG丸ｺﾞｼｯｸM-PRO" pitchFamily="50" charset="-128"/>
                <a:ea typeface="HG丸ｺﾞｼｯｸM-PRO" pitchFamily="50" charset="-128"/>
              </a:rPr>
              <a:t>応用物理学科セミナー</a:t>
            </a:r>
            <a:endParaRPr kumimoji="1" lang="ja-JP" altLang="en-US" sz="4000" dirty="0">
              <a:latin typeface="HG丸ｺﾞｼｯｸM-PRO" pitchFamily="50" charset="-128"/>
              <a:ea typeface="HG丸ｺﾞｼｯｸM-PRO" pitchFamily="50" charset="-128"/>
            </a:endParaRP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
        <p:nvSpPr>
          <p:cNvPr id="15" name="テキスト ボックス 14"/>
          <p:cNvSpPr txBox="1"/>
          <p:nvPr/>
        </p:nvSpPr>
        <p:spPr>
          <a:xfrm>
            <a:off x="5222770" y="8758003"/>
            <a:ext cx="1364476" cy="276999"/>
          </a:xfrm>
          <a:prstGeom prst="rect">
            <a:avLst/>
          </a:prstGeom>
          <a:noFill/>
        </p:spPr>
        <p:txBody>
          <a:bodyPr wrap="none" rtlCol="0">
            <a:spAutoFit/>
          </a:bodyPr>
          <a:lstStyle/>
          <a:p>
            <a:r>
              <a:rPr lang="ja-JP" altLang="en-US" sz="1200" dirty="0" smtClean="0">
                <a:latin typeface="HG丸ｺﾞｼｯｸM-PRO" pitchFamily="50" charset="-128"/>
                <a:ea typeface="HG丸ｺﾞｼｯｸM-PRO" pitchFamily="50" charset="-128"/>
              </a:rPr>
              <a:t>世話人</a:t>
            </a:r>
            <a:r>
              <a:rPr lang="ja-JP" altLang="en-US" sz="1200" dirty="0" smtClean="0">
                <a:latin typeface="HG丸ｺﾞｼｯｸM-PRO" pitchFamily="50" charset="-128"/>
                <a:ea typeface="HG丸ｺﾞｼｯｸM-PRO" pitchFamily="50" charset="-128"/>
              </a:rPr>
              <a:t>：</a:t>
            </a:r>
            <a:r>
              <a:rPr lang="ja-JP" altLang="en-US" sz="1200" b="1" dirty="0" smtClean="0"/>
              <a:t>住野　豊</a:t>
            </a:r>
            <a:endParaRPr lang="en-US" altLang="ja-JP" sz="1200" dirty="0" smtClean="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1480</TotalTime>
  <Words>35</Words>
  <Application>Microsoft Office PowerPoint</Application>
  <PresentationFormat>画面に合わせる (4:3)</PresentationFormat>
  <Paragraphs>13</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ＭＳ Ｐゴシック</vt:lpstr>
      <vt:lpstr>メイリオ</vt:lpstr>
      <vt:lpstr>Arial</vt:lpstr>
      <vt:lpstr>Calibri</vt:lpstr>
      <vt:lpstr>Times</vt:lpstr>
      <vt:lpstr>Verdana</vt:lpstr>
      <vt:lpstr>Office テーマ</vt:lpstr>
      <vt:lpstr>PowerPoint プレゼンテーション</vt:lpstr>
    </vt:vector>
  </TitlesOfParts>
  <Company>東京理科大学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住野豊</cp:lastModifiedBy>
  <cp:revision>195</cp:revision>
  <cp:lastPrinted>2011-05-23T09:25:47Z</cp:lastPrinted>
  <dcterms:created xsi:type="dcterms:W3CDTF">2011-06-28T08:58:10Z</dcterms:created>
  <dcterms:modified xsi:type="dcterms:W3CDTF">2016-09-12T02:40:38Z</dcterms:modified>
</cp:coreProperties>
</file>