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88163" cy="100203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06CB"/>
    <a:srgbClr val="10019B"/>
    <a:srgbClr val="1203A5"/>
    <a:srgbClr val="4A26EB"/>
    <a:srgbClr val="1F046E"/>
    <a:srgbClr val="A30F00"/>
    <a:srgbClr val="C01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2244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7AEFA0A-6EEA-4E49-9BBB-0CAC71002DE4}" type="datetimeFigureOut">
              <a:rPr kumimoji="1" lang="ja-JP" altLang="en-US" smtClean="0"/>
              <a:pPr/>
              <a:t>2016/9/29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595AE5E-C4FC-4599-88E1-11FF4CA049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86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5AE5E-C4FC-4599-88E1-11FF4CA0491F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041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2016/9/29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2016/9/29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2016/9/29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2016/9/29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2016/9/29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2016/9/29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2016/9/29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2016/9/29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2016/9/29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2016/9/29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2016/9/29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59184-5681-AB43-B86D-837DECA57B1E}" type="datetimeFigureOut">
              <a:rPr lang="ja-JP" altLang="en-US" smtClean="0"/>
              <a:pPr/>
              <a:t>2016/9/29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19455" y="3972366"/>
            <a:ext cx="641908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The conventional BCS theory fails to account for the 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physical properties 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of a large variety of high-Tc superconductors, 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the </a:t>
            </a:r>
            <a:r>
              <a:rPr lang="en-US" altLang="ja-JP" sz="1200" dirty="0" err="1" smtClean="0">
                <a:latin typeface="HG丸ｺﾞｼｯｸM-PRO" pitchFamily="50" charset="-128"/>
                <a:ea typeface="HG丸ｺﾞｼｯｸM-PRO" pitchFamily="50" charset="-128"/>
              </a:rPr>
              <a:t>cuprate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family and the recently discovered 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iron-based superconductors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. In particular, these materials reveal a</a:t>
            </a:r>
          </a:p>
          <a:p>
            <a:pPr algn="just">
              <a:lnSpc>
                <a:spcPct val="150000"/>
              </a:lnSpc>
            </a:pP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`peak-dip-hump' structure in the quasiparticle DOS at 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low temperature 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and often a </a:t>
            </a:r>
            <a:r>
              <a:rPr lang="en-US" altLang="ja-JP" sz="1200" dirty="0" err="1">
                <a:latin typeface="HG丸ｺﾞｼｯｸM-PRO" pitchFamily="50" charset="-128"/>
                <a:ea typeface="HG丸ｺﾞｼｯｸM-PRO" pitchFamily="50" charset="-128"/>
              </a:rPr>
              <a:t>pseudogap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 at the critical temperature.</a:t>
            </a:r>
          </a:p>
          <a:p>
            <a:pPr algn="just">
              <a:lnSpc>
                <a:spcPct val="150000"/>
              </a:lnSpc>
            </a:pP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    In 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my talk, the origin of these features are explained in 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the framework 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of a new pair-pair interaction model [1] 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: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just">
              <a:lnSpc>
                <a:spcPct val="150000"/>
              </a:lnSpc>
            </a:pP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- The non-superconducting state consists of incoherent pairs, 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a `Cooper-pair 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glass' which, due to the pair-pair interaction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, condense 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below Tc to the coherent superconducting state.</a:t>
            </a:r>
          </a:p>
          <a:p>
            <a:pPr algn="just">
              <a:lnSpc>
                <a:spcPct val="150000"/>
              </a:lnSpc>
            </a:pP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- 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The peak-dip-hump structure is then due to the strong 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coupling between 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quasiparticles and excited pairs, which we 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call `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super-quasiparticles'.</a:t>
            </a:r>
          </a:p>
          <a:p>
            <a:pPr algn="just">
              <a:lnSpc>
                <a:spcPct val="150000"/>
              </a:lnSpc>
            </a:pP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    The 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talk will focus on a wide variety of tunneling experiments, with</a:t>
            </a:r>
          </a:p>
          <a:p>
            <a:pPr algn="just">
              <a:lnSpc>
                <a:spcPct val="150000"/>
              </a:lnSpc>
            </a:pP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varied temperature, magnetic field and doping, to test the validity</a:t>
            </a:r>
          </a:p>
          <a:p>
            <a:pPr algn="just">
              <a:lnSpc>
                <a:spcPct val="150000"/>
              </a:lnSpc>
            </a:pP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of the model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just">
              <a:lnSpc>
                <a:spcPct val="150000"/>
              </a:lnSpc>
            </a:pP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[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1] W. Sacks, A. </a:t>
            </a:r>
            <a:r>
              <a:rPr lang="en-US" altLang="ja-JP" sz="1200" dirty="0" err="1">
                <a:latin typeface="HG丸ｺﾞｼｯｸM-PRO" pitchFamily="50" charset="-128"/>
                <a:ea typeface="HG丸ｺﾞｼｯｸM-PRO" pitchFamily="50" charset="-128"/>
              </a:rPr>
              <a:t>Mauger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, Y. </a:t>
            </a:r>
            <a:r>
              <a:rPr lang="en-US" altLang="ja-JP" sz="1200" dirty="0" err="1">
                <a:latin typeface="HG丸ｺﾞｼｯｸM-PRO" pitchFamily="50" charset="-128"/>
                <a:ea typeface="HG丸ｺﾞｼｯｸM-PRO" pitchFamily="50" charset="-128"/>
              </a:rPr>
              <a:t>Noat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, </a:t>
            </a:r>
            <a:r>
              <a:rPr lang="en-US" altLang="ja-JP" sz="1200" i="1" dirty="0" err="1">
                <a:latin typeface="HG丸ｺﾞｼｯｸM-PRO" pitchFamily="50" charset="-128"/>
                <a:ea typeface="HG丸ｺﾞｼｯｸM-PRO" pitchFamily="50" charset="-128"/>
              </a:rPr>
              <a:t>Superconduct</a:t>
            </a:r>
            <a:r>
              <a:rPr lang="en-US" altLang="ja-JP" sz="1200" i="1" dirty="0">
                <a:latin typeface="HG丸ｺﾞｼｯｸM-PRO" pitchFamily="50" charset="-128"/>
                <a:ea typeface="HG丸ｺﾞｼｯｸM-PRO" pitchFamily="50" charset="-128"/>
              </a:rPr>
              <a:t>. Sci. Technol.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1200" b="1" dirty="0">
                <a:latin typeface="HG丸ｺﾞｼｯｸM-PRO" pitchFamily="50" charset="-128"/>
                <a:ea typeface="HG丸ｺﾞｼｯｸM-PRO" pitchFamily="50" charset="-128"/>
              </a:rPr>
              <a:t>28</a:t>
            </a:r>
          </a:p>
          <a:p>
            <a:pPr algn="just">
              <a:lnSpc>
                <a:spcPct val="150000"/>
              </a:lnSpc>
            </a:pP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105014, (2015)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72023" y="1568293"/>
            <a:ext cx="4889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日時：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 10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５日（</a:t>
            </a: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火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16: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０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0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 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– 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17:</a:t>
            </a: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３</a:t>
            </a:r>
            <a:r>
              <a:rPr lang="en-US" altLang="ja-JP" sz="1600" b="1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0</a:t>
            </a:r>
            <a:endParaRPr kumimoji="1" lang="en-US" altLang="ja-JP" sz="1600" b="1" dirty="0" smtClean="0">
              <a:latin typeface="HG丸ｺﾞｼｯｸM-PRO" pitchFamily="50" charset="-128"/>
              <a:ea typeface="HG丸ｺﾞｼｯｸM-PRO" pitchFamily="50" charset="-128"/>
              <a:cs typeface="Times"/>
            </a:endParaRPr>
          </a:p>
          <a:p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場所：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葛飾キャンパス研究棟８Ｆ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第</a:t>
            </a: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１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セミナー室</a:t>
            </a:r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9134" y="2115638"/>
            <a:ext cx="62927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Speaker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Prof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. 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William Sacks, </a:t>
            </a: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Affiliation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: 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Sorbonne Universities, 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Paris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9135" y="3099576"/>
            <a:ext cx="6390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/>
            <a:r>
              <a:rPr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Title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Pair-pair interactions in high-</a:t>
            </a:r>
            <a:r>
              <a:rPr lang="en-US" altLang="ja-JP" sz="1400" i="1" dirty="0">
                <a:latin typeface="HG丸ｺﾞｼｯｸM-PRO" pitchFamily="50" charset="-128"/>
                <a:ea typeface="HG丸ｺﾞｼｯｸM-PRO" pitchFamily="50" charset="-128"/>
              </a:rPr>
              <a:t>T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c superconductivity : evidence 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from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tunneling 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experiments</a:t>
            </a:r>
            <a:endParaRPr lang="ja-JP" altLang="ja-JP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0020" y="3707516"/>
            <a:ext cx="1200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latin typeface="HG丸ｺﾞｼｯｸM-PRO" pitchFamily="50" charset="-128"/>
                <a:ea typeface="HG丸ｺﾞｼｯｸM-PRO" pitchFamily="50" charset="-128"/>
              </a:rPr>
              <a:t>Abstract</a:t>
            </a:r>
            <a:r>
              <a:rPr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endParaRPr kumimoji="1" lang="ja-JP" altLang="en-US" sz="12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0" y="1467931"/>
            <a:ext cx="6857999" cy="4571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 smtClean="0">
                <a:solidFill>
                  <a:srgbClr val="FFFFFF"/>
                </a:solidFill>
              </a:rPr>
              <a:t>　　　</a:t>
            </a:r>
            <a:endParaRPr lang="ja-JP" altLang="en-US" sz="3600" dirty="0">
              <a:solidFill>
                <a:srgbClr val="FFFFFF"/>
              </a:solidFill>
              <a:latin typeface="Times"/>
              <a:cs typeface="Times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0" y="760539"/>
            <a:ext cx="6857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第</a:t>
            </a:r>
            <a:r>
              <a:rPr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２７</a:t>
            </a:r>
            <a:r>
              <a:rPr kumimoji="1"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回</a:t>
            </a:r>
            <a:r>
              <a:rPr kumimoji="1" lang="ja-JP" altLang="en-US" sz="4000" dirty="0" smtClean="0">
                <a:latin typeface="HG丸ｺﾞｼｯｸM-PRO" pitchFamily="50" charset="-128"/>
                <a:ea typeface="HG丸ｺﾞｼｯｸM-PRO" pitchFamily="50" charset="-128"/>
              </a:rPr>
              <a:t>応用物理学科セミナー</a:t>
            </a:r>
            <a:endParaRPr kumimoji="1" lang="ja-JP" altLang="en-US" sz="4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026" name="Picture 2" descr="D:\ysumino\Desktop\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938"/>
            <a:ext cx="2367504" cy="648814"/>
          </a:xfrm>
          <a:prstGeom prst="rect">
            <a:avLst/>
          </a:prstGeom>
          <a:noFill/>
        </p:spPr>
      </p:pic>
      <p:sp>
        <p:nvSpPr>
          <p:cNvPr id="15" name="テキスト ボックス 14"/>
          <p:cNvSpPr txBox="1"/>
          <p:nvPr/>
        </p:nvSpPr>
        <p:spPr>
          <a:xfrm>
            <a:off x="4999947" y="8820840"/>
            <a:ext cx="15696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世話人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ja-JP" altLang="en-US" sz="1200" b="1" dirty="0" smtClean="0"/>
              <a:t>宮川</a:t>
            </a:r>
            <a:r>
              <a:rPr lang="zh-TW" altLang="en-US" sz="1200" b="1" dirty="0" smtClean="0"/>
              <a:t>　</a:t>
            </a:r>
            <a:r>
              <a:rPr lang="ja-JP" altLang="en-US" sz="1200" b="1" dirty="0" smtClean="0"/>
              <a:t>宣明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</TotalTime>
  <Words>58</Words>
  <Application>Microsoft Office PowerPoint</Application>
  <PresentationFormat>画面に合わせる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ＭＳ Ｐゴシック</vt:lpstr>
      <vt:lpstr>新細明體</vt:lpstr>
      <vt:lpstr>Arial</vt:lpstr>
      <vt:lpstr>Calibri</vt:lpstr>
      <vt:lpstr>Times</vt:lpstr>
      <vt:lpstr>Office テーマ</vt:lpstr>
      <vt:lpstr>PowerPoint プレゼンテーション</vt:lpstr>
    </vt:vector>
  </TitlesOfParts>
  <Company>東京理科大学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住野豊</dc:creator>
  <cp:lastModifiedBy>住野豊</cp:lastModifiedBy>
  <cp:revision>189</cp:revision>
  <cp:lastPrinted>2011-05-23T09:25:47Z</cp:lastPrinted>
  <dcterms:created xsi:type="dcterms:W3CDTF">2011-06-28T08:58:10Z</dcterms:created>
  <dcterms:modified xsi:type="dcterms:W3CDTF">2016-09-29T04:43:34Z</dcterms:modified>
</cp:coreProperties>
</file>