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54" d="100"/>
          <a:sy n="54" d="100"/>
        </p:scale>
        <p:origin x="2244"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2016/10/15</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2016/10/15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2016/10/15</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360291"/>
            <a:ext cx="6419087" cy="3970318"/>
          </a:xfrm>
          <a:prstGeom prst="rect">
            <a:avLst/>
          </a:prstGeom>
        </p:spPr>
        <p:txBody>
          <a:bodyPr wrap="square">
            <a:spAutoFit/>
          </a:bodyPr>
          <a:lstStyle/>
          <a:p>
            <a:pPr>
              <a:lnSpc>
                <a:spcPct val="150000"/>
              </a:lnSpc>
            </a:pPr>
            <a:r>
              <a:rPr lang="ja-JP" altLang="en-US" sz="1400" dirty="0">
                <a:latin typeface="Segoe UI" panose="020B0502040204020203" pitchFamily="34" charset="0"/>
                <a:ea typeface="HG丸ｺﾞｼｯｸM-PRO" pitchFamily="50" charset="-128"/>
                <a:cs typeface="Segoe UI" panose="020B0502040204020203" pitchFamily="34" charset="0"/>
              </a:rPr>
              <a:t>　</a:t>
            </a:r>
            <a:r>
              <a:rPr lang="ja-JP" altLang="en-US" sz="1400" dirty="0">
                <a:solidFill>
                  <a:srgbClr val="222222"/>
                </a:solidFill>
                <a:latin typeface="arial" charset="0"/>
              </a:rPr>
              <a:t>鉄系超伝導体の典型的な相図において</a:t>
            </a:r>
            <a:r>
              <a:rPr lang="ja-JP" altLang="en-US" sz="1400" dirty="0" smtClean="0">
                <a:solidFill>
                  <a:srgbClr val="222222"/>
                </a:solidFill>
                <a:latin typeface="arial" charset="0"/>
              </a:rPr>
              <a:t>、反強</a:t>
            </a:r>
            <a:r>
              <a:rPr lang="ja-JP" altLang="en-US" sz="1400" dirty="0">
                <a:solidFill>
                  <a:srgbClr val="222222"/>
                </a:solidFill>
                <a:latin typeface="arial" charset="0"/>
              </a:rPr>
              <a:t>磁性相よりも電子ネマチック相が超伝導相の近くに存在することが知られている</a:t>
            </a:r>
            <a:r>
              <a:rPr lang="ja-JP" altLang="en-US" sz="1400" dirty="0" smtClean="0">
                <a:solidFill>
                  <a:srgbClr val="222222"/>
                </a:solidFill>
                <a:latin typeface="arial" charset="0"/>
              </a:rPr>
              <a:t>。この</a:t>
            </a:r>
            <a:r>
              <a:rPr lang="ja-JP" altLang="en-US" sz="1400" dirty="0">
                <a:solidFill>
                  <a:srgbClr val="222222"/>
                </a:solidFill>
                <a:latin typeface="arial" charset="0"/>
              </a:rPr>
              <a:t>ことから、電子ネマチック揺らぎが超伝導の発現に重要な寄与をすることが期待</a:t>
            </a:r>
            <a:r>
              <a:rPr lang="ja-JP" altLang="en-US" sz="1400" dirty="0" smtClean="0">
                <a:solidFill>
                  <a:srgbClr val="222222"/>
                </a:solidFill>
                <a:latin typeface="arial" charset="0"/>
              </a:rPr>
              <a:t>される。</a:t>
            </a:r>
            <a:endParaRPr lang="en-US" altLang="ja-JP" sz="1400" dirty="0" smtClean="0">
              <a:solidFill>
                <a:srgbClr val="222222"/>
              </a:solidFill>
              <a:latin typeface="arial" charset="0"/>
            </a:endParaRPr>
          </a:p>
          <a:p>
            <a:pPr>
              <a:lnSpc>
                <a:spcPct val="150000"/>
              </a:lnSpc>
            </a:pPr>
            <a:r>
              <a:rPr lang="ja-JP" altLang="en-US" sz="1400" dirty="0" smtClean="0">
                <a:solidFill>
                  <a:srgbClr val="222222"/>
                </a:solidFill>
                <a:latin typeface="arial" charset="0"/>
              </a:rPr>
              <a:t>本研究</a:t>
            </a:r>
            <a:r>
              <a:rPr lang="ja-JP" altLang="en-US" sz="1400" dirty="0">
                <a:solidFill>
                  <a:srgbClr val="222222"/>
                </a:solidFill>
                <a:latin typeface="arial" charset="0"/>
              </a:rPr>
              <a:t>では、軌道ネマチック揺らぎによる超伝導を考察するため</a:t>
            </a:r>
            <a:r>
              <a:rPr lang="ja-JP" altLang="en-US" sz="1400" dirty="0" smtClean="0">
                <a:solidFill>
                  <a:srgbClr val="222222"/>
                </a:solidFill>
                <a:latin typeface="arial" charset="0"/>
              </a:rPr>
              <a:t>、軌道</a:t>
            </a:r>
            <a:r>
              <a:rPr lang="ja-JP" altLang="en-US" sz="1400" dirty="0">
                <a:solidFill>
                  <a:srgbClr val="222222"/>
                </a:solidFill>
                <a:latin typeface="arial" charset="0"/>
              </a:rPr>
              <a:t>ネマチック不安定性を記述する、</a:t>
            </a:r>
            <a:r>
              <a:rPr lang="en-US" altLang="ja-JP" sz="1400" dirty="0" err="1">
                <a:solidFill>
                  <a:srgbClr val="222222"/>
                </a:solidFill>
                <a:latin typeface="arial" charset="0"/>
              </a:rPr>
              <a:t>d</a:t>
            </a:r>
            <a:r>
              <a:rPr lang="en-US" altLang="ja-JP" sz="1400" baseline="-25000" dirty="0" err="1">
                <a:solidFill>
                  <a:srgbClr val="222222"/>
                </a:solidFill>
                <a:latin typeface="arial" charset="0"/>
              </a:rPr>
              <a:t>xz</a:t>
            </a:r>
            <a:r>
              <a:rPr lang="en-US" altLang="ja-JP" sz="1400" dirty="0" smtClean="0">
                <a:solidFill>
                  <a:srgbClr val="222222"/>
                </a:solidFill>
                <a:latin typeface="arial" charset="0"/>
              </a:rPr>
              <a:t>, </a:t>
            </a:r>
            <a:r>
              <a:rPr lang="en-US" altLang="ja-JP" sz="1400" dirty="0" err="1" smtClean="0">
                <a:solidFill>
                  <a:srgbClr val="222222"/>
                </a:solidFill>
                <a:latin typeface="arial" charset="0"/>
              </a:rPr>
              <a:t>d</a:t>
            </a:r>
            <a:r>
              <a:rPr lang="en-US" altLang="ja-JP" sz="1400" baseline="-25000" dirty="0" err="1" smtClean="0">
                <a:solidFill>
                  <a:srgbClr val="222222"/>
                </a:solidFill>
                <a:latin typeface="arial" charset="0"/>
              </a:rPr>
              <a:t>yz</a:t>
            </a:r>
            <a:r>
              <a:rPr lang="ja-JP" altLang="en-US" sz="1400" dirty="0">
                <a:solidFill>
                  <a:srgbClr val="222222"/>
                </a:solidFill>
                <a:latin typeface="arial" charset="0"/>
              </a:rPr>
              <a:t>の２軌道からなるミニマルモデルを用いた</a:t>
            </a:r>
            <a:r>
              <a:rPr lang="ja-JP" altLang="en-US" sz="1400" dirty="0" smtClean="0">
                <a:solidFill>
                  <a:srgbClr val="222222"/>
                </a:solidFill>
                <a:latin typeface="arial" charset="0"/>
              </a:rPr>
              <a:t>。乱雑</a:t>
            </a:r>
            <a:r>
              <a:rPr lang="ja-JP" altLang="en-US" sz="1400" dirty="0">
                <a:solidFill>
                  <a:srgbClr val="222222"/>
                </a:solidFill>
                <a:latin typeface="arial" charset="0"/>
              </a:rPr>
              <a:t>位相近似で軌道ネマチック揺らぎを取り入れ</a:t>
            </a:r>
            <a:r>
              <a:rPr lang="ja-JP" altLang="en-US" sz="1400" dirty="0" smtClean="0">
                <a:solidFill>
                  <a:srgbClr val="222222"/>
                </a:solidFill>
                <a:latin typeface="arial" charset="0"/>
              </a:rPr>
              <a:t>、線形化</a:t>
            </a:r>
            <a:r>
              <a:rPr lang="en-US" altLang="ja-JP" sz="1400" dirty="0" err="1">
                <a:solidFill>
                  <a:srgbClr val="222222"/>
                </a:solidFill>
                <a:latin typeface="arial" charset="0"/>
              </a:rPr>
              <a:t>Eliashberg</a:t>
            </a:r>
            <a:r>
              <a:rPr lang="ja-JP" altLang="en-US" sz="1400" dirty="0">
                <a:solidFill>
                  <a:srgbClr val="222222"/>
                </a:solidFill>
                <a:latin typeface="arial" charset="0"/>
              </a:rPr>
              <a:t>方程式を電子の自己エネルギー効果を含めて低温まで解くことに成功した</a:t>
            </a:r>
            <a:r>
              <a:rPr lang="ja-JP" altLang="en-US" sz="1400" dirty="0" smtClean="0">
                <a:solidFill>
                  <a:srgbClr val="222222"/>
                </a:solidFill>
                <a:latin typeface="arial" charset="0"/>
              </a:rPr>
              <a:t>。その</a:t>
            </a:r>
            <a:r>
              <a:rPr lang="ja-JP" altLang="en-US" sz="1400" dirty="0">
                <a:solidFill>
                  <a:srgbClr val="222222"/>
                </a:solidFill>
                <a:latin typeface="arial" charset="0"/>
              </a:rPr>
              <a:t>結果、ノーマル状態、ネマチック状態のいずれからも超伝導転移が可能で</a:t>
            </a:r>
            <a:r>
              <a:rPr lang="ja-JP" altLang="en-US" sz="1400" dirty="0" smtClean="0">
                <a:solidFill>
                  <a:srgbClr val="222222"/>
                </a:solidFill>
                <a:latin typeface="arial" charset="0"/>
              </a:rPr>
              <a:t>、その</a:t>
            </a:r>
            <a:r>
              <a:rPr lang="ja-JP" altLang="en-US" sz="1400" dirty="0">
                <a:solidFill>
                  <a:srgbClr val="222222"/>
                </a:solidFill>
                <a:latin typeface="arial" charset="0"/>
              </a:rPr>
              <a:t>転移温度は実験で得られているものと同程度であることがわかった。</a:t>
            </a:r>
            <a:r>
              <a:rPr lang="ja-JP" altLang="en-US" sz="1400" dirty="0"/>
              <a:t/>
            </a:r>
            <a:br>
              <a:rPr lang="ja-JP" altLang="en-US" sz="1400" dirty="0"/>
            </a:br>
            <a:r>
              <a:rPr lang="ja-JP" altLang="en-US" sz="1400" dirty="0">
                <a:solidFill>
                  <a:srgbClr val="222222"/>
                </a:solidFill>
                <a:latin typeface="arial" charset="0"/>
              </a:rPr>
              <a:t>また、本研究で得られた超伝導ギャップの構造は</a:t>
            </a:r>
            <a:r>
              <a:rPr lang="ja-JP" altLang="en-US" sz="1400" dirty="0" smtClean="0">
                <a:solidFill>
                  <a:srgbClr val="222222"/>
                </a:solidFill>
                <a:latin typeface="arial" charset="0"/>
              </a:rPr>
              <a:t>、鉄</a:t>
            </a:r>
            <a:r>
              <a:rPr lang="ja-JP" altLang="en-US" sz="1400" dirty="0">
                <a:solidFill>
                  <a:srgbClr val="222222"/>
                </a:solidFill>
                <a:latin typeface="arial" charset="0"/>
              </a:rPr>
              <a:t>系超伝導体における多くの角度分解光電子分光の実験結果の特徴を捉えており</a:t>
            </a:r>
            <a:r>
              <a:rPr lang="ja-JP" altLang="en-US" sz="1400" dirty="0" smtClean="0">
                <a:solidFill>
                  <a:srgbClr val="222222"/>
                </a:solidFill>
                <a:latin typeface="arial" charset="0"/>
              </a:rPr>
              <a:t>、超伝導</a:t>
            </a:r>
            <a:r>
              <a:rPr lang="ja-JP" altLang="en-US" sz="1400" dirty="0">
                <a:solidFill>
                  <a:srgbClr val="222222"/>
                </a:solidFill>
                <a:latin typeface="arial" charset="0"/>
              </a:rPr>
              <a:t>の発現に軌道ネマチック揺らぎが重要な寄与をしている可能性がある。</a:t>
            </a:r>
            <a:endParaRPr lang="ja-JP" altLang="en-US" sz="1400" dirty="0">
              <a:latin typeface="Segoe UI" panose="020B0502040204020203" pitchFamily="34" charset="0"/>
              <a:ea typeface="HG丸ｺﾞｼｯｸM-PRO" pitchFamily="50" charset="-128"/>
              <a:cs typeface="Segoe UI" panose="020B0502040204020203" pitchFamily="34" charset="0"/>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11</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rPr>
              <a:t>10</a:t>
            </a:r>
            <a:r>
              <a:rPr kumimoji="1" lang="ja-JP" altLang="en-US" sz="1600" b="1" dirty="0" smtClean="0">
                <a:latin typeface="HG丸ｺﾞｼｯｸM-PRO" pitchFamily="50" charset="-128"/>
                <a:ea typeface="HG丸ｺﾞｼｯｸM-PRO" pitchFamily="50" charset="-128"/>
              </a:rPr>
              <a:t>日</a:t>
            </a:r>
            <a:r>
              <a:rPr kumimoji="1" lang="ja-JP" altLang="en-US" sz="1600" b="1" dirty="0" smtClean="0">
                <a:latin typeface="HG丸ｺﾞｼｯｸM-PRO" pitchFamily="50" charset="-128"/>
                <a:ea typeface="HG丸ｺﾞｼｯｸM-PRO" pitchFamily="50" charset="-128"/>
              </a:rPr>
              <a:t>（</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en-US" altLang="ja-JP" sz="1600" b="1" dirty="0">
                <a:latin typeface="HG丸ｺﾞｼｯｸM-PRO" pitchFamily="50" charset="-128"/>
                <a:ea typeface="HG丸ｺﾞｼｯｸM-PRO" pitchFamily="50" charset="-128"/>
                <a:cs typeface="Times"/>
              </a:rPr>
              <a:t>1</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a:t>
            </a:r>
            <a:r>
              <a:rPr lang="en-US" altLang="ja-JP" sz="1600" b="1" dirty="0">
                <a:latin typeface="HG丸ｺﾞｼｯｸM-PRO" pitchFamily="50" charset="-128"/>
                <a:ea typeface="HG丸ｺﾞｼｯｸM-PRO" pitchFamily="50" charset="-128"/>
                <a:cs typeface="Times"/>
              </a:rPr>
              <a:t>1</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1077218"/>
          </a:xfrm>
          <a:prstGeom prst="rect">
            <a:avLst/>
          </a:prstGeom>
          <a:noFill/>
        </p:spPr>
        <p:txBody>
          <a:bodyPr wrap="square" rtlCol="0">
            <a:spAutoFit/>
          </a:bodyPr>
          <a:lstStyle/>
          <a:p>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smtClean="0">
                <a:latin typeface="Segoe UI" panose="020B0502040204020203" pitchFamily="34" charset="0"/>
                <a:ea typeface="HG丸ｺﾞｼｯｸM-PRO" pitchFamily="50" charset="-128"/>
                <a:cs typeface="Segoe UI" panose="020B0502040204020203" pitchFamily="34" charset="0"/>
              </a:rPr>
              <a:t>：</a:t>
            </a:r>
            <a:r>
              <a:rPr lang="ja-JP" altLang="en-US" sz="1600" dirty="0"/>
              <a:t>我妻</a:t>
            </a:r>
            <a:r>
              <a:rPr lang="ja-JP" altLang="en-US" sz="1600" dirty="0" smtClean="0"/>
              <a:t>友明氏</a:t>
            </a:r>
            <a:r>
              <a:rPr lang="en-US" altLang="ja-JP" sz="1600" dirty="0" smtClean="0"/>
              <a:t> </a:t>
            </a:r>
            <a:r>
              <a:rPr lang="ja-JP" altLang="en-US" sz="1600" dirty="0" smtClean="0"/>
              <a:t>（</a:t>
            </a:r>
            <a:r>
              <a:rPr lang="en-US" altLang="ja-JP" sz="1600" dirty="0" err="1" smtClean="0"/>
              <a:t>Tomoaki</a:t>
            </a:r>
            <a:r>
              <a:rPr lang="en-US" altLang="ja-JP" sz="1600" dirty="0" smtClean="0"/>
              <a:t> </a:t>
            </a:r>
            <a:r>
              <a:rPr lang="en-US" altLang="ja-JP" sz="1600" dirty="0" err="1" smtClean="0"/>
              <a:t>Agatsuma</a:t>
            </a:r>
            <a:r>
              <a:rPr lang="ja-JP" altLang="en-US" sz="1600" dirty="0" smtClean="0"/>
              <a:t>）</a:t>
            </a:r>
            <a:endParaRPr lang="en-US" altLang="ja-JP" sz="1600" dirty="0" smtClean="0">
              <a:latin typeface="Segoe UI" panose="020B0502040204020203" pitchFamily="34" charset="0"/>
              <a:ea typeface="Segoe UI" panose="020B0502040204020203" pitchFamily="34" charset="0"/>
              <a:cs typeface="Segoe UI" panose="020B0502040204020203" pitchFamily="34" charset="0"/>
            </a:endParaRPr>
          </a:p>
          <a:p>
            <a:endParaRPr lang="en-US" altLang="ja-JP" sz="1600" dirty="0" smtClean="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smtClean="0">
                <a:latin typeface="Segoe UI" panose="020B0502040204020203" pitchFamily="34" charset="0"/>
                <a:ea typeface="Segoe UI" panose="020B0502040204020203" pitchFamily="34" charset="0"/>
                <a:cs typeface="Segoe UI" panose="020B0502040204020203" pitchFamily="34" charset="0"/>
              </a:rPr>
              <a:t>: </a:t>
            </a:r>
            <a:r>
              <a:rPr lang="ja-JP" altLang="en-US" sz="1500" dirty="0" smtClean="0"/>
              <a:t>北海道</a:t>
            </a:r>
            <a:r>
              <a:rPr lang="ja-JP" altLang="en-US" sz="1500" dirty="0"/>
              <a:t>大学大学院理学院 物性物理学</a:t>
            </a:r>
            <a:r>
              <a:rPr lang="ja-JP" altLang="en-US" sz="1500" dirty="0" smtClean="0"/>
              <a:t>専攻</a:t>
            </a:r>
            <a:r>
              <a:rPr lang="en-US" altLang="ja-JP" sz="1500" dirty="0" smtClean="0"/>
              <a:t> D2</a:t>
            </a:r>
          </a:p>
          <a:p>
            <a:pPr marL="898525" indent="-898525"/>
            <a:r>
              <a:rPr lang="ja-JP" altLang="en-US" sz="1500" dirty="0" smtClean="0"/>
              <a:t>　　　　　　</a:t>
            </a:r>
            <a:r>
              <a:rPr lang="en-US" altLang="ja-JP" sz="1500" dirty="0" smtClean="0"/>
              <a:t>   </a:t>
            </a:r>
            <a:r>
              <a:rPr lang="ja-JP" altLang="en-US" sz="1500" dirty="0" smtClean="0"/>
              <a:t>物質</a:t>
            </a:r>
            <a:r>
              <a:rPr lang="ja-JP" altLang="en-US" sz="1500" dirty="0"/>
              <a:t>・材料研究</a:t>
            </a:r>
            <a:r>
              <a:rPr lang="ja-JP" altLang="en-US" sz="1500" dirty="0" smtClean="0"/>
              <a:t>機構</a:t>
            </a:r>
            <a:r>
              <a:rPr lang="en-US" altLang="ja-JP" sz="1500" dirty="0" smtClean="0"/>
              <a:t> </a:t>
            </a:r>
            <a:r>
              <a:rPr lang="ja-JP" altLang="en-US" sz="1500" dirty="0" smtClean="0"/>
              <a:t>量子</a:t>
            </a:r>
            <a:r>
              <a:rPr lang="ja-JP" altLang="en-US" sz="1500" dirty="0"/>
              <a:t>輸送</a:t>
            </a:r>
            <a:r>
              <a:rPr lang="ja-JP" altLang="en-US" sz="1500" dirty="0" smtClean="0"/>
              <a:t>特性</a:t>
            </a:r>
            <a:r>
              <a:rPr lang="en-US" altLang="ja-JP" sz="1500" dirty="0" smtClean="0"/>
              <a:t>Gr.</a:t>
            </a:r>
            <a:r>
              <a:rPr lang="ja-JP" altLang="en-US" sz="1500" dirty="0"/>
              <a:t> </a:t>
            </a:r>
            <a:r>
              <a:rPr lang="en-US" altLang="ja-JP" sz="1500" dirty="0"/>
              <a:t>NIMS</a:t>
            </a:r>
            <a:r>
              <a:rPr lang="ja-JP" altLang="en-US" sz="1500" dirty="0"/>
              <a:t>ジュニア研究員</a:t>
            </a:r>
            <a:endParaRPr lang="en-US" altLang="ja-JP" sz="15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69135" y="3404383"/>
            <a:ext cx="6390388" cy="338554"/>
          </a:xfrm>
          <a:prstGeom prst="rect">
            <a:avLst/>
          </a:prstGeom>
          <a:noFill/>
        </p:spPr>
        <p:txBody>
          <a:bodyPr wrap="square" rtlCol="0">
            <a:spAutoFit/>
          </a:bodyPr>
          <a:lstStyle/>
          <a:p>
            <a:pPr marL="539750" indent="-539750"/>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Title</a:t>
            </a:r>
            <a:r>
              <a:rPr lang="ja-JP" altLang="en-US" sz="1600" dirty="0" smtClean="0">
                <a:latin typeface="Segoe UI" panose="020B0502040204020203" pitchFamily="34" charset="0"/>
                <a:ea typeface="HG丸ｺﾞｼｯｸM-PRO" pitchFamily="50" charset="-128"/>
                <a:cs typeface="Segoe UI" panose="020B0502040204020203" pitchFamily="34" charset="0"/>
              </a:rPr>
              <a:t>：</a:t>
            </a:r>
            <a:r>
              <a:rPr lang="ja-JP" altLang="en-US" sz="1600" dirty="0"/>
              <a:t>軌道ネマチック揺らぎによる高温超伝導</a:t>
            </a:r>
            <a:endParaRPr lang="ja-JP" altLang="ja-JP" sz="1600" dirty="0">
              <a:latin typeface="Segoe UI" panose="020B0502040204020203" pitchFamily="34" charset="0"/>
              <a:ea typeface="HG丸ｺﾞｼｯｸM-PRO" pitchFamily="50" charset="-128"/>
              <a:cs typeface="Segoe UI" panose="020B0502040204020203" pitchFamily="34" charset="0"/>
            </a:endParaRPr>
          </a:p>
        </p:txBody>
      </p:sp>
      <p:sp>
        <p:nvSpPr>
          <p:cNvPr id="14" name="テキスト ボックス 13"/>
          <p:cNvSpPr txBox="1"/>
          <p:nvPr/>
        </p:nvSpPr>
        <p:spPr>
          <a:xfrm>
            <a:off x="70020" y="4095450"/>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２９</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451038"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b="1" dirty="0" smtClean="0"/>
              <a:t>杉本</a:t>
            </a:r>
            <a:r>
              <a:rPr lang="en-US" altLang="ja-JP" sz="1200" b="1" dirty="0" smtClean="0"/>
              <a:t> </a:t>
            </a:r>
            <a:r>
              <a:rPr lang="ja-JP" altLang="en-US" sz="1200" b="1" dirty="0" smtClean="0"/>
              <a:t>貴則</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TotalTime>
  <Words>61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Arial</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194</cp:revision>
  <cp:lastPrinted>2011-05-23T09:25:47Z</cp:lastPrinted>
  <dcterms:created xsi:type="dcterms:W3CDTF">2011-06-28T08:58:10Z</dcterms:created>
  <dcterms:modified xsi:type="dcterms:W3CDTF">2016-10-14T23:43:06Z</dcterms:modified>
</cp:coreProperties>
</file>