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p:scale>
          <a:sx n="70" d="100"/>
          <a:sy n="70" d="100"/>
        </p:scale>
        <p:origin x="1884" y="-6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2016/10/15</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4360291"/>
            <a:ext cx="6419087" cy="3647152"/>
          </a:xfrm>
          <a:prstGeom prst="rect">
            <a:avLst/>
          </a:prstGeom>
        </p:spPr>
        <p:txBody>
          <a:bodyPr wrap="square">
            <a:spAutoFit/>
          </a:bodyPr>
          <a:lstStyle/>
          <a:p>
            <a:pPr>
              <a:lnSpc>
                <a:spcPct val="150000"/>
              </a:lnSpc>
            </a:pPr>
            <a:r>
              <a:rPr lang="ja-JP" altLang="en-US" sz="1400" dirty="0">
                <a:latin typeface="Segoe UI" panose="020B0502040204020203" pitchFamily="34" charset="0"/>
                <a:ea typeface="HG丸ｺﾞｼｯｸM-PRO" pitchFamily="50" charset="-128"/>
                <a:cs typeface="Segoe UI" panose="020B0502040204020203" pitchFamily="34" charset="0"/>
              </a:rPr>
              <a:t>　</a:t>
            </a:r>
            <a:r>
              <a:rPr lang="en-US" altLang="ja-JP" sz="1400" dirty="0">
                <a:solidFill>
                  <a:srgbClr val="222222"/>
                </a:solidFill>
                <a:latin typeface="arial" charset="0"/>
              </a:rPr>
              <a:t>Angle-resolved photoemission spectroscopy (ARPES) is powerful technique to study physical properties of solids. Owing to high energy and momentum resolution realized in modern ARPES, one can now directly determine not only energy and momentum distributions of electrons, but also momentum-resolved energy-gaps as well as many-body interactions. This talk will first provide a brief review of high energy and momentum resolution ARPES as a probe of many-body interactions. We will then introduce our newly developed high-spatial resolution ARPES systems; laser-based micro-ARPES system at Hiroshima Synchrotron Radiation Center (</a:t>
            </a:r>
            <a:r>
              <a:rPr lang="en-US" altLang="ja-JP" sz="1400" dirty="0" err="1">
                <a:solidFill>
                  <a:srgbClr val="222222"/>
                </a:solidFill>
                <a:latin typeface="arial" charset="0"/>
              </a:rPr>
              <a:t>HiSOR</a:t>
            </a:r>
            <a:r>
              <a:rPr lang="en-US" altLang="ja-JP" sz="1400" dirty="0">
                <a:solidFill>
                  <a:srgbClr val="222222"/>
                </a:solidFill>
                <a:latin typeface="arial" charset="0"/>
              </a:rPr>
              <a:t>) and </a:t>
            </a:r>
            <a:r>
              <a:rPr lang="en-US" altLang="ja-JP" sz="1400" dirty="0" err="1">
                <a:solidFill>
                  <a:srgbClr val="222222"/>
                </a:solidFill>
                <a:latin typeface="arial" charset="0"/>
              </a:rPr>
              <a:t>nano</a:t>
            </a:r>
            <a:r>
              <a:rPr lang="en-US" altLang="ja-JP" sz="1400" dirty="0">
                <a:solidFill>
                  <a:srgbClr val="222222"/>
                </a:solidFill>
                <a:latin typeface="arial" charset="0"/>
              </a:rPr>
              <a:t>-ARPES system at Diamond light source (beamline I05). Those typical performances including representative ARPES results will be demonstrated.</a:t>
            </a:r>
            <a:endParaRPr lang="ja-JP" altLang="en-US" sz="1400" dirty="0">
              <a:latin typeface="Segoe UI" panose="020B0502040204020203" pitchFamily="34" charset="0"/>
              <a:ea typeface="HG丸ｺﾞｼｯｸM-PRO" pitchFamily="50" charset="-128"/>
              <a:cs typeface="Segoe UI" panose="020B0502040204020203" pitchFamily="34" charset="0"/>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11</a:t>
            </a:r>
            <a:r>
              <a:rPr kumimoji="1" lang="ja-JP" altLang="en-US" sz="1600" b="1" dirty="0" smtClean="0">
                <a:latin typeface="HG丸ｺﾞｼｯｸM-PRO" pitchFamily="50" charset="-128"/>
                <a:ea typeface="HG丸ｺﾞｼｯｸM-PRO" pitchFamily="50" charset="-128"/>
              </a:rPr>
              <a:t>月</a:t>
            </a:r>
            <a:r>
              <a:rPr kumimoji="1" lang="en-US" altLang="ja-JP" sz="1600" b="1" dirty="0" smtClean="0">
                <a:latin typeface="HG丸ｺﾞｼｯｸM-PRO" pitchFamily="50" charset="-128"/>
                <a:ea typeface="HG丸ｺﾞｼｯｸM-PRO" pitchFamily="50" charset="-128"/>
              </a:rPr>
              <a:t>22</a:t>
            </a:r>
            <a:r>
              <a:rPr kumimoji="1" lang="ja-JP" altLang="en-US" sz="1600" b="1" dirty="0" smtClean="0">
                <a:latin typeface="HG丸ｺﾞｼｯｸM-PRO" pitchFamily="50" charset="-128"/>
                <a:ea typeface="HG丸ｺﾞｼｯｸM-PRO" pitchFamily="50" charset="-128"/>
              </a:rPr>
              <a:t>日（</a:t>
            </a:r>
            <a:r>
              <a:rPr lang="ja-JP" altLang="en-US" sz="1600" b="1" dirty="0">
                <a:latin typeface="HG丸ｺﾞｼｯｸM-PRO" pitchFamily="50" charset="-128"/>
                <a:ea typeface="HG丸ｺﾞｼｯｸM-PRO" pitchFamily="50" charset="-128"/>
              </a:rPr>
              <a:t>火</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en-US" altLang="ja-JP" sz="1600" b="1" dirty="0">
                <a:latin typeface="HG丸ｺﾞｼｯｸM-PRO" pitchFamily="50" charset="-128"/>
                <a:ea typeface="HG丸ｺﾞｼｯｸM-PRO" pitchFamily="50" charset="-128"/>
                <a:cs typeface="Times"/>
              </a:rPr>
              <a:t>1</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a:t>
            </a:r>
            <a:r>
              <a:rPr lang="en-US" altLang="ja-JP" sz="1600" b="1" dirty="0">
                <a:latin typeface="HG丸ｺﾞｼｯｸM-PRO" pitchFamily="50" charset="-128"/>
                <a:ea typeface="HG丸ｺﾞｼｯｸM-PRO" pitchFamily="50" charset="-128"/>
                <a:cs typeface="Times"/>
              </a:rPr>
              <a:t>1</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292755" cy="1061829"/>
          </a:xfrm>
          <a:prstGeom prst="rect">
            <a:avLst/>
          </a:prstGeom>
          <a:noFill/>
        </p:spPr>
        <p:txBody>
          <a:bodyPr wrap="square" rtlCol="0">
            <a:spAutoFit/>
          </a:bodyPr>
          <a:lstStyle/>
          <a:p>
            <a:r>
              <a:rPr lang="en-US" altLang="ja-JP" sz="1600" b="1" dirty="0" smtClean="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smtClean="0">
                <a:latin typeface="Segoe UI" panose="020B0502040204020203" pitchFamily="34" charset="0"/>
                <a:ea typeface="HG丸ｺﾞｼｯｸM-PRO" pitchFamily="50" charset="-128"/>
                <a:cs typeface="Segoe UI" panose="020B0502040204020203" pitchFamily="34" charset="0"/>
              </a:rPr>
              <a:t>：</a:t>
            </a:r>
            <a:r>
              <a:rPr lang="en-US" altLang="ja-JP" sz="1600" dirty="0"/>
              <a:t>Hideaki </a:t>
            </a:r>
            <a:r>
              <a:rPr lang="en-US" altLang="ja-JP" sz="1600" dirty="0" err="1" smtClean="0"/>
              <a:t>Iwasawa</a:t>
            </a:r>
            <a:endParaRPr lang="en-US" altLang="ja-JP" sz="1600" dirty="0" smtClean="0"/>
          </a:p>
          <a:p>
            <a:endParaRPr lang="en-US" altLang="ja-JP" sz="1600" dirty="0" smtClean="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smtClean="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smtClean="0">
                <a:latin typeface="Segoe UI" panose="020B0502040204020203" pitchFamily="34" charset="0"/>
                <a:ea typeface="Segoe UI" panose="020B0502040204020203" pitchFamily="34" charset="0"/>
                <a:cs typeface="Segoe UI" panose="020B0502040204020203" pitchFamily="34" charset="0"/>
              </a:rPr>
              <a:t>: </a:t>
            </a:r>
            <a:r>
              <a:rPr lang="en-US" altLang="ja-JP" sz="1500" dirty="0"/>
              <a:t>Diamond Light Source, </a:t>
            </a:r>
            <a:r>
              <a:rPr lang="en-US" altLang="ja-JP" sz="1500" dirty="0" smtClean="0"/>
              <a:t>UK</a:t>
            </a:r>
          </a:p>
          <a:p>
            <a:pPr marL="898525" indent="-898525"/>
            <a:r>
              <a:rPr lang="en-US" altLang="ja-JP" sz="1500" dirty="0">
                <a:latin typeface="Segoe UI" panose="020B0502040204020203" pitchFamily="34" charset="0"/>
                <a:ea typeface="Segoe UI" panose="020B0502040204020203" pitchFamily="34" charset="0"/>
                <a:cs typeface="Segoe UI" panose="020B0502040204020203" pitchFamily="34" charset="0"/>
              </a:rPr>
              <a:t>	</a:t>
            </a:r>
            <a:r>
              <a:rPr lang="en-US" altLang="ja-JP" sz="1500" dirty="0">
                <a:latin typeface="Segoe UI" panose="020B0502040204020203" pitchFamily="34" charset="0"/>
                <a:ea typeface="Segoe UI" panose="020B0502040204020203" pitchFamily="34" charset="0"/>
                <a:cs typeface="Segoe UI" panose="020B0502040204020203" pitchFamily="34" charset="0"/>
              </a:rPr>
              <a:t>		Associate Beamline Scientist</a:t>
            </a:r>
            <a:endParaRPr lang="en-US" altLang="ja-JP" sz="15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69135" y="3404383"/>
            <a:ext cx="6390388" cy="338554"/>
          </a:xfrm>
          <a:prstGeom prst="rect">
            <a:avLst/>
          </a:prstGeom>
          <a:noFill/>
        </p:spPr>
        <p:txBody>
          <a:bodyPr wrap="square" rtlCol="0">
            <a:spAutoFit/>
          </a:bodyPr>
          <a:lstStyle/>
          <a:p>
            <a:pPr marL="539750" indent="-539750"/>
            <a:r>
              <a:rPr lang="en-US" altLang="ja-JP" sz="1600" b="1" dirty="0" smtClean="0">
                <a:latin typeface="Segoe UI" panose="020B0502040204020203" pitchFamily="34" charset="0"/>
                <a:ea typeface="Segoe UI" panose="020B0502040204020203" pitchFamily="34" charset="0"/>
                <a:cs typeface="Segoe UI" panose="020B0502040204020203" pitchFamily="34" charset="0"/>
              </a:rPr>
              <a:t>Title</a:t>
            </a:r>
            <a:r>
              <a:rPr lang="ja-JP" altLang="en-US" sz="1600" dirty="0" smtClean="0">
                <a:latin typeface="Segoe UI" panose="020B0502040204020203" pitchFamily="34" charset="0"/>
                <a:ea typeface="HG丸ｺﾞｼｯｸM-PRO" pitchFamily="50" charset="-128"/>
                <a:cs typeface="Segoe UI" panose="020B0502040204020203" pitchFamily="34" charset="0"/>
              </a:rPr>
              <a:t>：</a:t>
            </a:r>
            <a:r>
              <a:rPr lang="en-US" altLang="ja-JP" sz="1600" dirty="0" smtClean="0"/>
              <a:t>Development </a:t>
            </a:r>
            <a:r>
              <a:rPr lang="en-US" altLang="ja-JP" sz="1600" dirty="0"/>
              <a:t>of high-spatial resolution ARPES system</a:t>
            </a:r>
            <a:endParaRPr lang="ja-JP" altLang="ja-JP" sz="1600" dirty="0">
              <a:latin typeface="Segoe UI" panose="020B0502040204020203" pitchFamily="34" charset="0"/>
              <a:ea typeface="HG丸ｺﾞｼｯｸM-PRO" pitchFamily="50" charset="-128"/>
              <a:cs typeface="Segoe UI" panose="020B0502040204020203" pitchFamily="34" charset="0"/>
            </a:endParaRPr>
          </a:p>
        </p:txBody>
      </p:sp>
      <p:sp>
        <p:nvSpPr>
          <p:cNvPr id="14" name="テキスト ボックス 13"/>
          <p:cNvSpPr txBox="1"/>
          <p:nvPr/>
        </p:nvSpPr>
        <p:spPr>
          <a:xfrm>
            <a:off x="70020" y="4095450"/>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３</a:t>
            </a:r>
            <a:r>
              <a:rPr lang="ja-JP" altLang="en-US" sz="2000" dirty="0">
                <a:latin typeface="HG丸ｺﾞｼｯｸM-PRO" pitchFamily="50" charset="-128"/>
                <a:ea typeface="HG丸ｺﾞｼｯｸM-PRO" pitchFamily="50" charset="-128"/>
              </a:rPr>
              <a:t>０</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0840"/>
            <a:ext cx="1415772"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b="1" dirty="0" smtClean="0"/>
              <a:t>斉藤智彦</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1188</TotalTime>
  <Words>50</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Arial</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194</cp:revision>
  <cp:lastPrinted>2011-05-23T09:25:47Z</cp:lastPrinted>
  <dcterms:created xsi:type="dcterms:W3CDTF">2011-06-28T08:58:10Z</dcterms:created>
  <dcterms:modified xsi:type="dcterms:W3CDTF">2016-10-14T23:45:36Z</dcterms:modified>
</cp:coreProperties>
</file>