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6858000" cy="9144000" type="screen4x3"/>
  <p:notesSz cx="6888163" cy="100203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06CB"/>
    <a:srgbClr val="10019B"/>
    <a:srgbClr val="1203A5"/>
    <a:srgbClr val="4A26EB"/>
    <a:srgbClr val="1F046E"/>
    <a:srgbClr val="A30F00"/>
    <a:srgbClr val="C013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15" d="100"/>
          <a:sy n="115" d="100"/>
        </p:scale>
        <p:origin x="4092" y="108"/>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84871" cy="501015"/>
          </a:xfrm>
          <a:prstGeom prst="rect">
            <a:avLst/>
          </a:prstGeom>
        </p:spPr>
        <p:txBody>
          <a:bodyPr vert="horz" lIns="96616" tIns="48308" rIns="96616" bIns="48308" rtlCol="0"/>
          <a:lstStyle>
            <a:lvl1pPr algn="l">
              <a:defRPr sz="1300"/>
            </a:lvl1pPr>
          </a:lstStyle>
          <a:p>
            <a:endParaRPr kumimoji="1" lang="ja-JP" altLang="en-US"/>
          </a:p>
        </p:txBody>
      </p:sp>
      <p:sp>
        <p:nvSpPr>
          <p:cNvPr id="3" name="日付プレースホルダ 2"/>
          <p:cNvSpPr>
            <a:spLocks noGrp="1"/>
          </p:cNvSpPr>
          <p:nvPr>
            <p:ph type="dt" idx="1"/>
          </p:nvPr>
        </p:nvSpPr>
        <p:spPr>
          <a:xfrm>
            <a:off x="3901698" y="0"/>
            <a:ext cx="2984871" cy="501015"/>
          </a:xfrm>
          <a:prstGeom prst="rect">
            <a:avLst/>
          </a:prstGeom>
        </p:spPr>
        <p:txBody>
          <a:bodyPr vert="horz" lIns="96616" tIns="48308" rIns="96616" bIns="48308" rtlCol="0"/>
          <a:lstStyle>
            <a:lvl1pPr algn="r">
              <a:defRPr sz="1300"/>
            </a:lvl1pPr>
          </a:lstStyle>
          <a:p>
            <a:fld id="{27AEFA0A-6EEA-4E49-9BBB-0CAC71002DE4}" type="datetimeFigureOut">
              <a:rPr kumimoji="1" lang="ja-JP" altLang="en-US" smtClean="0"/>
              <a:pPr/>
              <a:t>2017/1/27</a:t>
            </a:fld>
            <a:endParaRPr kumimoji="1" lang="ja-JP" altLang="en-US"/>
          </a:p>
        </p:txBody>
      </p:sp>
      <p:sp>
        <p:nvSpPr>
          <p:cNvPr id="4" name="スライド イメージ プレースホルダ 3"/>
          <p:cNvSpPr>
            <a:spLocks noGrp="1" noRot="1" noChangeAspect="1"/>
          </p:cNvSpPr>
          <p:nvPr>
            <p:ph type="sldImg" idx="2"/>
          </p:nvPr>
        </p:nvSpPr>
        <p:spPr>
          <a:xfrm>
            <a:off x="2035175" y="750888"/>
            <a:ext cx="2817813" cy="3757612"/>
          </a:xfrm>
          <a:prstGeom prst="rect">
            <a:avLst/>
          </a:prstGeom>
          <a:noFill/>
          <a:ln w="12700">
            <a:solidFill>
              <a:prstClr val="black"/>
            </a:solidFill>
          </a:ln>
        </p:spPr>
        <p:txBody>
          <a:bodyPr vert="horz" lIns="96616" tIns="48308" rIns="96616" bIns="48308" rtlCol="0" anchor="ctr"/>
          <a:lstStyle/>
          <a:p>
            <a:endParaRPr lang="ja-JP" altLang="en-US"/>
          </a:p>
        </p:txBody>
      </p:sp>
      <p:sp>
        <p:nvSpPr>
          <p:cNvPr id="5" name="ノート プレースホルダ 4"/>
          <p:cNvSpPr>
            <a:spLocks noGrp="1"/>
          </p:cNvSpPr>
          <p:nvPr>
            <p:ph type="body" sz="quarter" idx="3"/>
          </p:nvPr>
        </p:nvSpPr>
        <p:spPr>
          <a:xfrm>
            <a:off x="688817" y="4759643"/>
            <a:ext cx="5510530" cy="4509135"/>
          </a:xfrm>
          <a:prstGeom prst="rect">
            <a:avLst/>
          </a:prstGeom>
        </p:spPr>
        <p:txBody>
          <a:bodyPr vert="horz" lIns="96616" tIns="48308" rIns="96616" bIns="48308"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517546"/>
            <a:ext cx="2984871" cy="501015"/>
          </a:xfrm>
          <a:prstGeom prst="rect">
            <a:avLst/>
          </a:prstGeom>
        </p:spPr>
        <p:txBody>
          <a:bodyPr vert="horz" lIns="96616" tIns="48308" rIns="96616" bIns="48308" rtlCol="0" anchor="b"/>
          <a:lstStyle>
            <a:lvl1pPr algn="l">
              <a:defRPr sz="1300"/>
            </a:lvl1pPr>
          </a:lstStyle>
          <a:p>
            <a:endParaRPr kumimoji="1" lang="ja-JP" altLang="en-US"/>
          </a:p>
        </p:txBody>
      </p:sp>
      <p:sp>
        <p:nvSpPr>
          <p:cNvPr id="7" name="スライド番号プレースホルダ 6"/>
          <p:cNvSpPr>
            <a:spLocks noGrp="1"/>
          </p:cNvSpPr>
          <p:nvPr>
            <p:ph type="sldNum" sz="quarter" idx="5"/>
          </p:nvPr>
        </p:nvSpPr>
        <p:spPr>
          <a:xfrm>
            <a:off x="3901698" y="9517546"/>
            <a:ext cx="2984871" cy="501015"/>
          </a:xfrm>
          <a:prstGeom prst="rect">
            <a:avLst/>
          </a:prstGeom>
        </p:spPr>
        <p:txBody>
          <a:bodyPr vert="horz" lIns="96616" tIns="48308" rIns="96616" bIns="48308" rtlCol="0" anchor="b"/>
          <a:lstStyle>
            <a:lvl1pPr algn="r">
              <a:defRPr sz="1300"/>
            </a:lvl1pPr>
          </a:lstStyle>
          <a:p>
            <a:fld id="{6595AE5E-C4FC-4599-88E1-11FF4CA0491F}" type="slidenum">
              <a:rPr kumimoji="1" lang="ja-JP" altLang="en-US" smtClean="0"/>
              <a:pPr/>
              <a:t>‹#›</a:t>
            </a:fld>
            <a:endParaRPr kumimoji="1" lang="ja-JP" altLang="en-US"/>
          </a:p>
        </p:txBody>
      </p:sp>
    </p:spTree>
    <p:extLst>
      <p:ext uri="{BB962C8B-B14F-4D97-AF65-F5344CB8AC3E}">
        <p14:creationId xmlns:p14="http://schemas.microsoft.com/office/powerpoint/2010/main" val="409886977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6595AE5E-C4FC-4599-88E1-11FF4CA0491F}" type="slidenum">
              <a:rPr kumimoji="1" lang="ja-JP" altLang="en-US" smtClean="0"/>
              <a:pPr/>
              <a:t>1</a:t>
            </a:fld>
            <a:endParaRPr kumimoji="1" lang="ja-JP" altLang="en-US"/>
          </a:p>
        </p:txBody>
      </p:sp>
    </p:spTree>
    <p:extLst>
      <p:ext uri="{BB962C8B-B14F-4D97-AF65-F5344CB8AC3E}">
        <p14:creationId xmlns:p14="http://schemas.microsoft.com/office/powerpoint/2010/main" val="34380418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2017/1/27</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2017/1/27</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257175" y="488951"/>
            <a:ext cx="3357563" cy="104013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2017/1/27</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2017/1/27</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2017/1/27</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2017/1/27</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p>
            <a:fld id="{2DB59184-5681-AB43-B86D-837DECA57B1E}" type="datetimeFigureOut">
              <a:rPr lang="ja-JP" altLang="en-US" smtClean="0"/>
              <a:pPr/>
              <a:t>2017/1/27</a:t>
            </a:fld>
            <a:endParaRPr lang="ja-JP" altLang="en-US"/>
          </a:p>
        </p:txBody>
      </p:sp>
      <p:sp>
        <p:nvSpPr>
          <p:cNvPr id="8" name="フッター プレースホルダ 7"/>
          <p:cNvSpPr>
            <a:spLocks noGrp="1"/>
          </p:cNvSpPr>
          <p:nvPr>
            <p:ph type="ftr" sz="quarter" idx="11"/>
          </p:nvPr>
        </p:nvSpPr>
        <p:spPr/>
        <p:txBody>
          <a:bodyPr/>
          <a:lstStyle/>
          <a:p>
            <a:endParaRPr lang="ja-JP" altLang="en-US"/>
          </a:p>
        </p:txBody>
      </p:sp>
      <p:sp>
        <p:nvSpPr>
          <p:cNvPr id="9" name="スライド番号プレースホルダ 8"/>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p>
            <a:fld id="{2DB59184-5681-AB43-B86D-837DECA57B1E}" type="datetimeFigureOut">
              <a:rPr lang="ja-JP" altLang="en-US" smtClean="0"/>
              <a:pPr/>
              <a:t>2017/1/27</a:t>
            </a:fld>
            <a:endParaRPr lang="ja-JP" altLang="en-US"/>
          </a:p>
        </p:txBody>
      </p:sp>
      <p:sp>
        <p:nvSpPr>
          <p:cNvPr id="4" name="フッター プレースホルダ 3"/>
          <p:cNvSpPr>
            <a:spLocks noGrp="1"/>
          </p:cNvSpPr>
          <p:nvPr>
            <p:ph type="ftr" sz="quarter" idx="11"/>
          </p:nvPr>
        </p:nvSpPr>
        <p:spPr/>
        <p:txBody>
          <a:bodyPr/>
          <a:lstStyle/>
          <a:p>
            <a:endParaRPr lang="ja-JP" altLang="en-US"/>
          </a:p>
        </p:txBody>
      </p:sp>
      <p:sp>
        <p:nvSpPr>
          <p:cNvPr id="5" name="スライド番号プレースホルダ 4"/>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2DB59184-5681-AB43-B86D-837DECA57B1E}" type="datetimeFigureOut">
              <a:rPr lang="ja-JP" altLang="en-US" smtClean="0"/>
              <a:pPr/>
              <a:t>2017/1/27</a:t>
            </a:fld>
            <a:endParaRPr lang="ja-JP" altLang="en-US"/>
          </a:p>
        </p:txBody>
      </p:sp>
      <p:sp>
        <p:nvSpPr>
          <p:cNvPr id="3" name="フッター プレースホルダ 2"/>
          <p:cNvSpPr>
            <a:spLocks noGrp="1"/>
          </p:cNvSpPr>
          <p:nvPr>
            <p:ph type="ftr" sz="quarter" idx="11"/>
          </p:nvPr>
        </p:nvSpPr>
        <p:spPr/>
        <p:txBody>
          <a:bodyPr/>
          <a:lstStyle/>
          <a:p>
            <a:endParaRPr lang="ja-JP" altLang="en-US"/>
          </a:p>
        </p:txBody>
      </p:sp>
      <p:sp>
        <p:nvSpPr>
          <p:cNvPr id="4" name="スライド番号プレースホルダ 3"/>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2017/1/27</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2017/1/27</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2DB59184-5681-AB43-B86D-837DECA57B1E}" type="datetimeFigureOut">
              <a:rPr lang="ja-JP" altLang="en-US" smtClean="0"/>
              <a:pPr/>
              <a:t>2017/1/27</a:t>
            </a:fld>
            <a:endParaRPr lang="ja-JP" altLang="en-US"/>
          </a:p>
        </p:txBody>
      </p:sp>
      <p:sp>
        <p:nvSpPr>
          <p:cNvPr id="5" name="フッター プレースホルダ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p>
        </p:txBody>
      </p:sp>
      <p:sp>
        <p:nvSpPr>
          <p:cNvPr id="6" name="スライド番号プレースホルダ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B0B7D5B2-4832-2141-A680-AC28AEB4A90F}"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19456" y="4036656"/>
            <a:ext cx="6419087" cy="4708981"/>
          </a:xfrm>
          <a:prstGeom prst="rect">
            <a:avLst/>
          </a:prstGeom>
        </p:spPr>
        <p:txBody>
          <a:bodyPr wrap="square">
            <a:spAutoFit/>
          </a:bodyPr>
          <a:lstStyle/>
          <a:p>
            <a:pPr algn="just"/>
            <a:r>
              <a:rPr lang="ja-JP" altLang="en-US" sz="1200" dirty="0">
                <a:latin typeface="HG丸ｺﾞｼｯｸM-PRO" pitchFamily="50" charset="-128"/>
                <a:ea typeface="HG丸ｺﾞｼｯｸM-PRO" pitchFamily="50" charset="-128"/>
              </a:rPr>
              <a:t>　</a:t>
            </a:r>
            <a:r>
              <a:rPr lang="en-US" altLang="ja-JP" sz="1200" dirty="0">
                <a:latin typeface="HG丸ｺﾞｼｯｸM-PRO" pitchFamily="50" charset="-128"/>
                <a:ea typeface="HG丸ｺﾞｼｯｸM-PRO" pitchFamily="50" charset="-128"/>
              </a:rPr>
              <a:t>Light-element molecular solids are an intriguing class of materials where the fundamental building blocks of crystalline and electronic structures are the molecules (rather than ion/atom as an in the transition-metal compounds) and where their flexible π molecular orbitals prescribe emerging magnetic and electronic responses. These systems appear naturally as a narrow-bandwidth solids with sizeable on-site repulsion, which is in most cases comparable to or larger than the electronic bandwidth. Moreover, in cases when the degeneracy of the frontier molecular orbitals is preserved, the interplay between the Hund's rule coupling and the molecular </a:t>
            </a:r>
            <a:r>
              <a:rPr lang="en-US" altLang="ja-JP" sz="1200" dirty="0" err="1">
                <a:latin typeface="HG丸ｺﾞｼｯｸM-PRO" pitchFamily="50" charset="-128"/>
                <a:ea typeface="HG丸ｺﾞｼｯｸM-PRO" pitchFamily="50" charset="-128"/>
              </a:rPr>
              <a:t>Jahn</a:t>
            </a:r>
            <a:r>
              <a:rPr lang="en-US" altLang="ja-JP" sz="1200" dirty="0">
                <a:latin typeface="HG丸ｺﾞｼｯｸM-PRO" pitchFamily="50" charset="-128"/>
                <a:ea typeface="HG丸ｺﾞｼｯｸM-PRO" pitchFamily="50" charset="-128"/>
              </a:rPr>
              <a:t>-Teller effect leads to a new physics, which spans from Mott-Hubbard transitions, to low dimensionality, low-temperature broken symmetry states, like </a:t>
            </a:r>
            <a:r>
              <a:rPr lang="en-US" altLang="ja-JP" sz="1200" dirty="0" err="1">
                <a:latin typeface="HG丸ｺﾞｼｯｸM-PRO" pitchFamily="50" charset="-128"/>
                <a:ea typeface="HG丸ｺﾞｼｯｸM-PRO" pitchFamily="50" charset="-128"/>
              </a:rPr>
              <a:t>antiferromagnetism</a:t>
            </a:r>
            <a:r>
              <a:rPr lang="en-US" altLang="ja-JP" sz="1200" dirty="0">
                <a:latin typeface="HG丸ｺﾞｼｯｸM-PRO" pitchFamily="50" charset="-128"/>
                <a:ea typeface="HG丸ｺﾞｼｯｸM-PRO" pitchFamily="50" charset="-128"/>
              </a:rPr>
              <a:t>, possible spin-liquids and, last but not least, superconductivity</a:t>
            </a:r>
            <a:r>
              <a:rPr lang="en-US" altLang="ja-JP" sz="1200" dirty="0" smtClean="0">
                <a:latin typeface="HG丸ｺﾞｼｯｸM-PRO" pitchFamily="50" charset="-128"/>
                <a:ea typeface="HG丸ｺﾞｼｯｸM-PRO" pitchFamily="50" charset="-128"/>
              </a:rPr>
              <a:t>.</a:t>
            </a:r>
          </a:p>
          <a:p>
            <a:pPr algn="just"/>
            <a:r>
              <a:rPr lang="en-US" altLang="ja-JP" sz="1200" dirty="0">
                <a:latin typeface="HG丸ｺﾞｼｯｸM-PRO" pitchFamily="50" charset="-128"/>
                <a:ea typeface="HG丸ｺﾞｼｯｸM-PRO" pitchFamily="50" charset="-128"/>
              </a:rPr>
              <a:t>In the first part of the talk we will discuss the relevant interactions that lead to the phase diagrams of light-element molecular solids. In the second part, the physics of three families of molecular solids will be reviewed</a:t>
            </a:r>
            <a:r>
              <a:rPr lang="en-US" altLang="ja-JP" sz="1200" dirty="0" smtClean="0">
                <a:latin typeface="HG丸ｺﾞｼｯｸM-PRO" pitchFamily="50" charset="-128"/>
                <a:ea typeface="HG丸ｺﾞｼｯｸM-PRO" pitchFamily="50" charset="-128"/>
              </a:rPr>
              <a:t>:</a:t>
            </a:r>
          </a:p>
          <a:p>
            <a:pPr algn="just"/>
            <a:r>
              <a:rPr lang="en-US" altLang="ja-JP" sz="1200" dirty="0" err="1">
                <a:latin typeface="HG丸ｺﾞｼｯｸM-PRO" pitchFamily="50" charset="-128"/>
                <a:ea typeface="HG丸ｺﾞｼｯｸM-PRO" pitchFamily="50" charset="-128"/>
              </a:rPr>
              <a:t>i</a:t>
            </a:r>
            <a:r>
              <a:rPr lang="en-US" altLang="ja-JP" sz="1200" dirty="0">
                <a:latin typeface="HG丸ｺﾞｼｯｸM-PRO" pitchFamily="50" charset="-128"/>
                <a:ea typeface="HG丸ｺﾞｼｯｸM-PRO" pitchFamily="50" charset="-128"/>
              </a:rPr>
              <a:t>) Superconductivity in </a:t>
            </a:r>
            <a:r>
              <a:rPr lang="en-US" altLang="ja-JP" sz="1200" dirty="0" smtClean="0">
                <a:latin typeface="HG丸ｺﾞｼｯｸM-PRO" pitchFamily="50" charset="-128"/>
                <a:ea typeface="HG丸ｺﾞｼｯｸM-PRO" pitchFamily="50" charset="-128"/>
              </a:rPr>
              <a:t>A</a:t>
            </a:r>
            <a:r>
              <a:rPr lang="en-US" altLang="ja-JP" sz="1200" baseline="-25000" dirty="0" smtClean="0">
                <a:latin typeface="HG丸ｺﾞｼｯｸM-PRO" pitchFamily="50" charset="-128"/>
                <a:ea typeface="HG丸ｺﾞｼｯｸM-PRO" pitchFamily="50" charset="-128"/>
              </a:rPr>
              <a:t>3</a:t>
            </a:r>
            <a:r>
              <a:rPr lang="en-US" altLang="ja-JP" sz="1200" dirty="0" smtClean="0">
                <a:latin typeface="HG丸ｺﾞｼｯｸM-PRO" pitchFamily="50" charset="-128"/>
                <a:ea typeface="HG丸ｺﾞｼｯｸM-PRO" pitchFamily="50" charset="-128"/>
              </a:rPr>
              <a:t>C</a:t>
            </a:r>
            <a:r>
              <a:rPr lang="en-US" altLang="ja-JP" sz="1200" baseline="-25000" dirty="0" smtClean="0">
                <a:latin typeface="HG丸ｺﾞｼｯｸM-PRO" pitchFamily="50" charset="-128"/>
                <a:ea typeface="HG丸ｺﾞｼｯｸM-PRO" pitchFamily="50" charset="-128"/>
              </a:rPr>
              <a:t>60</a:t>
            </a:r>
            <a:r>
              <a:rPr lang="en-US" altLang="ja-JP" sz="1200" dirty="0" smtClean="0">
                <a:latin typeface="HG丸ｺﾞｼｯｸM-PRO" pitchFamily="50" charset="-128"/>
                <a:ea typeface="HG丸ｺﾞｼｯｸM-PRO" pitchFamily="50" charset="-128"/>
              </a:rPr>
              <a:t> [1-4]</a:t>
            </a:r>
            <a:endParaRPr lang="en-US" altLang="ja-JP" sz="1200" dirty="0">
              <a:latin typeface="HG丸ｺﾞｼｯｸM-PRO" pitchFamily="50" charset="-128"/>
              <a:ea typeface="HG丸ｺﾞｼｯｸM-PRO" pitchFamily="50" charset="-128"/>
            </a:endParaRPr>
          </a:p>
          <a:p>
            <a:pPr algn="just"/>
            <a:r>
              <a:rPr lang="en-US" altLang="ja-JP" sz="1200" dirty="0">
                <a:latin typeface="HG丸ｺﾞｼｯｸM-PRO" pitchFamily="50" charset="-128"/>
                <a:ea typeface="HG丸ｺﾞｼｯｸM-PRO" pitchFamily="50" charset="-128"/>
              </a:rPr>
              <a:t>ii) Magnetism in alkali-metal doped </a:t>
            </a:r>
            <a:r>
              <a:rPr lang="en-US" altLang="ja-JP" sz="1200" dirty="0" err="1">
                <a:latin typeface="HG丸ｺﾞｼｯｸM-PRO" pitchFamily="50" charset="-128"/>
                <a:ea typeface="HG丸ｺﾞｼｯｸM-PRO" pitchFamily="50" charset="-128"/>
              </a:rPr>
              <a:t>polyaromatic</a:t>
            </a:r>
            <a:r>
              <a:rPr lang="en-US" altLang="ja-JP" sz="1200" dirty="0">
                <a:latin typeface="HG丸ｺﾞｼｯｸM-PRO" pitchFamily="50" charset="-128"/>
                <a:ea typeface="HG丸ｺﾞｼｯｸM-PRO" pitchFamily="50" charset="-128"/>
              </a:rPr>
              <a:t> </a:t>
            </a:r>
            <a:r>
              <a:rPr lang="en-US" altLang="ja-JP" sz="1200" dirty="0" smtClean="0">
                <a:latin typeface="HG丸ｺﾞｼｯｸM-PRO" pitchFamily="50" charset="-128"/>
                <a:ea typeface="HG丸ｺﾞｼｯｸM-PRO" pitchFamily="50" charset="-128"/>
              </a:rPr>
              <a:t>hydrocarbons</a:t>
            </a:r>
            <a:endParaRPr lang="en-US" altLang="ja-JP" sz="1200" dirty="0">
              <a:latin typeface="HG丸ｺﾞｼｯｸM-PRO" pitchFamily="50" charset="-128"/>
              <a:ea typeface="HG丸ｺﾞｼｯｸM-PRO" pitchFamily="50" charset="-128"/>
            </a:endParaRPr>
          </a:p>
          <a:p>
            <a:pPr algn="just"/>
            <a:r>
              <a:rPr lang="en-US" altLang="ja-JP" sz="1200" dirty="0">
                <a:latin typeface="HG丸ｺﾞｼｯｸM-PRO" pitchFamily="50" charset="-128"/>
                <a:ea typeface="HG丸ｺﾞｼｯｸM-PRO" pitchFamily="50" charset="-128"/>
              </a:rPr>
              <a:t>iii) Alkali </a:t>
            </a:r>
            <a:r>
              <a:rPr lang="en-US" altLang="ja-JP" sz="1200" dirty="0" err="1">
                <a:latin typeface="HG丸ｺﾞｼｯｸM-PRO" pitchFamily="50" charset="-128"/>
                <a:ea typeface="HG丸ｺﾞｼｯｸM-PRO" pitchFamily="50" charset="-128"/>
              </a:rPr>
              <a:t>superoxides</a:t>
            </a:r>
            <a:r>
              <a:rPr lang="en-US" altLang="ja-JP" sz="1200" dirty="0">
                <a:latin typeface="HG丸ｺﾞｼｯｸM-PRO" pitchFamily="50" charset="-128"/>
                <a:ea typeface="HG丸ｺﾞｼｯｸM-PRO" pitchFamily="50" charset="-128"/>
              </a:rPr>
              <a:t> (AO</a:t>
            </a:r>
            <a:r>
              <a:rPr lang="en-US" altLang="ja-JP" sz="1200" baseline="-25000" dirty="0">
                <a:latin typeface="HG丸ｺﾞｼｯｸM-PRO" pitchFamily="50" charset="-128"/>
                <a:ea typeface="HG丸ｺﾞｼｯｸM-PRO" pitchFamily="50" charset="-128"/>
              </a:rPr>
              <a:t>2</a:t>
            </a:r>
            <a:r>
              <a:rPr lang="en-US" altLang="ja-JP" sz="1200" dirty="0" smtClean="0">
                <a:latin typeface="HG丸ｺﾞｼｯｸM-PRO" pitchFamily="50" charset="-128"/>
                <a:ea typeface="HG丸ｺﾞｼｯｸM-PRO" pitchFamily="50" charset="-128"/>
              </a:rPr>
              <a:t>) [5,6]</a:t>
            </a:r>
          </a:p>
          <a:p>
            <a:pPr algn="just"/>
            <a:endParaRPr lang="en-US" altLang="ja-JP" sz="1200" dirty="0" smtClean="0">
              <a:latin typeface="HG丸ｺﾞｼｯｸM-PRO" pitchFamily="50" charset="-128"/>
              <a:ea typeface="HG丸ｺﾞｼｯｸM-PRO" pitchFamily="50" charset="-128"/>
            </a:endParaRPr>
          </a:p>
          <a:p>
            <a:pPr algn="just"/>
            <a:r>
              <a:rPr lang="da-DK" altLang="ja-JP" sz="1100" dirty="0">
                <a:latin typeface="HG丸ｺﾞｼｯｸM-PRO" pitchFamily="50" charset="-128"/>
                <a:ea typeface="HG丸ｺﾞｼｯｸM-PRO" pitchFamily="50" charset="-128"/>
              </a:rPr>
              <a:t>[1] Y. Takabayashi, D. Arčon </a:t>
            </a:r>
            <a:r>
              <a:rPr lang="da-DK" altLang="ja-JP" sz="1100" i="1" dirty="0">
                <a:latin typeface="HG丸ｺﾞｼｯｸM-PRO" pitchFamily="50" charset="-128"/>
                <a:ea typeface="HG丸ｺﾞｼｯｸM-PRO" pitchFamily="50" charset="-128"/>
              </a:rPr>
              <a:t>et al</a:t>
            </a:r>
            <a:r>
              <a:rPr lang="da-DK" altLang="ja-JP" sz="1100" dirty="0">
                <a:latin typeface="HG丸ｺﾞｼｯｸM-PRO" pitchFamily="50" charset="-128"/>
                <a:ea typeface="HG丸ｺﾞｼｯｸM-PRO" pitchFamily="50" charset="-128"/>
              </a:rPr>
              <a:t>., Science </a:t>
            </a:r>
            <a:r>
              <a:rPr lang="da-DK" altLang="ja-JP" sz="1100" b="1" dirty="0">
                <a:latin typeface="HG丸ｺﾞｼｯｸM-PRO" pitchFamily="50" charset="-128"/>
                <a:ea typeface="HG丸ｺﾞｼｯｸM-PRO" pitchFamily="50" charset="-128"/>
              </a:rPr>
              <a:t>323</a:t>
            </a:r>
            <a:r>
              <a:rPr lang="da-DK" altLang="ja-JP" sz="1100" dirty="0">
                <a:latin typeface="HG丸ｺﾞｼｯｸM-PRO" pitchFamily="50" charset="-128"/>
                <a:ea typeface="HG丸ｺﾞｼｯｸM-PRO" pitchFamily="50" charset="-128"/>
              </a:rPr>
              <a:t>, 1585 (2009).</a:t>
            </a:r>
          </a:p>
          <a:p>
            <a:pPr algn="just"/>
            <a:r>
              <a:rPr lang="da-DK" altLang="ja-JP" sz="1100" dirty="0">
                <a:latin typeface="HG丸ｺﾞｼｯｸM-PRO" pitchFamily="50" charset="-128"/>
                <a:ea typeface="HG丸ｺﾞｼｯｸM-PRO" pitchFamily="50" charset="-128"/>
              </a:rPr>
              <a:t>[2] A. Y. Ganin, D. Arčon </a:t>
            </a:r>
            <a:r>
              <a:rPr lang="da-DK" altLang="ja-JP" sz="1100" i="1" dirty="0">
                <a:latin typeface="HG丸ｺﾞｼｯｸM-PRO" pitchFamily="50" charset="-128"/>
                <a:ea typeface="HG丸ｺﾞｼｯｸM-PRO" pitchFamily="50" charset="-128"/>
              </a:rPr>
              <a:t>et al</a:t>
            </a:r>
            <a:r>
              <a:rPr lang="da-DK" altLang="ja-JP" sz="1100" dirty="0">
                <a:latin typeface="HG丸ｺﾞｼｯｸM-PRO" pitchFamily="50" charset="-128"/>
                <a:ea typeface="HG丸ｺﾞｼｯｸM-PRO" pitchFamily="50" charset="-128"/>
              </a:rPr>
              <a:t>., Nature </a:t>
            </a:r>
            <a:r>
              <a:rPr lang="da-DK" altLang="ja-JP" sz="1100" b="1" dirty="0">
                <a:latin typeface="HG丸ｺﾞｼｯｸM-PRO" pitchFamily="50" charset="-128"/>
                <a:ea typeface="HG丸ｺﾞｼｯｸM-PRO" pitchFamily="50" charset="-128"/>
              </a:rPr>
              <a:t>466</a:t>
            </a:r>
            <a:r>
              <a:rPr lang="da-DK" altLang="ja-JP" sz="1100" dirty="0">
                <a:latin typeface="HG丸ｺﾞｼｯｸM-PRO" pitchFamily="50" charset="-128"/>
                <a:ea typeface="HG丸ｺﾞｼｯｸM-PRO" pitchFamily="50" charset="-128"/>
              </a:rPr>
              <a:t>, 221 (2010).</a:t>
            </a:r>
          </a:p>
          <a:p>
            <a:pPr algn="just"/>
            <a:r>
              <a:rPr lang="da-DK" altLang="ja-JP" sz="1100" dirty="0">
                <a:latin typeface="HG丸ｺﾞｼｯｸM-PRO" pitchFamily="50" charset="-128"/>
                <a:ea typeface="HG丸ｺﾞｼｯｸM-PRO" pitchFamily="50" charset="-128"/>
              </a:rPr>
              <a:t>[3] R. Zadik </a:t>
            </a:r>
            <a:r>
              <a:rPr lang="da-DK" altLang="ja-JP" sz="1100" i="1" dirty="0">
                <a:latin typeface="HG丸ｺﾞｼｯｸM-PRO" pitchFamily="50" charset="-128"/>
                <a:ea typeface="HG丸ｺﾞｼｯｸM-PRO" pitchFamily="50" charset="-128"/>
              </a:rPr>
              <a:t>et al.</a:t>
            </a:r>
            <a:r>
              <a:rPr lang="da-DK" altLang="ja-JP" sz="1100" dirty="0">
                <a:latin typeface="HG丸ｺﾞｼｯｸM-PRO" pitchFamily="50" charset="-128"/>
                <a:ea typeface="HG丸ｺﾞｼｯｸM-PRO" pitchFamily="50" charset="-128"/>
              </a:rPr>
              <a:t>, Sci. Adv. </a:t>
            </a:r>
            <a:r>
              <a:rPr lang="da-DK" altLang="ja-JP" sz="1100" b="1" dirty="0">
                <a:latin typeface="HG丸ｺﾞｼｯｸM-PRO" pitchFamily="50" charset="-128"/>
                <a:ea typeface="HG丸ｺﾞｼｯｸM-PRO" pitchFamily="50" charset="-128"/>
              </a:rPr>
              <a:t>1</a:t>
            </a:r>
            <a:r>
              <a:rPr lang="da-DK" altLang="ja-JP" sz="1100" dirty="0">
                <a:latin typeface="HG丸ｺﾞｼｯｸM-PRO" pitchFamily="50" charset="-128"/>
                <a:ea typeface="HG丸ｺﾞｼｯｸM-PRO" pitchFamily="50" charset="-128"/>
              </a:rPr>
              <a:t>, e1500059 (2015).</a:t>
            </a:r>
          </a:p>
          <a:p>
            <a:pPr algn="just"/>
            <a:r>
              <a:rPr lang="da-DK" altLang="ja-JP" sz="1100" dirty="0">
                <a:latin typeface="HG丸ｺﾞｼｯｸM-PRO" pitchFamily="50" charset="-128"/>
                <a:ea typeface="HG丸ｺﾞｼｯｸM-PRO" pitchFamily="50" charset="-128"/>
              </a:rPr>
              <a:t>[4] A. Potočnik </a:t>
            </a:r>
            <a:r>
              <a:rPr lang="da-DK" altLang="ja-JP" sz="1100" i="1" dirty="0">
                <a:latin typeface="HG丸ｺﾞｼｯｸM-PRO" pitchFamily="50" charset="-128"/>
                <a:ea typeface="HG丸ｺﾞｼｯｸM-PRO" pitchFamily="50" charset="-128"/>
              </a:rPr>
              <a:t>et al</a:t>
            </a:r>
            <a:r>
              <a:rPr lang="da-DK" altLang="ja-JP" sz="1100" dirty="0">
                <a:latin typeface="HG丸ｺﾞｼｯｸM-PRO" pitchFamily="50" charset="-128"/>
                <a:ea typeface="HG丸ｺﾞｼｯｸM-PRO" pitchFamily="50" charset="-128"/>
              </a:rPr>
              <a:t>., Sci. Rep. </a:t>
            </a:r>
            <a:r>
              <a:rPr lang="da-DK" altLang="ja-JP" sz="1100" b="1" dirty="0">
                <a:latin typeface="HG丸ｺﾞｼｯｸM-PRO" pitchFamily="50" charset="-128"/>
                <a:ea typeface="HG丸ｺﾞｼｯｸM-PRO" pitchFamily="50" charset="-128"/>
              </a:rPr>
              <a:t>4</a:t>
            </a:r>
            <a:r>
              <a:rPr lang="da-DK" altLang="ja-JP" sz="1100" dirty="0">
                <a:latin typeface="HG丸ｺﾞｼｯｸM-PRO" pitchFamily="50" charset="-128"/>
                <a:ea typeface="HG丸ｺﾞｼｯｸM-PRO" pitchFamily="50" charset="-128"/>
              </a:rPr>
              <a:t>, 4265 (2014).</a:t>
            </a:r>
          </a:p>
          <a:p>
            <a:pPr algn="just"/>
            <a:r>
              <a:rPr lang="da-DK" altLang="ja-JP" sz="1100" dirty="0">
                <a:latin typeface="HG丸ｺﾞｼｯｸM-PRO" pitchFamily="50" charset="-128"/>
                <a:ea typeface="HG丸ｺﾞｼｯｸM-PRO" pitchFamily="50" charset="-128"/>
              </a:rPr>
              <a:t>[5] M. Klanjšek </a:t>
            </a:r>
            <a:r>
              <a:rPr lang="da-DK" altLang="ja-JP" sz="1100" i="1" dirty="0">
                <a:latin typeface="HG丸ｺﾞｼｯｸM-PRO" pitchFamily="50" charset="-128"/>
                <a:ea typeface="HG丸ｺﾞｼｯｸM-PRO" pitchFamily="50" charset="-128"/>
              </a:rPr>
              <a:t>et al</a:t>
            </a:r>
            <a:r>
              <a:rPr lang="da-DK" altLang="ja-JP" sz="1100" dirty="0">
                <a:latin typeface="HG丸ｺﾞｼｯｸM-PRO" pitchFamily="50" charset="-128"/>
                <a:ea typeface="HG丸ｺﾞｼｯｸM-PRO" pitchFamily="50" charset="-128"/>
              </a:rPr>
              <a:t>., Phys. Rev. Lett. </a:t>
            </a:r>
            <a:r>
              <a:rPr lang="da-DK" altLang="ja-JP" sz="1100" b="1" dirty="0">
                <a:latin typeface="HG丸ｺﾞｼｯｸM-PRO" pitchFamily="50" charset="-128"/>
                <a:ea typeface="HG丸ｺﾞｼｯｸM-PRO" pitchFamily="50" charset="-128"/>
              </a:rPr>
              <a:t>115</a:t>
            </a:r>
            <a:r>
              <a:rPr lang="da-DK" altLang="ja-JP" sz="1100" dirty="0">
                <a:latin typeface="HG丸ｺﾞｼｯｸM-PRO" pitchFamily="50" charset="-128"/>
                <a:ea typeface="HG丸ｺﾞｼｯｸM-PRO" pitchFamily="50" charset="-128"/>
              </a:rPr>
              <a:t>, 057205 (2015).</a:t>
            </a:r>
          </a:p>
          <a:p>
            <a:pPr algn="just"/>
            <a:r>
              <a:rPr lang="da-DK" altLang="ja-JP" sz="1100" dirty="0">
                <a:latin typeface="HG丸ｺﾞｼｯｸM-PRO" pitchFamily="50" charset="-128"/>
                <a:ea typeface="HG丸ｺﾞｼｯｸM-PRO" pitchFamily="50" charset="-128"/>
              </a:rPr>
              <a:t>[6] T. Knaflič </a:t>
            </a:r>
            <a:r>
              <a:rPr lang="da-DK" altLang="ja-JP" sz="1100" i="1" dirty="0">
                <a:latin typeface="HG丸ｺﾞｼｯｸM-PRO" pitchFamily="50" charset="-128"/>
                <a:ea typeface="HG丸ｺﾞｼｯｸM-PRO" pitchFamily="50" charset="-128"/>
              </a:rPr>
              <a:t>et al</a:t>
            </a:r>
            <a:r>
              <a:rPr lang="da-DK" altLang="ja-JP" sz="1100" dirty="0">
                <a:latin typeface="HG丸ｺﾞｼｯｸM-PRO" pitchFamily="50" charset="-128"/>
                <a:ea typeface="HG丸ｺﾞｼｯｸM-PRO" pitchFamily="50" charset="-128"/>
              </a:rPr>
              <a:t>., Phys. Rev. B </a:t>
            </a:r>
            <a:r>
              <a:rPr lang="da-DK" altLang="ja-JP" sz="1100" b="1" dirty="0">
                <a:latin typeface="HG丸ｺﾞｼｯｸM-PRO" pitchFamily="50" charset="-128"/>
                <a:ea typeface="HG丸ｺﾞｼｯｸM-PRO" pitchFamily="50" charset="-128"/>
              </a:rPr>
              <a:t>91</a:t>
            </a:r>
            <a:r>
              <a:rPr lang="da-DK" altLang="ja-JP" sz="1100" dirty="0">
                <a:latin typeface="HG丸ｺﾞｼｯｸM-PRO" pitchFamily="50" charset="-128"/>
                <a:ea typeface="HG丸ｺﾞｼｯｸM-PRO" pitchFamily="50" charset="-128"/>
              </a:rPr>
              <a:t>, 174419 (2015</a:t>
            </a:r>
            <a:r>
              <a:rPr lang="da-DK" altLang="ja-JP" sz="1100" dirty="0" smtClean="0">
                <a:latin typeface="HG丸ｺﾞｼｯｸM-PRO" pitchFamily="50" charset="-128"/>
                <a:ea typeface="HG丸ｺﾞｼｯｸM-PRO" pitchFamily="50" charset="-128"/>
              </a:rPr>
              <a:t>).</a:t>
            </a:r>
            <a:endParaRPr lang="da-DK" altLang="ja-JP" sz="1100" dirty="0">
              <a:latin typeface="HG丸ｺﾞｼｯｸM-PRO" pitchFamily="50" charset="-128"/>
              <a:ea typeface="HG丸ｺﾞｼｯｸM-PRO" pitchFamily="50" charset="-128"/>
            </a:endParaRPr>
          </a:p>
        </p:txBody>
      </p:sp>
      <p:sp>
        <p:nvSpPr>
          <p:cNvPr id="10" name="テキスト ボックス 9"/>
          <p:cNvSpPr txBox="1"/>
          <p:nvPr/>
        </p:nvSpPr>
        <p:spPr>
          <a:xfrm>
            <a:off x="1472023" y="1568293"/>
            <a:ext cx="4889866" cy="584775"/>
          </a:xfrm>
          <a:prstGeom prst="rect">
            <a:avLst/>
          </a:prstGeom>
          <a:noFill/>
        </p:spPr>
        <p:txBody>
          <a:bodyPr wrap="square" rtlCol="0">
            <a:spAutoFit/>
          </a:bodyPr>
          <a:lstStyle/>
          <a:p>
            <a:r>
              <a:rPr lang="ja-JP" altLang="en-US" sz="1600" b="1" dirty="0" smtClean="0">
                <a:latin typeface="HG丸ｺﾞｼｯｸM-PRO" pitchFamily="50" charset="-128"/>
                <a:ea typeface="HG丸ｺﾞｼｯｸM-PRO" pitchFamily="50" charset="-128"/>
                <a:cs typeface="Times"/>
              </a:rPr>
              <a:t>日時：</a:t>
            </a:r>
            <a:r>
              <a:rPr lang="en-US" altLang="ja-JP" sz="1600" b="1" dirty="0" smtClean="0">
                <a:latin typeface="HG丸ｺﾞｼｯｸM-PRO" pitchFamily="50" charset="-128"/>
                <a:ea typeface="HG丸ｺﾞｼｯｸM-PRO" pitchFamily="50" charset="-128"/>
                <a:cs typeface="Times"/>
              </a:rPr>
              <a:t> </a:t>
            </a:r>
            <a:r>
              <a:rPr lang="ja-JP" altLang="en-US" sz="1600" b="1" dirty="0" smtClean="0">
                <a:latin typeface="HG丸ｺﾞｼｯｸM-PRO" pitchFamily="50" charset="-128"/>
                <a:ea typeface="HG丸ｺﾞｼｯｸM-PRO" pitchFamily="50" charset="-128"/>
                <a:cs typeface="Times"/>
              </a:rPr>
              <a:t>２</a:t>
            </a:r>
            <a:r>
              <a:rPr kumimoji="1" lang="ja-JP" altLang="en-US" sz="1600" b="1" dirty="0" smtClean="0">
                <a:latin typeface="HG丸ｺﾞｼｯｸM-PRO" pitchFamily="50" charset="-128"/>
                <a:ea typeface="HG丸ｺﾞｼｯｸM-PRO" pitchFamily="50" charset="-128"/>
              </a:rPr>
              <a:t>月１３日（</a:t>
            </a:r>
            <a:r>
              <a:rPr lang="ja-JP" altLang="en-US" sz="1600" b="1" dirty="0">
                <a:latin typeface="HG丸ｺﾞｼｯｸM-PRO" pitchFamily="50" charset="-128"/>
                <a:ea typeface="HG丸ｺﾞｼｯｸM-PRO" pitchFamily="50" charset="-128"/>
              </a:rPr>
              <a:t>月</a:t>
            </a:r>
            <a:r>
              <a:rPr kumimoji="1" lang="ja-JP" altLang="en-US" sz="1600" b="1" dirty="0" smtClean="0">
                <a:latin typeface="HG丸ｺﾞｼｯｸM-PRO" pitchFamily="50" charset="-128"/>
                <a:ea typeface="HG丸ｺﾞｼｯｸM-PRO" pitchFamily="50" charset="-128"/>
              </a:rPr>
              <a:t>）</a:t>
            </a:r>
            <a:r>
              <a:rPr kumimoji="1" lang="en-US" altLang="ja-JP" sz="1600" b="1" dirty="0" smtClean="0">
                <a:latin typeface="HG丸ｺﾞｼｯｸM-PRO" pitchFamily="50" charset="-128"/>
                <a:ea typeface="HG丸ｺﾞｼｯｸM-PRO" pitchFamily="50" charset="-128"/>
              </a:rPr>
              <a:t> </a:t>
            </a:r>
            <a:r>
              <a:rPr lang="en-US" altLang="ja-JP" sz="1600" b="1" dirty="0" smtClean="0">
                <a:latin typeface="HG丸ｺﾞｼｯｸM-PRO" pitchFamily="50" charset="-128"/>
                <a:ea typeface="HG丸ｺﾞｼｯｸM-PRO" pitchFamily="50" charset="-128"/>
                <a:cs typeface="Times"/>
              </a:rPr>
              <a:t>16:</a:t>
            </a:r>
            <a:r>
              <a:rPr lang="ja-JP" altLang="en-US" sz="1600" b="1" dirty="0" smtClean="0">
                <a:latin typeface="HG丸ｺﾞｼｯｸM-PRO" pitchFamily="50" charset="-128"/>
                <a:ea typeface="HG丸ｺﾞｼｯｸM-PRO" pitchFamily="50" charset="-128"/>
                <a:cs typeface="Times"/>
              </a:rPr>
              <a:t>０</a:t>
            </a:r>
            <a:r>
              <a:rPr lang="en-US" altLang="ja-JP" sz="1600" b="1" dirty="0" smtClean="0">
                <a:latin typeface="HG丸ｺﾞｼｯｸM-PRO" pitchFamily="50" charset="-128"/>
                <a:ea typeface="HG丸ｺﾞｼｯｸM-PRO" pitchFamily="50" charset="-128"/>
                <a:cs typeface="Times"/>
              </a:rPr>
              <a:t>0</a:t>
            </a:r>
            <a:r>
              <a:rPr lang="ja-JP" altLang="en-US" sz="1600" b="1" dirty="0" smtClean="0">
                <a:latin typeface="HG丸ｺﾞｼｯｸM-PRO" pitchFamily="50" charset="-128"/>
                <a:ea typeface="HG丸ｺﾞｼｯｸM-PRO" pitchFamily="50" charset="-128"/>
                <a:cs typeface="Times"/>
              </a:rPr>
              <a:t> </a:t>
            </a:r>
            <a:r>
              <a:rPr lang="en-US" altLang="ja-JP" sz="1600" b="1" dirty="0" smtClean="0">
                <a:latin typeface="HG丸ｺﾞｼｯｸM-PRO" pitchFamily="50" charset="-128"/>
                <a:ea typeface="HG丸ｺﾞｼｯｸM-PRO" pitchFamily="50" charset="-128"/>
                <a:cs typeface="Times"/>
              </a:rPr>
              <a:t>– 17:</a:t>
            </a:r>
            <a:r>
              <a:rPr lang="ja-JP" altLang="en-US" sz="1600" b="1" dirty="0" smtClean="0">
                <a:latin typeface="HG丸ｺﾞｼｯｸM-PRO" pitchFamily="50" charset="-128"/>
                <a:ea typeface="HG丸ｺﾞｼｯｸM-PRO" pitchFamily="50" charset="-128"/>
                <a:cs typeface="Times"/>
              </a:rPr>
              <a:t>３</a:t>
            </a:r>
            <a:r>
              <a:rPr lang="en-US" altLang="ja-JP" sz="1600" b="1" dirty="0" smtClean="0">
                <a:latin typeface="HG丸ｺﾞｼｯｸM-PRO" pitchFamily="50" charset="-128"/>
                <a:ea typeface="HG丸ｺﾞｼｯｸM-PRO" pitchFamily="50" charset="-128"/>
                <a:cs typeface="Times"/>
              </a:rPr>
              <a:t>0</a:t>
            </a:r>
            <a:endParaRPr kumimoji="1" lang="en-US" altLang="ja-JP" sz="1600" b="1" dirty="0" smtClean="0">
              <a:latin typeface="HG丸ｺﾞｼｯｸM-PRO" pitchFamily="50" charset="-128"/>
              <a:ea typeface="HG丸ｺﾞｼｯｸM-PRO" pitchFamily="50" charset="-128"/>
              <a:cs typeface="Times"/>
            </a:endParaRPr>
          </a:p>
          <a:p>
            <a:r>
              <a:rPr lang="ja-JP" altLang="en-US" sz="1600" b="1" dirty="0" smtClean="0">
                <a:latin typeface="HG丸ｺﾞｼｯｸM-PRO" pitchFamily="50" charset="-128"/>
                <a:ea typeface="HG丸ｺﾞｼｯｸM-PRO" pitchFamily="50" charset="-128"/>
                <a:cs typeface="Times"/>
              </a:rPr>
              <a:t>場所：</a:t>
            </a:r>
            <a:r>
              <a:rPr lang="ja-JP" altLang="en-US" sz="1600" b="1" dirty="0" smtClean="0">
                <a:latin typeface="HG丸ｺﾞｼｯｸM-PRO" pitchFamily="50" charset="-128"/>
                <a:ea typeface="HG丸ｺﾞｼｯｸM-PRO" pitchFamily="50" charset="-128"/>
              </a:rPr>
              <a:t>葛飾キャンパス研究棟８Ｆ第</a:t>
            </a:r>
            <a:r>
              <a:rPr lang="ja-JP" altLang="en-US" sz="1600" b="1" dirty="0">
                <a:latin typeface="HG丸ｺﾞｼｯｸM-PRO" pitchFamily="50" charset="-128"/>
                <a:ea typeface="HG丸ｺﾞｼｯｸM-PRO" pitchFamily="50" charset="-128"/>
              </a:rPr>
              <a:t>２</a:t>
            </a:r>
            <a:r>
              <a:rPr lang="ja-JP" altLang="en-US" sz="1600" b="1" dirty="0" smtClean="0">
                <a:latin typeface="HG丸ｺﾞｼｯｸM-PRO" pitchFamily="50" charset="-128"/>
                <a:ea typeface="HG丸ｺﾞｼｯｸM-PRO" pitchFamily="50" charset="-128"/>
              </a:rPr>
              <a:t>セミナー室</a:t>
            </a:r>
            <a:endParaRPr kumimoji="1" lang="ja-JP" altLang="en-US" sz="1600" b="1" dirty="0">
              <a:latin typeface="HG丸ｺﾞｼｯｸM-PRO" pitchFamily="50" charset="-128"/>
              <a:ea typeface="HG丸ｺﾞｼｯｸM-PRO" pitchFamily="50" charset="-128"/>
            </a:endParaRPr>
          </a:p>
        </p:txBody>
      </p:sp>
      <p:sp>
        <p:nvSpPr>
          <p:cNvPr id="12" name="テキスト ボックス 11"/>
          <p:cNvSpPr txBox="1"/>
          <p:nvPr/>
        </p:nvSpPr>
        <p:spPr>
          <a:xfrm>
            <a:off x="219456" y="2163458"/>
            <a:ext cx="6538183" cy="738664"/>
          </a:xfrm>
          <a:prstGeom prst="rect">
            <a:avLst/>
          </a:prstGeom>
          <a:noFill/>
        </p:spPr>
        <p:txBody>
          <a:bodyPr wrap="square" rtlCol="0">
            <a:spAutoFit/>
          </a:bodyPr>
          <a:lstStyle/>
          <a:p>
            <a:pPr>
              <a:lnSpc>
                <a:spcPct val="200000"/>
              </a:lnSpc>
            </a:pPr>
            <a:r>
              <a:rPr lang="en-US" altLang="ja-JP" sz="1400" b="1" dirty="0" smtClean="0">
                <a:latin typeface="HG丸ｺﾞｼｯｸM-PRO" pitchFamily="50" charset="-128"/>
                <a:ea typeface="HG丸ｺﾞｼｯｸM-PRO" pitchFamily="50" charset="-128"/>
              </a:rPr>
              <a:t>Speaker</a:t>
            </a:r>
            <a:r>
              <a:rPr lang="ja-JP" altLang="en-US" sz="1400" dirty="0" smtClean="0">
                <a:latin typeface="HG丸ｺﾞｼｯｸM-PRO" pitchFamily="50" charset="-128"/>
                <a:ea typeface="HG丸ｺﾞｼｯｸM-PRO" pitchFamily="50" charset="-128"/>
              </a:rPr>
              <a:t>：</a:t>
            </a:r>
            <a:r>
              <a:rPr lang="en-US" altLang="ja-JP" sz="1400" dirty="0" smtClean="0">
                <a:latin typeface="HG丸ｺﾞｼｯｸM-PRO" pitchFamily="50" charset="-128"/>
                <a:ea typeface="HG丸ｺﾞｼｯｸM-PRO" pitchFamily="50" charset="-128"/>
              </a:rPr>
              <a:t>Prof</a:t>
            </a:r>
            <a:r>
              <a:rPr lang="en-US" altLang="ja-JP" sz="1400" dirty="0">
                <a:latin typeface="HG丸ｺﾞｼｯｸM-PRO" pitchFamily="50" charset="-128"/>
                <a:ea typeface="HG丸ｺﾞｼｯｸM-PRO" pitchFamily="50" charset="-128"/>
              </a:rPr>
              <a:t>. Denis </a:t>
            </a:r>
            <a:r>
              <a:rPr lang="en-US" altLang="ja-JP" sz="1400" dirty="0" smtClean="0">
                <a:latin typeface="HG丸ｺﾞｼｯｸM-PRO" pitchFamily="50" charset="-128"/>
                <a:ea typeface="HG丸ｺﾞｼｯｸM-PRO" pitchFamily="50" charset="-128"/>
              </a:rPr>
              <a:t>ARČON</a:t>
            </a:r>
          </a:p>
          <a:p>
            <a:pPr marL="898525" indent="-898525"/>
            <a:r>
              <a:rPr lang="en-US" altLang="ja-JP" sz="1400" b="1" dirty="0" smtClean="0">
                <a:latin typeface="HG丸ｺﾞｼｯｸM-PRO" pitchFamily="50" charset="-128"/>
                <a:ea typeface="HG丸ｺﾞｼｯｸM-PRO" pitchFamily="50" charset="-128"/>
              </a:rPr>
              <a:t>Affiliation</a:t>
            </a:r>
            <a:r>
              <a:rPr lang="en-US" altLang="ja-JP" sz="1400" dirty="0" smtClean="0">
                <a:latin typeface="HG丸ｺﾞｼｯｸM-PRO" pitchFamily="50" charset="-128"/>
                <a:ea typeface="HG丸ｺﾞｼｯｸM-PRO" pitchFamily="50" charset="-128"/>
              </a:rPr>
              <a:t>: </a:t>
            </a:r>
            <a:r>
              <a:rPr lang="en-US" altLang="zh-CN" sz="1400" dirty="0" err="1" smtClean="0">
                <a:latin typeface="HG丸ｺﾞｼｯｸM-PRO" pitchFamily="50" charset="-128"/>
                <a:ea typeface="HG丸ｺﾞｼｯｸM-PRO" pitchFamily="50" charset="-128"/>
              </a:rPr>
              <a:t>Jozef</a:t>
            </a:r>
            <a:r>
              <a:rPr lang="en-US" altLang="zh-CN" sz="1400" dirty="0" smtClean="0">
                <a:latin typeface="HG丸ｺﾞｼｯｸM-PRO" pitchFamily="50" charset="-128"/>
                <a:ea typeface="HG丸ｺﾞｼｯｸM-PRO" pitchFamily="50" charset="-128"/>
              </a:rPr>
              <a:t> </a:t>
            </a:r>
            <a:r>
              <a:rPr lang="en-US" altLang="zh-CN" sz="1400" dirty="0">
                <a:latin typeface="HG丸ｺﾞｼｯｸM-PRO" pitchFamily="50" charset="-128"/>
                <a:ea typeface="HG丸ｺﾞｼｯｸM-PRO" pitchFamily="50" charset="-128"/>
              </a:rPr>
              <a:t>Stefan </a:t>
            </a:r>
            <a:r>
              <a:rPr lang="en-US" altLang="zh-CN" sz="1400" dirty="0" smtClean="0">
                <a:latin typeface="HG丸ｺﾞｼｯｸM-PRO" pitchFamily="50" charset="-128"/>
                <a:ea typeface="HG丸ｺﾞｼｯｸM-PRO" pitchFamily="50" charset="-128"/>
              </a:rPr>
              <a:t>Institute</a:t>
            </a:r>
            <a:r>
              <a:rPr lang="ja-JP" altLang="en-US" sz="1400" dirty="0">
                <a:latin typeface="HG丸ｺﾞｼｯｸM-PRO" pitchFamily="50" charset="-128"/>
                <a:ea typeface="HG丸ｺﾞｼｯｸM-PRO" pitchFamily="50" charset="-128"/>
              </a:rPr>
              <a:t> </a:t>
            </a:r>
            <a:r>
              <a:rPr lang="en-US" altLang="ja-JP" sz="1400" dirty="0">
                <a:latin typeface="HG丸ｺﾞｼｯｸM-PRO" pitchFamily="50" charset="-128"/>
                <a:ea typeface="HG丸ｺﾞｼｯｸM-PRO" pitchFamily="50" charset="-128"/>
              </a:rPr>
              <a:t>and University of Ljubljana</a:t>
            </a:r>
            <a:r>
              <a:rPr lang="en-US" altLang="zh-CN" sz="1400" dirty="0" smtClean="0">
                <a:latin typeface="HG丸ｺﾞｼｯｸM-PRO" pitchFamily="50" charset="-128"/>
                <a:ea typeface="HG丸ｺﾞｼｯｸM-PRO" pitchFamily="50" charset="-128"/>
              </a:rPr>
              <a:t>, Slovenia</a:t>
            </a:r>
            <a:endParaRPr lang="en-US" altLang="ja-JP" sz="1400" dirty="0" smtClean="0">
              <a:latin typeface="HG丸ｺﾞｼｯｸM-PRO" pitchFamily="50" charset="-128"/>
              <a:ea typeface="HG丸ｺﾞｼｯｸM-PRO" pitchFamily="50" charset="-128"/>
            </a:endParaRPr>
          </a:p>
        </p:txBody>
      </p:sp>
      <p:sp>
        <p:nvSpPr>
          <p:cNvPr id="13" name="テキスト ボックス 12"/>
          <p:cNvSpPr txBox="1"/>
          <p:nvPr/>
        </p:nvSpPr>
        <p:spPr>
          <a:xfrm>
            <a:off x="219456" y="2936256"/>
            <a:ext cx="5862430" cy="738664"/>
          </a:xfrm>
          <a:prstGeom prst="rect">
            <a:avLst/>
          </a:prstGeom>
          <a:noFill/>
        </p:spPr>
        <p:txBody>
          <a:bodyPr wrap="square" rtlCol="0">
            <a:spAutoFit/>
          </a:bodyPr>
          <a:lstStyle/>
          <a:p>
            <a:pPr marL="446088" indent="-446088"/>
            <a:r>
              <a:rPr lang="en-US" altLang="ja-JP" sz="1400" b="1" dirty="0" smtClean="0">
                <a:latin typeface="HG丸ｺﾞｼｯｸM-PRO" pitchFamily="50" charset="-128"/>
                <a:ea typeface="HG丸ｺﾞｼｯｸM-PRO" pitchFamily="50" charset="-128"/>
              </a:rPr>
              <a:t>Title</a:t>
            </a:r>
            <a:r>
              <a:rPr lang="ja-JP" altLang="en-US" sz="1400" dirty="0" smtClean="0">
                <a:latin typeface="HG丸ｺﾞｼｯｸM-PRO" pitchFamily="50" charset="-128"/>
                <a:ea typeface="HG丸ｺﾞｼｯｸM-PRO" pitchFamily="50" charset="-128"/>
              </a:rPr>
              <a:t>：</a:t>
            </a:r>
            <a:r>
              <a:rPr lang="en-US" altLang="ja-JP" sz="1400" dirty="0">
                <a:latin typeface="HG丸ｺﾞｼｯｸM-PRO" pitchFamily="50" charset="-128"/>
                <a:ea typeface="HG丸ｺﾞｼｯｸM-PRO" pitchFamily="50" charset="-128"/>
              </a:rPr>
              <a:t>Unconventional magnetic and superconducting states emerging in strongly correlated </a:t>
            </a:r>
            <a:r>
              <a:rPr lang="en-US" altLang="ja-JP" sz="1400" dirty="0" err="1">
                <a:latin typeface="HG丸ｺﾞｼｯｸM-PRO" pitchFamily="50" charset="-128"/>
                <a:ea typeface="HG丸ｺﾞｼｯｸM-PRO" pitchFamily="50" charset="-128"/>
              </a:rPr>
              <a:t>orbitally</a:t>
            </a:r>
            <a:r>
              <a:rPr lang="en-US" altLang="ja-JP" sz="1400" dirty="0">
                <a:latin typeface="HG丸ｺﾞｼｯｸM-PRO" pitchFamily="50" charset="-128"/>
                <a:ea typeface="HG丸ｺﾞｼｯｸM-PRO" pitchFamily="50" charset="-128"/>
              </a:rPr>
              <a:t>-degenerate light-element molecular solids</a:t>
            </a:r>
            <a:endParaRPr lang="ja-JP" altLang="ja-JP" sz="1400" dirty="0">
              <a:latin typeface="HG丸ｺﾞｼｯｸM-PRO" pitchFamily="50" charset="-128"/>
              <a:ea typeface="HG丸ｺﾞｼｯｸM-PRO" pitchFamily="50" charset="-128"/>
            </a:endParaRPr>
          </a:p>
        </p:txBody>
      </p:sp>
      <p:sp>
        <p:nvSpPr>
          <p:cNvPr id="14" name="テキスト ボックス 13"/>
          <p:cNvSpPr txBox="1"/>
          <p:nvPr/>
        </p:nvSpPr>
        <p:spPr>
          <a:xfrm>
            <a:off x="219456" y="3759657"/>
            <a:ext cx="1200894" cy="276999"/>
          </a:xfrm>
          <a:prstGeom prst="rect">
            <a:avLst/>
          </a:prstGeom>
          <a:noFill/>
        </p:spPr>
        <p:txBody>
          <a:bodyPr wrap="square" rtlCol="0">
            <a:spAutoFit/>
          </a:bodyPr>
          <a:lstStyle/>
          <a:p>
            <a:r>
              <a:rPr lang="en-US" altLang="ja-JP" sz="1200" b="1" dirty="0" smtClean="0">
                <a:latin typeface="HG丸ｺﾞｼｯｸM-PRO" pitchFamily="50" charset="-128"/>
                <a:ea typeface="HG丸ｺﾞｼｯｸM-PRO" pitchFamily="50" charset="-128"/>
              </a:rPr>
              <a:t>Abstract</a:t>
            </a:r>
            <a:r>
              <a:rPr lang="ja-JP" altLang="en-US" sz="1200" b="1" dirty="0" smtClean="0">
                <a:latin typeface="HG丸ｺﾞｼｯｸM-PRO" pitchFamily="50" charset="-128"/>
                <a:ea typeface="HG丸ｺﾞｼｯｸM-PRO" pitchFamily="50" charset="-128"/>
              </a:rPr>
              <a:t>：</a:t>
            </a:r>
            <a:endParaRPr kumimoji="1" lang="ja-JP" altLang="en-US" sz="1200" b="1" dirty="0">
              <a:latin typeface="HG丸ｺﾞｼｯｸM-PRO" pitchFamily="50" charset="-128"/>
              <a:ea typeface="HG丸ｺﾞｼｯｸM-PRO" pitchFamily="50" charset="-128"/>
            </a:endParaRPr>
          </a:p>
        </p:txBody>
      </p:sp>
      <p:sp>
        <p:nvSpPr>
          <p:cNvPr id="20" name="正方形/長方形 19"/>
          <p:cNvSpPr/>
          <p:nvPr/>
        </p:nvSpPr>
        <p:spPr>
          <a:xfrm>
            <a:off x="0" y="1467931"/>
            <a:ext cx="6857999" cy="45719"/>
          </a:xfrm>
          <a:prstGeom prst="rect">
            <a:avLst/>
          </a:prstGeom>
          <a:solidFill>
            <a:srgbClr val="00B050"/>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ja-JP" altLang="en-US" sz="3600" dirty="0" smtClean="0">
                <a:solidFill>
                  <a:srgbClr val="FFFFFF"/>
                </a:solidFill>
              </a:rPr>
              <a:t>　　　</a:t>
            </a:r>
            <a:endParaRPr lang="ja-JP" altLang="en-US" sz="3600" dirty="0">
              <a:solidFill>
                <a:srgbClr val="FFFFFF"/>
              </a:solidFill>
              <a:latin typeface="Times"/>
              <a:cs typeface="Times"/>
            </a:endParaRPr>
          </a:p>
        </p:txBody>
      </p:sp>
      <p:sp>
        <p:nvSpPr>
          <p:cNvPr id="22" name="テキスト ボックス 21"/>
          <p:cNvSpPr txBox="1"/>
          <p:nvPr/>
        </p:nvSpPr>
        <p:spPr>
          <a:xfrm>
            <a:off x="0" y="760539"/>
            <a:ext cx="6857999" cy="707886"/>
          </a:xfrm>
          <a:prstGeom prst="rect">
            <a:avLst/>
          </a:prstGeom>
          <a:noFill/>
        </p:spPr>
        <p:txBody>
          <a:bodyPr wrap="square" rtlCol="0">
            <a:spAutoFit/>
          </a:bodyPr>
          <a:lstStyle/>
          <a:p>
            <a:r>
              <a:rPr kumimoji="1" lang="ja-JP" altLang="en-US" sz="2000" dirty="0" smtClean="0">
                <a:latin typeface="HG丸ｺﾞｼｯｸM-PRO" pitchFamily="50" charset="-128"/>
                <a:ea typeface="HG丸ｺﾞｼｯｸM-PRO" pitchFamily="50" charset="-128"/>
              </a:rPr>
              <a:t>第</a:t>
            </a:r>
            <a:r>
              <a:rPr kumimoji="1" lang="en-US" altLang="ja-JP" sz="2000" dirty="0" smtClean="0">
                <a:latin typeface="HG丸ｺﾞｼｯｸM-PRO" pitchFamily="50" charset="-128"/>
                <a:ea typeface="HG丸ｺﾞｼｯｸM-PRO" pitchFamily="50" charset="-128"/>
              </a:rPr>
              <a:t>32</a:t>
            </a:r>
            <a:r>
              <a:rPr kumimoji="1" lang="ja-JP" altLang="en-US" sz="2000" dirty="0" smtClean="0">
                <a:latin typeface="HG丸ｺﾞｼｯｸM-PRO" pitchFamily="50" charset="-128"/>
                <a:ea typeface="HG丸ｺﾞｼｯｸM-PRO" pitchFamily="50" charset="-128"/>
              </a:rPr>
              <a:t>回</a:t>
            </a:r>
            <a:r>
              <a:rPr kumimoji="1" lang="ja-JP" altLang="en-US" sz="4000" dirty="0" smtClean="0">
                <a:latin typeface="HG丸ｺﾞｼｯｸM-PRO" pitchFamily="50" charset="-128"/>
                <a:ea typeface="HG丸ｺﾞｼｯｸM-PRO" pitchFamily="50" charset="-128"/>
              </a:rPr>
              <a:t>応用物理学科セミナー</a:t>
            </a:r>
            <a:endParaRPr kumimoji="1" lang="ja-JP" altLang="en-US" sz="4000" dirty="0">
              <a:latin typeface="HG丸ｺﾞｼｯｸM-PRO" pitchFamily="50" charset="-128"/>
              <a:ea typeface="HG丸ｺﾞｼｯｸM-PRO" pitchFamily="50" charset="-128"/>
            </a:endParaRPr>
          </a:p>
        </p:txBody>
      </p:sp>
      <p:pic>
        <p:nvPicPr>
          <p:cNvPr id="1026" name="Picture 2" descr="D:\ysumino\Desktop\logo.png"/>
          <p:cNvPicPr>
            <a:picLocks noChangeAspect="1" noChangeArrowheads="1"/>
          </p:cNvPicPr>
          <p:nvPr/>
        </p:nvPicPr>
        <p:blipFill>
          <a:blip r:embed="rId3"/>
          <a:srcRect/>
          <a:stretch>
            <a:fillRect/>
          </a:stretch>
        </p:blipFill>
        <p:spPr bwMode="auto">
          <a:xfrm>
            <a:off x="0" y="57938"/>
            <a:ext cx="2367504" cy="648814"/>
          </a:xfrm>
          <a:prstGeom prst="rect">
            <a:avLst/>
          </a:prstGeom>
          <a:noFill/>
        </p:spPr>
      </p:pic>
      <p:sp>
        <p:nvSpPr>
          <p:cNvPr id="15" name="テキスト ボックス 14"/>
          <p:cNvSpPr txBox="1"/>
          <p:nvPr/>
        </p:nvSpPr>
        <p:spPr>
          <a:xfrm>
            <a:off x="4999947" y="8820840"/>
            <a:ext cx="1569660" cy="276999"/>
          </a:xfrm>
          <a:prstGeom prst="rect">
            <a:avLst/>
          </a:prstGeom>
          <a:noFill/>
        </p:spPr>
        <p:txBody>
          <a:bodyPr wrap="none" rtlCol="0">
            <a:spAutoFit/>
          </a:bodyPr>
          <a:lstStyle/>
          <a:p>
            <a:r>
              <a:rPr lang="ja-JP" altLang="en-US" sz="1200" dirty="0" smtClean="0">
                <a:latin typeface="HG丸ｺﾞｼｯｸM-PRO" pitchFamily="50" charset="-128"/>
                <a:ea typeface="HG丸ｺﾞｼｯｸM-PRO" pitchFamily="50" charset="-128"/>
              </a:rPr>
              <a:t>世話人：</a:t>
            </a:r>
            <a:r>
              <a:rPr lang="ja-JP" altLang="en-US" sz="1200" b="1" dirty="0" smtClean="0"/>
              <a:t>遠山</a:t>
            </a:r>
            <a:r>
              <a:rPr lang="zh-TW" altLang="en-US" sz="1200" b="1" dirty="0" smtClean="0"/>
              <a:t>　</a:t>
            </a:r>
            <a:r>
              <a:rPr lang="ja-JP" altLang="en-US" sz="1200" b="1" dirty="0" smtClean="0"/>
              <a:t>貴巳</a:t>
            </a:r>
            <a:endParaRPr lang="en-US" altLang="ja-JP" sz="1200" dirty="0" smtClean="0">
              <a:latin typeface="HG丸ｺﾞｼｯｸM-PRO" pitchFamily="50" charset="-128"/>
              <a:ea typeface="HG丸ｺﾞｼｯｸM-PRO" pitchFamily="50" charset="-128"/>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1196</TotalTime>
  <Words>64</Words>
  <Application>Microsoft Office PowerPoint</Application>
  <PresentationFormat>画面に合わせる (4:3)</PresentationFormat>
  <Paragraphs>22</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HG丸ｺﾞｼｯｸM-PRO</vt:lpstr>
      <vt:lpstr>ＭＳ Ｐゴシック</vt:lpstr>
      <vt:lpstr>新細明體</vt:lpstr>
      <vt:lpstr>Arial</vt:lpstr>
      <vt:lpstr>Calibri</vt:lpstr>
      <vt:lpstr>Times</vt:lpstr>
      <vt:lpstr>Office テーマ</vt:lpstr>
      <vt:lpstr>PowerPoint プレゼンテーション</vt:lpstr>
    </vt:vector>
  </TitlesOfParts>
  <Company>東京理科大学</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住野豊</dc:creator>
  <cp:lastModifiedBy>Tohyama</cp:lastModifiedBy>
  <cp:revision>191</cp:revision>
  <cp:lastPrinted>2011-05-23T09:25:47Z</cp:lastPrinted>
  <dcterms:created xsi:type="dcterms:W3CDTF">2011-06-28T08:58:10Z</dcterms:created>
  <dcterms:modified xsi:type="dcterms:W3CDTF">2017-01-27T00:44:47Z</dcterms:modified>
</cp:coreProperties>
</file>