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2017/5/11</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2017/5/11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2017/5/11</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6" y="4036656"/>
            <a:ext cx="6419087" cy="4078039"/>
          </a:xfrm>
          <a:prstGeom prst="rect">
            <a:avLst/>
          </a:prstGeom>
        </p:spPr>
        <p:txBody>
          <a:bodyPr wrap="square">
            <a:spAutoFit/>
          </a:bodyPr>
          <a:lstStyle/>
          <a:p>
            <a:pPr algn="just"/>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などのシミュレーションにより粒子のアスペクトレシオをパラメータとした自発運動する粒子の集団挙動の転移が見出されている。このような粒子形状変化による集団運動の転移を実験的に調べ、運動方法の詳細に依存せずに粒子形状だけで決まる普遍的な集団挙動を見出すことを目指している。そのために、容易に様々な形を持ったゲルを多量に作れる</a:t>
            </a:r>
            <a:r>
              <a:rPr lang="en-US" altLang="ja-JP" sz="1200" dirty="0">
                <a:latin typeface="HG丸ｺﾞｼｯｸM-PRO" pitchFamily="50" charset="-128"/>
                <a:ea typeface="HG丸ｺﾞｼｯｸM-PRO" pitchFamily="50" charset="-128"/>
              </a:rPr>
              <a:t>Centrifuge-based droplet shooting device(CDSD)</a:t>
            </a:r>
            <a:r>
              <a:rPr lang="ja-JP" altLang="en-US" sz="1200" dirty="0">
                <a:latin typeface="HG丸ｺﾞｼｯｸM-PRO" pitchFamily="50" charset="-128"/>
                <a:ea typeface="HG丸ｺﾞｼｯｸM-PRO" pitchFamily="50" charset="-128"/>
              </a:rPr>
              <a:t>を用いて自発運動ゲルを作成した</a:t>
            </a:r>
            <a:r>
              <a:rPr lang="en-US" altLang="ja-JP" sz="1200" dirty="0">
                <a:latin typeface="HG丸ｺﾞｼｯｸM-PRO" pitchFamily="50" charset="-128"/>
                <a:ea typeface="HG丸ｺﾞｼｯｸM-PRO" pitchFamily="50" charset="-128"/>
              </a:rPr>
              <a:t>[3]</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p>
          <a:p>
            <a:pPr algn="just"/>
            <a:endParaRPr lang="ja-JP" altLang="en-US" sz="1200" dirty="0">
              <a:latin typeface="HG丸ｺﾞｼｯｸM-PRO" pitchFamily="50" charset="-128"/>
              <a:ea typeface="HG丸ｺﾞｼｯｸM-PRO" pitchFamily="50" charset="-128"/>
            </a:endParaRPr>
          </a:p>
          <a:p>
            <a:pPr algn="just"/>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CDSD</a:t>
            </a:r>
            <a:r>
              <a:rPr lang="ja-JP" altLang="en-US" sz="1200" dirty="0">
                <a:latin typeface="HG丸ｺﾞｼｯｸM-PRO" pitchFamily="50" charset="-128"/>
                <a:ea typeface="HG丸ｺﾞｼｯｸM-PRO" pitchFamily="50" charset="-128"/>
              </a:rPr>
              <a:t>は遠心力を利用して構成要素が異なる複数の領域を持つ単分散ゲルを作る道具である</a:t>
            </a:r>
            <a:r>
              <a:rPr lang="en-US" altLang="ja-JP" sz="1200" dirty="0">
                <a:latin typeface="HG丸ｺﾞｼｯｸM-PRO" pitchFamily="50" charset="-128"/>
                <a:ea typeface="HG丸ｺﾞｼｯｸM-PRO" pitchFamily="50" charset="-128"/>
              </a:rPr>
              <a:t>[2]</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アルギン酸ナトリウム水溶液を</a:t>
            </a:r>
            <a:r>
              <a:rPr lang="en-US" altLang="ja-JP" sz="1200" dirty="0">
                <a:latin typeface="HG丸ｺﾞｼｯｸM-PRO" pitchFamily="50" charset="-128"/>
                <a:ea typeface="HG丸ｺﾞｼｯｸM-PRO" pitchFamily="50" charset="-128"/>
              </a:rPr>
              <a:t>CDSD</a:t>
            </a:r>
            <a:r>
              <a:rPr lang="ja-JP" altLang="en-US" sz="1200" dirty="0">
                <a:latin typeface="HG丸ｺﾞｼｯｸM-PRO" pitchFamily="50" charset="-128"/>
                <a:ea typeface="HG丸ｺﾞｼｯｸM-PRO" pitchFamily="50" charset="-128"/>
              </a:rPr>
              <a:t>中のガラスキャピラリに封入し、遠心力によりキャピラリ先端から微小液滴を射出する。できた微小液滴は</a:t>
            </a:r>
            <a:r>
              <a:rPr lang="en-US" altLang="ja-JP" sz="1200" dirty="0">
                <a:latin typeface="HG丸ｺﾞｼｯｸM-PRO" pitchFamily="50" charset="-128"/>
                <a:ea typeface="HG丸ｺﾞｼｯｸM-PRO" pitchFamily="50" charset="-128"/>
              </a:rPr>
              <a:t>CDSD</a:t>
            </a:r>
            <a:r>
              <a:rPr lang="ja-JP" altLang="en-US" sz="1200" dirty="0">
                <a:latin typeface="HG丸ｺﾞｼｯｸM-PRO" pitchFamily="50" charset="-128"/>
                <a:ea typeface="HG丸ｺﾞｼｯｸM-PRO" pitchFamily="50" charset="-128"/>
              </a:rPr>
              <a:t>の底にある塩化カルシウム溶液中でゲル化する。</a:t>
            </a:r>
            <a:r>
              <a:rPr lang="en-US" altLang="ja-JP" sz="1200" dirty="0">
                <a:latin typeface="HG丸ｺﾞｼｯｸM-PRO" pitchFamily="50" charset="-128"/>
                <a:ea typeface="HG丸ｺﾞｼｯｸM-PRO" pitchFamily="50" charset="-128"/>
              </a:rPr>
              <a:t>θ</a:t>
            </a:r>
            <a:r>
              <a:rPr lang="ja-JP" altLang="en-US" sz="1200" dirty="0">
                <a:latin typeface="HG丸ｺﾞｼｯｸM-PRO" pitchFamily="50" charset="-128"/>
                <a:ea typeface="HG丸ｺﾞｼｯｸM-PRO" pitchFamily="50" charset="-128"/>
              </a:rPr>
              <a:t>管など複数の穴を持つガラスキャピラリを用いると、それぞれの穴の中の構成要素からなるゲルを組み合わせた球状粒子を作ることが出来る。今回は一部の穴にアガロースを含む溶液を入れた。作成した粒子を冷却後に</a:t>
            </a:r>
            <a:r>
              <a:rPr lang="en-US" altLang="ja-JP" sz="1200" dirty="0">
                <a:latin typeface="HG丸ｺﾞｼｯｸM-PRO" pitchFamily="50" charset="-128"/>
                <a:ea typeface="HG丸ｺﾞｼｯｸM-PRO" pitchFamily="50" charset="-128"/>
              </a:rPr>
              <a:t>EGTA</a:t>
            </a:r>
            <a:r>
              <a:rPr lang="ja-JP" altLang="en-US" sz="1200" dirty="0">
                <a:latin typeface="HG丸ｺﾞｼｯｸM-PRO" pitchFamily="50" charset="-128"/>
                <a:ea typeface="HG丸ｺﾞｼｯｸM-PRO" pitchFamily="50" charset="-128"/>
              </a:rPr>
              <a:t>溶液の中に入れるとアガロースを含む部分だけが残り、様々な形状のゲルが作れる。このゲルの一部に触媒や高誘電率の粒子を封入し、化学反応や電場を用いてゲルの自発運動を実現した</a:t>
            </a:r>
            <a:r>
              <a:rPr lang="en-US" altLang="ja-JP" sz="1200" dirty="0">
                <a:latin typeface="HG丸ｺﾞｼｯｸM-PRO" pitchFamily="50" charset="-128"/>
                <a:ea typeface="HG丸ｺﾞｼｯｸM-PRO" pitchFamily="50" charset="-128"/>
              </a:rPr>
              <a:t>[3]</a:t>
            </a:r>
            <a:r>
              <a:rPr lang="ja-JP" altLang="en-US" sz="1200" dirty="0" err="1">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p>
          <a:p>
            <a:pPr algn="just"/>
            <a:endParaRPr lang="ja-JP" altLang="en-US" sz="1200" dirty="0">
              <a:latin typeface="HG丸ｺﾞｼｯｸM-PRO" pitchFamily="50" charset="-128"/>
              <a:ea typeface="HG丸ｺﾞｼｯｸM-PRO" pitchFamily="50" charset="-128"/>
            </a:endParaRPr>
          </a:p>
          <a:p>
            <a:pPr algn="just"/>
            <a:r>
              <a:rPr lang="en-US" altLang="ja-JP" sz="1100" dirty="0">
                <a:latin typeface="HG丸ｺﾞｼｯｸM-PRO" pitchFamily="50" charset="-128"/>
                <a:ea typeface="HG丸ｺﾞｼｯｸM-PRO" pitchFamily="50" charset="-128"/>
              </a:rPr>
              <a:t>[1] F. </a:t>
            </a:r>
            <a:r>
              <a:rPr lang="en-US" altLang="ja-JP" sz="1100" dirty="0" err="1">
                <a:latin typeface="HG丸ｺﾞｼｯｸM-PRO" pitchFamily="50" charset="-128"/>
                <a:ea typeface="HG丸ｺﾞｼｯｸM-PRO" pitchFamily="50" charset="-128"/>
              </a:rPr>
              <a:t>Peruani</a:t>
            </a:r>
            <a:r>
              <a:rPr lang="en-US" altLang="ja-JP" sz="1100" dirty="0">
                <a:latin typeface="HG丸ｺﾞｼｯｸM-PRO" pitchFamily="50" charset="-128"/>
                <a:ea typeface="HG丸ｺﾞｼｯｸM-PRO" pitchFamily="50" charset="-128"/>
              </a:rPr>
              <a:t>, et al., Phys. Rev. E, 74, 030904(R) (2006); H. H. Wensink, et al., Proc. Nat. Acad. Sci., 109 14308-14313 (2012). </a:t>
            </a:r>
          </a:p>
          <a:p>
            <a:pPr algn="just"/>
            <a:r>
              <a:rPr lang="en-US" altLang="ja-JP" sz="1100" dirty="0" smtClean="0">
                <a:latin typeface="HG丸ｺﾞｼｯｸM-PRO" pitchFamily="50" charset="-128"/>
                <a:ea typeface="HG丸ｺﾞｼｯｸM-PRO" pitchFamily="50" charset="-128"/>
              </a:rPr>
              <a:t>[</a:t>
            </a:r>
            <a:r>
              <a:rPr lang="en-US" altLang="ja-JP" sz="1100" dirty="0">
                <a:latin typeface="HG丸ｺﾞｼｯｸM-PRO" pitchFamily="50" charset="-128"/>
                <a:ea typeface="HG丸ｺﾞｼｯｸM-PRO" pitchFamily="50" charset="-128"/>
              </a:rPr>
              <a:t>2] K. Maeda, et al., Adv. Mater., 24, 1340-1346 (2012); </a:t>
            </a:r>
          </a:p>
          <a:p>
            <a:pPr algn="just"/>
            <a:r>
              <a:rPr lang="en-US" altLang="ja-JP" sz="1100" dirty="0" smtClean="0">
                <a:latin typeface="HG丸ｺﾞｼｯｸM-PRO" pitchFamily="50" charset="-128"/>
                <a:ea typeface="HG丸ｺﾞｼｯｸM-PRO" pitchFamily="50" charset="-128"/>
              </a:rPr>
              <a:t>[</a:t>
            </a:r>
            <a:r>
              <a:rPr lang="en-US" altLang="ja-JP" sz="1100" dirty="0">
                <a:latin typeface="HG丸ｺﾞｼｯｸM-PRO" pitchFamily="50" charset="-128"/>
                <a:ea typeface="HG丸ｺﾞｼｯｸM-PRO" pitchFamily="50" charset="-128"/>
              </a:rPr>
              <a:t>3] M. Hayakawa, H. </a:t>
            </a:r>
            <a:r>
              <a:rPr lang="en-US" altLang="ja-JP" sz="1100" dirty="0" err="1">
                <a:latin typeface="HG丸ｺﾞｼｯｸM-PRO" pitchFamily="50" charset="-128"/>
                <a:ea typeface="HG丸ｺﾞｼｯｸM-PRO" pitchFamily="50" charset="-128"/>
              </a:rPr>
              <a:t>Onoe</a:t>
            </a:r>
            <a:r>
              <a:rPr lang="en-US" altLang="ja-JP" sz="1100" dirty="0">
                <a:latin typeface="HG丸ｺﾞｼｯｸM-PRO" pitchFamily="50" charset="-128"/>
                <a:ea typeface="HG丸ｺﾞｼｯｸM-PRO" pitchFamily="50" charset="-128"/>
              </a:rPr>
              <a:t>, K. H. Nagai, and M. </a:t>
            </a:r>
            <a:r>
              <a:rPr lang="en-US" altLang="ja-JP" sz="1100" dirty="0" err="1">
                <a:latin typeface="HG丸ｺﾞｼｯｸM-PRO" pitchFamily="50" charset="-128"/>
                <a:ea typeface="HG丸ｺﾞｼｯｸM-PRO" pitchFamily="50" charset="-128"/>
              </a:rPr>
              <a:t>Takinoue</a:t>
            </a:r>
            <a:r>
              <a:rPr lang="en-US" altLang="ja-JP" sz="1100" dirty="0">
                <a:latin typeface="HG丸ｺﾞｼｯｸM-PRO" pitchFamily="50" charset="-128"/>
                <a:ea typeface="HG丸ｺﾞｼｯｸM-PRO" pitchFamily="50" charset="-128"/>
              </a:rPr>
              <a:t>, Sci. Rep., 6, 20793 (2016); M. Hayakawa, H. </a:t>
            </a:r>
            <a:r>
              <a:rPr lang="en-US" altLang="ja-JP" sz="1100" dirty="0" err="1">
                <a:latin typeface="HG丸ｺﾞｼｯｸM-PRO" pitchFamily="50" charset="-128"/>
                <a:ea typeface="HG丸ｺﾞｼｯｸM-PRO" pitchFamily="50" charset="-128"/>
              </a:rPr>
              <a:t>Onoe</a:t>
            </a:r>
            <a:r>
              <a:rPr lang="en-US" altLang="ja-JP" sz="1100" dirty="0">
                <a:latin typeface="HG丸ｺﾞｼｯｸM-PRO" pitchFamily="50" charset="-128"/>
                <a:ea typeface="HG丸ｺﾞｼｯｸM-PRO" pitchFamily="50" charset="-128"/>
              </a:rPr>
              <a:t>, K. H. Nagai, and M. </a:t>
            </a:r>
            <a:r>
              <a:rPr lang="en-US" altLang="ja-JP" sz="1100" dirty="0" err="1">
                <a:latin typeface="HG丸ｺﾞｼｯｸM-PRO" pitchFamily="50" charset="-128"/>
                <a:ea typeface="HG丸ｺﾞｼｯｸM-PRO" pitchFamily="50" charset="-128"/>
              </a:rPr>
              <a:t>Takinoue</a:t>
            </a:r>
            <a:r>
              <a:rPr lang="en-US" altLang="ja-JP" sz="1100" dirty="0">
                <a:latin typeface="HG丸ｺﾞｼｯｸM-PRO" pitchFamily="50" charset="-128"/>
                <a:ea typeface="HG丸ｺﾞｼｯｸM-PRO" pitchFamily="50" charset="-128"/>
              </a:rPr>
              <a:t>, </a:t>
            </a:r>
            <a:r>
              <a:rPr lang="en-US" altLang="ja-JP" sz="1100" dirty="0" err="1">
                <a:latin typeface="HG丸ｺﾞｼｯｸM-PRO" pitchFamily="50" charset="-128"/>
                <a:ea typeface="HG丸ｺﾞｼｯｸM-PRO" pitchFamily="50" charset="-128"/>
              </a:rPr>
              <a:t>Micromachines</a:t>
            </a:r>
            <a:r>
              <a:rPr lang="en-US" altLang="ja-JP" sz="1100" dirty="0">
                <a:latin typeface="HG丸ｺﾞｼｯｸM-PRO" pitchFamily="50" charset="-128"/>
                <a:ea typeface="HG丸ｺﾞｼｯｸM-PRO" pitchFamily="50" charset="-128"/>
              </a:rPr>
              <a:t>, 7, 229 (2016).</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５</a:t>
            </a:r>
            <a:r>
              <a:rPr kumimoji="1" lang="ja-JP" altLang="en-US" sz="1600" b="1" dirty="0" smtClean="0">
                <a:latin typeface="HG丸ｺﾞｼｯｸM-PRO" pitchFamily="50" charset="-128"/>
                <a:ea typeface="HG丸ｺﾞｼｯｸM-PRO" pitchFamily="50" charset="-128"/>
              </a:rPr>
              <a:t>月１５日（</a:t>
            </a:r>
            <a:r>
              <a:rPr lang="ja-JP" altLang="en-US" sz="1600" b="1" dirty="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smtClean="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17:</a:t>
            </a:r>
            <a:r>
              <a:rPr lang="ja-JP" altLang="en-US" sz="1600" b="1" smtClean="0">
                <a:latin typeface="HG丸ｺﾞｼｯｸM-PRO" pitchFamily="50" charset="-128"/>
                <a:ea typeface="HG丸ｺﾞｼｯｸM-PRO" pitchFamily="50" charset="-128"/>
                <a:cs typeface="Times"/>
              </a:rPr>
              <a:t>４</a:t>
            </a:r>
            <a:r>
              <a:rPr lang="en-US" altLang="ja-JP" sz="1600" b="1"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19456" y="2163458"/>
            <a:ext cx="6538183" cy="738664"/>
          </a:xfrm>
          <a:prstGeom prst="rect">
            <a:avLst/>
          </a:prstGeom>
          <a:noFill/>
        </p:spPr>
        <p:txBody>
          <a:bodyPr wrap="square" rtlCol="0">
            <a:spAutoFit/>
          </a:bodyPr>
          <a:lstStyle/>
          <a:p>
            <a:pPr>
              <a:lnSpc>
                <a:spcPct val="200000"/>
              </a:lnSpc>
            </a:pPr>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：永井健氏</a:t>
            </a:r>
            <a:endParaRPr lang="en-US" altLang="ja-JP" sz="1400" dirty="0" smtClean="0">
              <a:latin typeface="HG丸ｺﾞｼｯｸM-PRO" pitchFamily="50" charset="-128"/>
              <a:ea typeface="HG丸ｺﾞｼｯｸM-PRO" pitchFamily="50" charset="-128"/>
            </a:endParaRPr>
          </a:p>
          <a:p>
            <a:pPr marL="898525" indent="-898525"/>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北陸先端科学技術大学院大学　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19456" y="2936256"/>
            <a:ext cx="5862430" cy="369332"/>
          </a:xfrm>
          <a:prstGeom prst="rect">
            <a:avLst/>
          </a:prstGeom>
          <a:noFill/>
        </p:spPr>
        <p:txBody>
          <a:bodyPr wrap="square" rtlCol="0">
            <a:spAutoFit/>
          </a:bodyPr>
          <a:lstStyle/>
          <a:p>
            <a:pPr marL="446088" indent="-446088"/>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様々な形状の自発運動するゲル粒子の作成</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19456" y="3759657"/>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3</a:t>
            </a:r>
            <a:r>
              <a:rPr kumimoji="1" lang="ja-JP" altLang="en-US" sz="2000" dirty="0" smtClean="0">
                <a:latin typeface="HG丸ｺﾞｼｯｸM-PRO" pitchFamily="50" charset="-128"/>
                <a:ea typeface="HG丸ｺﾞｼｯｸM-PRO" pitchFamily="50" charset="-128"/>
              </a:rPr>
              <a:t>３回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364476"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住野　豊</a:t>
            </a:r>
            <a:endParaRPr lang="en-US" altLang="ja-JP" sz="1200" dirty="0" smtClean="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58</Words>
  <Application>Microsoft Office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193</cp:revision>
  <cp:lastPrinted>2011-05-23T09:25:47Z</cp:lastPrinted>
  <dcterms:created xsi:type="dcterms:W3CDTF">2011-06-28T08:58:10Z</dcterms:created>
  <dcterms:modified xsi:type="dcterms:W3CDTF">2017-05-10T15:44:41Z</dcterms:modified>
</cp:coreProperties>
</file>