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3" d="100"/>
          <a:sy n="53" d="100"/>
        </p:scale>
        <p:origin x="2268" y="9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2017/6/5</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2017/6/5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2017/6/5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2017/6/5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2017/6/5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2017/6/5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2017/6/5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2017/6/5</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2017/6/5</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2017/6/5</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2017/6/5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2017/6/5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2017/6/5</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35036" y="3672902"/>
            <a:ext cx="5926853" cy="4031873"/>
          </a:xfrm>
          <a:prstGeom prst="rect">
            <a:avLst/>
          </a:prstGeom>
        </p:spPr>
        <p:txBody>
          <a:bodyPr wrap="square">
            <a:spAutoFit/>
          </a:bodyPr>
          <a:lstStyle/>
          <a:p>
            <a:pPr algn="just"/>
            <a:r>
              <a:rPr lang="ja-JP" altLang="en-US" sz="1400" dirty="0">
                <a:latin typeface="HG丸ｺﾞｼｯｸM-PRO" pitchFamily="50" charset="-128"/>
                <a:ea typeface="HG丸ｺﾞｼｯｸM-PRO" pitchFamily="50" charset="-128"/>
              </a:rPr>
              <a:t>　</a:t>
            </a:r>
            <a:r>
              <a:rPr lang="ja-JP" altLang="en-US" sz="1600" dirty="0">
                <a:latin typeface="Segoe UI" panose="020B0502040204020203" pitchFamily="34" charset="0"/>
                <a:ea typeface="Meiryo UI" panose="020B0604030504040204" pitchFamily="50" charset="-128"/>
                <a:cs typeface="Segoe UI" panose="020B0502040204020203" pitchFamily="34" charset="0"/>
              </a:rPr>
              <a:t>ソフトマターの</a:t>
            </a:r>
            <a:r>
              <a:rPr lang="en-US" altLang="ja-JP" sz="1600" dirty="0">
                <a:latin typeface="Segoe UI" panose="020B0502040204020203" pitchFamily="34" charset="0"/>
                <a:ea typeface="Segoe UI" panose="020B0502040204020203" pitchFamily="34" charset="0"/>
                <a:cs typeface="Segoe UI" panose="020B0502040204020203" pitchFamily="34" charset="0"/>
              </a:rPr>
              <a:t>``Extreme rheology” [1, 2]</a:t>
            </a:r>
            <a:r>
              <a:rPr lang="ja-JP" altLang="en-US" sz="1600" dirty="0">
                <a:latin typeface="Segoe UI" panose="020B0502040204020203" pitchFamily="34" charset="0"/>
                <a:ea typeface="Meiryo UI" panose="020B0604030504040204" pitchFamily="50" charset="-128"/>
                <a:cs typeface="Segoe UI" panose="020B0502040204020203" pitchFamily="34" charset="0"/>
              </a:rPr>
              <a:t>としての破壊現象について紹介したい。特に以下に概要を述べるような，化学－力学共役現象としてのゲルの破壊実験</a:t>
            </a:r>
            <a:r>
              <a:rPr lang="en-US" altLang="ja-JP" sz="1600" dirty="0">
                <a:latin typeface="Segoe UI" panose="020B0502040204020203" pitchFamily="34" charset="0"/>
                <a:ea typeface="Segoe UI" panose="020B0502040204020203" pitchFamily="34" charset="0"/>
                <a:cs typeface="Segoe UI" panose="020B0502040204020203" pitchFamily="34" charset="0"/>
              </a:rPr>
              <a:t>[2]</a:t>
            </a:r>
            <a:r>
              <a:rPr lang="ja-JP" altLang="en-US" sz="1600" dirty="0">
                <a:latin typeface="Segoe UI" panose="020B0502040204020203" pitchFamily="34" charset="0"/>
                <a:ea typeface="Meiryo UI" panose="020B0604030504040204" pitchFamily="50" charset="-128"/>
                <a:cs typeface="Segoe UI" panose="020B0502040204020203" pitchFamily="34" charset="0"/>
              </a:rPr>
              <a:t>の結果報告を主体に話す：水で膨潤したアクリルアミドゲルの破壊エネルギー測定を，ゲル内部の水と相溶する各種の液体をき裂先端に滴下しながら行った。滴下液体も水である場合，遅い亀裂進展測度での強度エネルギーが低下した。一方，ポリアクリルアミドにとって貧溶媒（ゲル網目を収縮させる）であるエタノールを注入した場合，破壊エネルギーは著しく増加した。また，エチレングリコールやグリセリンを滴下した場合，それらが水と同じくポリアクリルアミドの良溶媒であるにも関わらず，貧溶媒のエタノールと同様に破壊エネルギーが増大した。この高分子と滴下溶媒の熱力学的相互作用（良</a:t>
            </a:r>
            <a:r>
              <a:rPr lang="en-US" altLang="ja-JP" sz="1600" dirty="0">
                <a:latin typeface="Segoe UI" panose="020B0502040204020203" pitchFamily="34" charset="0"/>
                <a:ea typeface="Segoe UI" panose="020B0502040204020203" pitchFamily="34" charset="0"/>
                <a:cs typeface="Segoe UI" panose="020B0502040204020203" pitchFamily="34" charset="0"/>
              </a:rPr>
              <a:t>or</a:t>
            </a:r>
            <a:r>
              <a:rPr lang="ja-JP" altLang="en-US" sz="1600" dirty="0">
                <a:latin typeface="Segoe UI" panose="020B0502040204020203" pitchFamily="34" charset="0"/>
                <a:ea typeface="Meiryo UI" panose="020B0604030504040204" pitchFamily="50" charset="-128"/>
                <a:cs typeface="Segoe UI" panose="020B0502040204020203" pitchFamily="34" charset="0"/>
              </a:rPr>
              <a:t>貧）では説明できない結果を，き裂先端での３成分（水，高分子網目，滴下溶媒）拡散のダイナミクスという観点から考察する。</a:t>
            </a:r>
          </a:p>
          <a:p>
            <a:pPr algn="just"/>
            <a:r>
              <a:rPr lang="en-US" altLang="ja-JP" sz="1600" dirty="0" smtClean="0">
                <a:latin typeface="Segoe UI" panose="020B0502040204020203" pitchFamily="34" charset="0"/>
                <a:ea typeface="Segoe UI" panose="020B0502040204020203" pitchFamily="34" charset="0"/>
                <a:cs typeface="Segoe UI" panose="020B0502040204020203" pitchFamily="34" charset="0"/>
              </a:rPr>
              <a:t>[</a:t>
            </a:r>
            <a:r>
              <a:rPr lang="en-US" altLang="ja-JP" sz="1600" dirty="0">
                <a:latin typeface="Segoe UI" panose="020B0502040204020203" pitchFamily="34" charset="0"/>
                <a:ea typeface="Segoe UI" panose="020B0502040204020203" pitchFamily="34" charset="0"/>
                <a:cs typeface="Segoe UI" panose="020B0502040204020203" pitchFamily="34" charset="0"/>
              </a:rPr>
              <a:t>1] Q. Huang and O. </a:t>
            </a:r>
            <a:r>
              <a:rPr lang="en-US" altLang="ja-JP" sz="1600" dirty="0" err="1">
                <a:latin typeface="Segoe UI" panose="020B0502040204020203" pitchFamily="34" charset="0"/>
                <a:ea typeface="Segoe UI" panose="020B0502040204020203" pitchFamily="34" charset="0"/>
                <a:cs typeface="Segoe UI" panose="020B0502040204020203" pitchFamily="34" charset="0"/>
              </a:rPr>
              <a:t>Hassager</a:t>
            </a:r>
            <a:r>
              <a:rPr lang="en-US" altLang="ja-JP" sz="1600" dirty="0">
                <a:latin typeface="Segoe UI" panose="020B0502040204020203" pitchFamily="34" charset="0"/>
                <a:ea typeface="Segoe UI" panose="020B0502040204020203" pitchFamily="34" charset="0"/>
                <a:cs typeface="Segoe UI" panose="020B0502040204020203" pitchFamily="34" charset="0"/>
              </a:rPr>
              <a:t>, </a:t>
            </a:r>
            <a:r>
              <a:rPr lang="en-US" altLang="ja-JP" sz="1600" i="1" dirty="0">
                <a:latin typeface="Segoe UI" panose="020B0502040204020203" pitchFamily="34" charset="0"/>
                <a:ea typeface="Segoe UI" panose="020B0502040204020203" pitchFamily="34" charset="0"/>
                <a:cs typeface="Segoe UI" panose="020B0502040204020203" pitchFamily="34" charset="0"/>
              </a:rPr>
              <a:t>Soft Matter</a:t>
            </a:r>
            <a:r>
              <a:rPr lang="en-US" altLang="ja-JP" sz="1600" dirty="0">
                <a:latin typeface="Segoe UI" panose="020B0502040204020203" pitchFamily="34" charset="0"/>
                <a:ea typeface="Segoe UI" panose="020B0502040204020203" pitchFamily="34" charset="0"/>
                <a:cs typeface="Segoe UI" panose="020B0502040204020203" pitchFamily="34" charset="0"/>
              </a:rPr>
              <a:t>, </a:t>
            </a:r>
            <a:r>
              <a:rPr lang="en-US" altLang="ja-JP" sz="1600" b="1" dirty="0">
                <a:latin typeface="Segoe UI" panose="020B0502040204020203" pitchFamily="34" charset="0"/>
                <a:ea typeface="Segoe UI" panose="020B0502040204020203" pitchFamily="34" charset="0"/>
                <a:cs typeface="Segoe UI" panose="020B0502040204020203" pitchFamily="34" charset="0"/>
              </a:rPr>
              <a:t>13</a:t>
            </a:r>
            <a:r>
              <a:rPr lang="en-US" altLang="ja-JP" sz="1600" dirty="0">
                <a:latin typeface="Segoe UI" panose="020B0502040204020203" pitchFamily="34" charset="0"/>
                <a:ea typeface="Segoe UI" panose="020B0502040204020203" pitchFamily="34" charset="0"/>
                <a:cs typeface="Segoe UI" panose="020B0502040204020203" pitchFamily="34" charset="0"/>
              </a:rPr>
              <a:t>, 3470 (2017).</a:t>
            </a:r>
          </a:p>
          <a:p>
            <a:pPr algn="just"/>
            <a:r>
              <a:rPr lang="en-US" altLang="ja-JP" sz="1600" dirty="0" smtClean="0">
                <a:latin typeface="Segoe UI" panose="020B0502040204020203" pitchFamily="34" charset="0"/>
                <a:ea typeface="Segoe UI" panose="020B0502040204020203" pitchFamily="34" charset="0"/>
                <a:cs typeface="Segoe UI" panose="020B0502040204020203" pitchFamily="34" charset="0"/>
              </a:rPr>
              <a:t>[</a:t>
            </a:r>
            <a:r>
              <a:rPr lang="en-US" altLang="ja-JP" sz="1600" dirty="0">
                <a:latin typeface="Segoe UI" panose="020B0502040204020203" pitchFamily="34" charset="0"/>
                <a:ea typeface="Segoe UI" panose="020B0502040204020203" pitchFamily="34" charset="0"/>
                <a:cs typeface="Segoe UI" panose="020B0502040204020203" pitchFamily="34" charset="0"/>
              </a:rPr>
              <a:t>2] R. Long and C.-Y. Hui, </a:t>
            </a:r>
            <a:r>
              <a:rPr lang="en-US" altLang="ja-JP" sz="1600" i="1" dirty="0">
                <a:latin typeface="Segoe UI" panose="020B0502040204020203" pitchFamily="34" charset="0"/>
                <a:ea typeface="Segoe UI" panose="020B0502040204020203" pitchFamily="34" charset="0"/>
                <a:cs typeface="Segoe UI" panose="020B0502040204020203" pitchFamily="34" charset="0"/>
              </a:rPr>
              <a:t>Soft Matter</a:t>
            </a:r>
            <a:r>
              <a:rPr lang="en-US" altLang="ja-JP" sz="1600" dirty="0">
                <a:latin typeface="Segoe UI" panose="020B0502040204020203" pitchFamily="34" charset="0"/>
                <a:ea typeface="Segoe UI" panose="020B0502040204020203" pitchFamily="34" charset="0"/>
                <a:cs typeface="Segoe UI" panose="020B0502040204020203" pitchFamily="34" charset="0"/>
              </a:rPr>
              <a:t>, </a:t>
            </a:r>
            <a:r>
              <a:rPr lang="en-US" altLang="ja-JP" sz="1600" b="1" dirty="0">
                <a:latin typeface="Segoe UI" panose="020B0502040204020203" pitchFamily="34" charset="0"/>
                <a:ea typeface="Segoe UI" panose="020B0502040204020203" pitchFamily="34" charset="0"/>
                <a:cs typeface="Segoe UI" panose="020B0502040204020203" pitchFamily="34" charset="0"/>
              </a:rPr>
              <a:t>12</a:t>
            </a:r>
            <a:r>
              <a:rPr lang="en-US" altLang="ja-JP" sz="1600" dirty="0">
                <a:latin typeface="Segoe UI" panose="020B0502040204020203" pitchFamily="34" charset="0"/>
                <a:ea typeface="Segoe UI" panose="020B0502040204020203" pitchFamily="34" charset="0"/>
                <a:cs typeface="Segoe UI" panose="020B0502040204020203" pitchFamily="34" charset="0"/>
              </a:rPr>
              <a:t>, 8069 (2016</a:t>
            </a:r>
            <a:r>
              <a:rPr lang="en-US" altLang="ja-JP" sz="1600" dirty="0" smtClean="0">
                <a:latin typeface="Segoe UI" panose="020B0502040204020203" pitchFamily="34" charset="0"/>
                <a:ea typeface="Segoe UI" panose="020B0502040204020203" pitchFamily="34" charset="0"/>
                <a:cs typeface="Segoe UI" panose="020B0502040204020203" pitchFamily="34" charset="0"/>
              </a:rPr>
              <a:t>).</a:t>
            </a:r>
            <a:endParaRPr lang="en-US" altLang="ja-JP" sz="1600" dirty="0">
              <a:latin typeface="Segoe UI" panose="020B0502040204020203" pitchFamily="34" charset="0"/>
              <a:ea typeface="Segoe UI" panose="020B0502040204020203" pitchFamily="34" charset="0"/>
              <a:cs typeface="Segoe UI" panose="020B0502040204020203" pitchFamily="34" charset="0"/>
            </a:endParaRPr>
          </a:p>
          <a:p>
            <a:pPr algn="just"/>
            <a:r>
              <a:rPr lang="en-US" altLang="ja-JP" sz="1600" dirty="0" smtClean="0">
                <a:latin typeface="Segoe UI" panose="020B0502040204020203" pitchFamily="34" charset="0"/>
                <a:ea typeface="Segoe UI" panose="020B0502040204020203" pitchFamily="34" charset="0"/>
                <a:cs typeface="Segoe UI" panose="020B0502040204020203" pitchFamily="34" charset="0"/>
              </a:rPr>
              <a:t>[</a:t>
            </a:r>
            <a:r>
              <a:rPr lang="en-US" altLang="ja-JP" sz="1600" dirty="0">
                <a:latin typeface="Segoe UI" panose="020B0502040204020203" pitchFamily="34" charset="0"/>
                <a:ea typeface="Segoe UI" panose="020B0502040204020203" pitchFamily="34" charset="0"/>
                <a:cs typeface="Segoe UI" panose="020B0502040204020203" pitchFamily="34" charset="0"/>
              </a:rPr>
              <a:t>3] Y.T. et al., </a:t>
            </a:r>
            <a:r>
              <a:rPr lang="en-US" altLang="ja-JP" sz="1600" i="1" dirty="0">
                <a:latin typeface="Segoe UI" panose="020B0502040204020203" pitchFamily="34" charset="0"/>
                <a:ea typeface="Segoe UI" panose="020B0502040204020203" pitchFamily="34" charset="0"/>
                <a:cs typeface="Segoe UI" panose="020B0502040204020203" pitchFamily="34" charset="0"/>
              </a:rPr>
              <a:t>Soft Matter</a:t>
            </a:r>
            <a:r>
              <a:rPr lang="en-US" altLang="ja-JP" sz="1600" dirty="0">
                <a:latin typeface="Segoe UI" panose="020B0502040204020203" pitchFamily="34" charset="0"/>
                <a:ea typeface="Segoe UI" panose="020B0502040204020203" pitchFamily="34" charset="0"/>
                <a:cs typeface="Segoe UI" panose="020B0502040204020203" pitchFamily="34" charset="0"/>
              </a:rPr>
              <a:t> </a:t>
            </a:r>
            <a:r>
              <a:rPr lang="en-US" altLang="ja-JP" sz="1600" b="1" dirty="0">
                <a:latin typeface="Segoe UI" panose="020B0502040204020203" pitchFamily="34" charset="0"/>
                <a:ea typeface="Segoe UI" panose="020B0502040204020203" pitchFamily="34" charset="0"/>
                <a:cs typeface="Segoe UI" panose="020B0502040204020203" pitchFamily="34" charset="0"/>
              </a:rPr>
              <a:t>12</a:t>
            </a:r>
            <a:r>
              <a:rPr lang="en-US" altLang="ja-JP" sz="1600" dirty="0">
                <a:latin typeface="Segoe UI" panose="020B0502040204020203" pitchFamily="34" charset="0"/>
                <a:ea typeface="Segoe UI" panose="020B0502040204020203" pitchFamily="34" charset="0"/>
                <a:cs typeface="Segoe UI" panose="020B0502040204020203" pitchFamily="34" charset="0"/>
              </a:rPr>
              <a:t>, 8143 (2016).</a:t>
            </a:r>
            <a:endParaRPr lang="en-US" altLang="ja-JP" sz="1600" dirty="0">
              <a:latin typeface="Segoe UI" panose="020B0502040204020203" pitchFamily="34" charset="0"/>
              <a:ea typeface="Segoe UI" panose="020B0502040204020203" pitchFamily="34" charset="0"/>
              <a:cs typeface="Segoe UI" panose="020B0502040204020203" pitchFamily="34" charset="0"/>
            </a:endParaRP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ja-JP" altLang="en-US" sz="1600" b="1" dirty="0" smtClean="0">
                <a:latin typeface="HG丸ｺﾞｼｯｸM-PRO" pitchFamily="50" charset="-128"/>
                <a:ea typeface="HG丸ｺﾞｼｯｸM-PRO" pitchFamily="50" charset="-128"/>
                <a:cs typeface="Times"/>
              </a:rPr>
              <a:t>６</a:t>
            </a:r>
            <a:r>
              <a:rPr kumimoji="1" lang="ja-JP" altLang="en-US" sz="1600" b="1" dirty="0" smtClean="0">
                <a:latin typeface="HG丸ｺﾞｼｯｸM-PRO" pitchFamily="50" charset="-128"/>
                <a:ea typeface="HG丸ｺﾞｼｯｸM-PRO" pitchFamily="50" charset="-128"/>
              </a:rPr>
              <a:t>月２２日（木）</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a:t>
            </a:r>
            <a:r>
              <a:rPr lang="ja-JP" altLang="en-US" sz="1600" b="1" dirty="0" smtClean="0">
                <a:latin typeface="HG丸ｺﾞｼｯｸM-PRO" pitchFamily="50" charset="-128"/>
                <a:ea typeface="HG丸ｺﾞｼｯｸM-PRO" pitchFamily="50" charset="-128"/>
                <a:cs typeface="Times"/>
              </a:rPr>
              <a:t>４</a:t>
            </a:r>
            <a:r>
              <a:rPr lang="en-US" altLang="ja-JP" sz="1600" b="1" dirty="0" smtClean="0">
                <a:latin typeface="HG丸ｺﾞｼｯｸM-PRO" pitchFamily="50" charset="-128"/>
                <a:ea typeface="HG丸ｺﾞｼｯｸM-PRO" pitchFamily="50" charset="-128"/>
                <a:cs typeface="Times"/>
              </a:rPr>
              <a:t>:</a:t>
            </a:r>
            <a:r>
              <a:rPr lang="ja-JP" altLang="en-US" sz="1600" b="1" dirty="0" smtClean="0">
                <a:latin typeface="HG丸ｺﾞｼｯｸM-PRO" pitchFamily="50" charset="-128"/>
                <a:ea typeface="HG丸ｺﾞｼｯｸM-PRO" pitchFamily="50" charset="-128"/>
                <a:cs typeface="Times"/>
              </a:rPr>
              <a:t>３</a:t>
            </a:r>
            <a:r>
              <a:rPr lang="en-US" altLang="ja-JP" sz="1600" b="1" dirty="0" smtClean="0">
                <a:latin typeface="HG丸ｺﾞｼｯｸM-PRO" pitchFamily="50" charset="-128"/>
                <a:ea typeface="HG丸ｺﾞｼｯｸM-PRO" pitchFamily="50" charset="-128"/>
                <a:cs typeface="Times"/>
              </a:rPr>
              <a:t>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1</a:t>
            </a:r>
            <a:r>
              <a:rPr lang="ja-JP" altLang="en-US" sz="1600" b="1" dirty="0" smtClean="0">
                <a:latin typeface="HG丸ｺﾞｼｯｸM-PRO" pitchFamily="50" charset="-128"/>
                <a:ea typeface="HG丸ｺﾞｼｯｸM-PRO" pitchFamily="50" charset="-128"/>
                <a:cs typeface="Times"/>
              </a:rPr>
              <a:t>６</a:t>
            </a:r>
            <a:r>
              <a:rPr lang="en-US" altLang="ja-JP" sz="1600" b="1" dirty="0" smtClean="0">
                <a:latin typeface="HG丸ｺﾞｼｯｸM-PRO" pitchFamily="50" charset="-128"/>
                <a:ea typeface="HG丸ｺﾞｼｯｸM-PRO" pitchFamily="50" charset="-128"/>
                <a:cs typeface="Times"/>
              </a:rPr>
              <a:t>:</a:t>
            </a:r>
            <a:r>
              <a:rPr lang="ja-JP" altLang="en-US" sz="1600" b="1" dirty="0" smtClean="0">
                <a:latin typeface="HG丸ｺﾞｼｯｸM-PRO" pitchFamily="50" charset="-128"/>
                <a:ea typeface="HG丸ｺﾞｼｯｸM-PRO" pitchFamily="50" charset="-128"/>
                <a:cs typeface="Times"/>
              </a:rPr>
              <a:t>０</a:t>
            </a:r>
            <a:r>
              <a:rPr lang="en-US" altLang="ja-JP" sz="1600" b="1" dirty="0" smtClean="0">
                <a:latin typeface="HG丸ｺﾞｼｯｸM-PRO" pitchFamily="50" charset="-128"/>
                <a:ea typeface="HG丸ｺﾞｼｯｸM-PRO" pitchFamily="50" charset="-128"/>
                <a:cs typeface="Times"/>
              </a:rPr>
              <a:t>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a:t>
            </a:r>
            <a:r>
              <a:rPr lang="ja-JP" altLang="en-US" sz="1600" b="1" dirty="0" smtClean="0">
                <a:latin typeface="HG丸ｺﾞｼｯｸM-PRO" pitchFamily="50" charset="-128"/>
                <a:ea typeface="HG丸ｺﾞｼｯｸM-PRO" pitchFamily="50" charset="-128"/>
              </a:rPr>
              <a:t>第２セミナー室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219456" y="2012882"/>
            <a:ext cx="6538183" cy="923330"/>
          </a:xfrm>
          <a:prstGeom prst="rect">
            <a:avLst/>
          </a:prstGeom>
          <a:noFill/>
        </p:spPr>
        <p:txBody>
          <a:bodyPr wrap="square" rtlCol="0">
            <a:spAutoFit/>
          </a:bodyPr>
          <a:lstStyle/>
          <a:p>
            <a:pPr>
              <a:lnSpc>
                <a:spcPct val="200000"/>
              </a:lnSpc>
            </a:pPr>
            <a:r>
              <a:rPr lang="en-US" altLang="ja-JP" b="1" dirty="0" smtClean="0">
                <a:latin typeface="HG丸ｺﾞｼｯｸM-PRO" pitchFamily="50" charset="-128"/>
                <a:ea typeface="HG丸ｺﾞｼｯｸM-PRO" pitchFamily="50" charset="-128"/>
              </a:rPr>
              <a:t>Speaker</a:t>
            </a:r>
            <a:r>
              <a:rPr lang="ja-JP" altLang="en-US" dirty="0" smtClean="0">
                <a:latin typeface="HG丸ｺﾞｼｯｸM-PRO" pitchFamily="50" charset="-128"/>
                <a:ea typeface="HG丸ｺﾞｼｯｸM-PRO" pitchFamily="50" charset="-128"/>
              </a:rPr>
              <a:t>：田中良巳</a:t>
            </a:r>
            <a:r>
              <a:rPr lang="ja-JP" altLang="en-US" dirty="0" smtClean="0">
                <a:latin typeface="Segoe UI" panose="020B0502040204020203" pitchFamily="34" charset="0"/>
                <a:ea typeface="Segoe UI" panose="020B0502040204020203" pitchFamily="34" charset="0"/>
                <a:cs typeface="Segoe UI" panose="020B0502040204020203" pitchFamily="34" charset="0"/>
              </a:rPr>
              <a:t>氏</a:t>
            </a:r>
            <a:endParaRPr lang="en-US" altLang="ja-JP" dirty="0" smtClean="0">
              <a:latin typeface="Segoe UI" panose="020B0502040204020203" pitchFamily="34" charset="0"/>
              <a:ea typeface="Segoe UI" panose="020B0502040204020203" pitchFamily="34" charset="0"/>
              <a:cs typeface="Segoe UI" panose="020B0502040204020203" pitchFamily="34" charset="0"/>
            </a:endParaRPr>
          </a:p>
          <a:p>
            <a:pPr marL="898525" indent="-898525"/>
            <a:r>
              <a:rPr lang="en-US" altLang="ja-JP" b="1" dirty="0" smtClean="0">
                <a:latin typeface="HG丸ｺﾞｼｯｸM-PRO" pitchFamily="50" charset="-128"/>
                <a:ea typeface="HG丸ｺﾞｼｯｸM-PRO" pitchFamily="50" charset="-128"/>
              </a:rPr>
              <a:t>Affiliation</a:t>
            </a:r>
            <a:r>
              <a:rPr lang="en-US" altLang="ja-JP" dirty="0" smtClean="0">
                <a:latin typeface="HG丸ｺﾞｼｯｸM-PRO" pitchFamily="50" charset="-128"/>
                <a:ea typeface="HG丸ｺﾞｼｯｸM-PRO" pitchFamily="50" charset="-128"/>
              </a:rPr>
              <a:t>:</a:t>
            </a:r>
            <a:r>
              <a:rPr lang="ja-JP" altLang="en-US" dirty="0" smtClean="0">
                <a:latin typeface="HG丸ｺﾞｼｯｸM-PRO" pitchFamily="50" charset="-128"/>
                <a:ea typeface="HG丸ｺﾞｼｯｸM-PRO" pitchFamily="50" charset="-128"/>
              </a:rPr>
              <a:t>　横浜国立大学　准教授</a:t>
            </a:r>
            <a:endParaRPr lang="en-US" altLang="ja-JP" dirty="0" smtClean="0">
              <a:latin typeface="HG丸ｺﾞｼｯｸM-PRO" pitchFamily="50" charset="-128"/>
              <a:ea typeface="HG丸ｺﾞｼｯｸM-PRO" pitchFamily="50" charset="-128"/>
            </a:endParaRPr>
          </a:p>
        </p:txBody>
      </p:sp>
      <p:sp>
        <p:nvSpPr>
          <p:cNvPr id="13" name="テキスト ボックス 12"/>
          <p:cNvSpPr txBox="1"/>
          <p:nvPr/>
        </p:nvSpPr>
        <p:spPr>
          <a:xfrm>
            <a:off x="219455" y="3033484"/>
            <a:ext cx="6538183" cy="369332"/>
          </a:xfrm>
          <a:prstGeom prst="rect">
            <a:avLst/>
          </a:prstGeom>
          <a:noFill/>
        </p:spPr>
        <p:txBody>
          <a:bodyPr wrap="square" rtlCol="0">
            <a:spAutoFit/>
          </a:bodyPr>
          <a:lstStyle/>
          <a:p>
            <a:pPr marL="446088" indent="-446088"/>
            <a:r>
              <a:rPr lang="en-US" altLang="ja-JP" sz="1400" b="1" dirty="0" smtClean="0">
                <a:latin typeface="HG丸ｺﾞｼｯｸM-PRO" pitchFamily="50" charset="-128"/>
                <a:ea typeface="HG丸ｺﾞｼｯｸM-PRO" pitchFamily="50" charset="-128"/>
              </a:rPr>
              <a:t>Title</a:t>
            </a:r>
            <a:r>
              <a:rPr lang="ja-JP" altLang="en-US" sz="1400" dirty="0" smtClean="0">
                <a:latin typeface="HG丸ｺﾞｼｯｸM-PRO" pitchFamily="50" charset="-128"/>
                <a:ea typeface="HG丸ｺﾞｼｯｸM-PRO" pitchFamily="50" charset="-128"/>
              </a:rPr>
              <a:t>：</a:t>
            </a:r>
            <a:r>
              <a:rPr lang="ja-JP" altLang="en-US" dirty="0"/>
              <a:t>ソフトマターの破壊現象</a:t>
            </a:r>
            <a:endParaRPr lang="ja-JP" altLang="ja-JP" sz="1400" dirty="0">
              <a:latin typeface="Segoe UI" panose="020B0502040204020203" pitchFamily="34" charset="0"/>
              <a:ea typeface="Meiryo UI" panose="020B0604030504040204" pitchFamily="50" charset="-128"/>
              <a:cs typeface="Segoe UI" panose="020B0502040204020203" pitchFamily="34" charset="0"/>
            </a:endParaRPr>
          </a:p>
        </p:txBody>
      </p:sp>
      <p:sp>
        <p:nvSpPr>
          <p:cNvPr id="14" name="テキスト ボックス 13"/>
          <p:cNvSpPr txBox="1"/>
          <p:nvPr/>
        </p:nvSpPr>
        <p:spPr>
          <a:xfrm>
            <a:off x="216921" y="3372125"/>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kumimoji="1" lang="en-US" altLang="ja-JP" sz="2000" dirty="0" smtClean="0">
                <a:latin typeface="HG丸ｺﾞｼｯｸM-PRO" pitchFamily="50" charset="-128"/>
                <a:ea typeface="HG丸ｺﾞｼｯｸM-PRO" pitchFamily="50" charset="-128"/>
              </a:rPr>
              <a:t>3</a:t>
            </a:r>
            <a:r>
              <a:rPr kumimoji="1" lang="ja-JP" altLang="en-US" sz="2000" dirty="0" smtClean="0">
                <a:latin typeface="HG丸ｺﾞｼｯｸM-PRO" pitchFamily="50" charset="-128"/>
                <a:ea typeface="HG丸ｺﾞｼｯｸM-PRO" pitchFamily="50" charset="-128"/>
              </a:rPr>
              <a:t>５回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5239275" y="8623899"/>
            <a:ext cx="1518364" cy="276999"/>
          </a:xfrm>
          <a:prstGeom prst="rect">
            <a:avLst/>
          </a:prstGeom>
          <a:noFill/>
        </p:spPr>
        <p:txBody>
          <a:bodyPr wrap="square" rtlCol="0">
            <a:spAutoFit/>
          </a:bodyPr>
          <a:lstStyle/>
          <a:p>
            <a:r>
              <a:rPr lang="ja-JP" altLang="en-US" sz="1200" b="1" dirty="0" smtClean="0">
                <a:latin typeface="HG丸ｺﾞｼｯｸM-PRO" pitchFamily="50" charset="-128"/>
                <a:ea typeface="HG丸ｺﾞｼｯｸM-PRO" pitchFamily="50" charset="-128"/>
              </a:rPr>
              <a:t>世話人</a:t>
            </a:r>
            <a:r>
              <a:rPr lang="ja-JP" altLang="en-US" sz="1200" b="1" dirty="0" smtClean="0">
                <a:latin typeface="HG丸ｺﾞｼｯｸM-PRO" pitchFamily="50" charset="-128"/>
                <a:ea typeface="HG丸ｺﾞｼｯｸM-PRO" pitchFamily="50" charset="-128"/>
              </a:rPr>
              <a:t>：住野豊</a:t>
            </a:r>
            <a:endParaRPr lang="en-US" altLang="ja-JP" sz="1200" b="1" dirty="0" smtClean="0">
              <a:latin typeface="HG丸ｺﾞｼｯｸM-PRO" pitchFamily="50" charset="-128"/>
              <a:ea typeface="HG丸ｺﾞｼｯｸM-PRO"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1457</TotalTime>
  <Words>47</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ＭＳ Ｐゴシック</vt:lpstr>
      <vt:lpstr>Arial</vt:lpstr>
      <vt:lpstr>Calibri</vt:lpstr>
      <vt:lpstr>Segoe UI</vt:lpstr>
      <vt:lpstr>Times</vt:lpstr>
      <vt:lpstr>Office テーマ</vt:lpstr>
      <vt:lpstr>PowerPoint プレゼンテーション</vt:lpstr>
    </vt:vector>
  </TitlesOfParts>
  <Company>東京理科大学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199</cp:revision>
  <cp:lastPrinted>2011-05-23T09:25:47Z</cp:lastPrinted>
  <dcterms:created xsi:type="dcterms:W3CDTF">2011-06-28T08:58:10Z</dcterms:created>
  <dcterms:modified xsi:type="dcterms:W3CDTF">2017-06-05T10:47:41Z</dcterms:modified>
</cp:coreProperties>
</file>