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6858000" cy="9144000" type="screen4x3"/>
  <p:notesSz cx="6888163" cy="10020300"/>
  <p:defaultTextStyle>
    <a:defPPr>
      <a:defRPr lang="ja-JP"/>
    </a:defPPr>
    <a:lvl1pPr marL="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706CB"/>
    <a:srgbClr val="10019B"/>
    <a:srgbClr val="1203A5"/>
    <a:srgbClr val="4A26EB"/>
    <a:srgbClr val="1F046E"/>
    <a:srgbClr val="A30F00"/>
    <a:srgbClr val="C0130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53" d="100"/>
          <a:sy n="53" d="100"/>
        </p:scale>
        <p:origin x="2268" y="7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901698" y="0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r">
              <a:defRPr sz="1300"/>
            </a:lvl1pPr>
          </a:lstStyle>
          <a:p>
            <a:fld id="{27AEFA0A-6EEA-4E49-9BBB-0CAC71002DE4}" type="datetimeFigureOut">
              <a:rPr kumimoji="1" lang="ja-JP" altLang="en-US" smtClean="0"/>
              <a:pPr/>
              <a:t>2017/6/15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2035175" y="750888"/>
            <a:ext cx="2817813" cy="375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16" tIns="48308" rIns="96616" bIns="48308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8817" y="4759643"/>
            <a:ext cx="5510530" cy="4509135"/>
          </a:xfrm>
          <a:prstGeom prst="rect">
            <a:avLst/>
          </a:prstGeom>
        </p:spPr>
        <p:txBody>
          <a:bodyPr vert="horz" lIns="96616" tIns="48308" rIns="96616" bIns="48308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9517546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901698" y="9517546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r">
              <a:defRPr sz="1300"/>
            </a:lvl1pPr>
          </a:lstStyle>
          <a:p>
            <a:fld id="{6595AE5E-C4FC-4599-88E1-11FF4CA0491F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88697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95AE5E-C4FC-4599-88E1-11FF4CA0491F}" type="slidenum">
              <a:rPr kumimoji="1" lang="ja-JP" altLang="en-US" smtClean="0"/>
              <a:pPr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380418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59184-5681-AB43-B86D-837DECA57B1E}" type="datetimeFigureOut">
              <a:rPr lang="ja-JP" altLang="en-US" smtClean="0"/>
              <a:pPr/>
              <a:t>2017/6/15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B7D5B2-4832-2141-A680-AC28AEB4A90F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59184-5681-AB43-B86D-837DECA57B1E}" type="datetimeFigureOut">
              <a:rPr lang="ja-JP" altLang="en-US" smtClean="0"/>
              <a:pPr/>
              <a:t>2017/6/15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B7D5B2-4832-2141-A680-AC28AEB4A90F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/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59184-5681-AB43-B86D-837DECA57B1E}" type="datetimeFigureOut">
              <a:rPr lang="ja-JP" altLang="en-US" smtClean="0"/>
              <a:pPr/>
              <a:t>2017/6/15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B7D5B2-4832-2141-A680-AC28AEB4A90F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59184-5681-AB43-B86D-837DECA57B1E}" type="datetimeFigureOut">
              <a:rPr lang="ja-JP" altLang="en-US" smtClean="0"/>
              <a:pPr/>
              <a:t>2017/6/15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B7D5B2-4832-2141-A680-AC28AEB4A90F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 ヘッダ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59184-5681-AB43-B86D-837DECA57B1E}" type="datetimeFigureOut">
              <a:rPr lang="ja-JP" altLang="en-US" smtClean="0"/>
              <a:pPr/>
              <a:t>2017/6/15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B7D5B2-4832-2141-A680-AC28AEB4A90F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59184-5681-AB43-B86D-837DECA57B1E}" type="datetimeFigureOut">
              <a:rPr lang="ja-JP" altLang="en-US" smtClean="0"/>
              <a:pPr/>
              <a:t>2017/6/15</a:t>
            </a:fld>
            <a:endParaRPr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B7D5B2-4832-2141-A680-AC28AEB4A90F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59184-5681-AB43-B86D-837DECA57B1E}" type="datetimeFigureOut">
              <a:rPr lang="ja-JP" altLang="en-US" smtClean="0"/>
              <a:pPr/>
              <a:t>2017/6/15</a:t>
            </a:fld>
            <a:endParaRPr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B7D5B2-4832-2141-A680-AC28AEB4A90F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59184-5681-AB43-B86D-837DECA57B1E}" type="datetimeFigureOut">
              <a:rPr lang="ja-JP" altLang="en-US" smtClean="0"/>
              <a:pPr/>
              <a:t>2017/6/15</a:t>
            </a:fld>
            <a:endParaRPr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B7D5B2-4832-2141-A680-AC28AEB4A90F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59184-5681-AB43-B86D-837DECA57B1E}" type="datetimeFigureOut">
              <a:rPr lang="ja-JP" altLang="en-US" smtClean="0"/>
              <a:pPr/>
              <a:t>2017/6/15</a:t>
            </a:fld>
            <a:endParaRPr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B7D5B2-4832-2141-A680-AC28AEB4A90F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59184-5681-AB43-B86D-837DECA57B1E}" type="datetimeFigureOut">
              <a:rPr lang="ja-JP" altLang="en-US" smtClean="0"/>
              <a:pPr/>
              <a:t>2017/6/15</a:t>
            </a:fld>
            <a:endParaRPr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B7D5B2-4832-2141-A680-AC28AEB4A90F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と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59184-5681-AB43-B86D-837DECA57B1E}" type="datetimeFigureOut">
              <a:rPr lang="ja-JP" altLang="en-US" smtClean="0"/>
              <a:pPr/>
              <a:t>2017/6/15</a:t>
            </a:fld>
            <a:endParaRPr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B7D5B2-4832-2141-A680-AC28AEB4A90F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B59184-5681-AB43-B86D-837DECA57B1E}" type="datetimeFigureOut">
              <a:rPr lang="ja-JP" altLang="en-US" smtClean="0"/>
              <a:pPr/>
              <a:t>2017/6/15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B7D5B2-4832-2141-A680-AC28AEB4A90F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388814" y="3631764"/>
            <a:ext cx="6199464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altLang="ja-JP" sz="1600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  </a:t>
            </a:r>
            <a:r>
              <a:rPr lang="en-US" altLang="ja-JP" sz="1600" dirty="0"/>
              <a:t>Simple rules can create complex patterns and dynamics. This connection is routinely used by living systems to create complex rhythms, </a:t>
            </a:r>
            <a:r>
              <a:rPr lang="en-US" altLang="ja-JP" sz="1600" dirty="0" err="1"/>
              <a:t>spatio</a:t>
            </a:r>
            <a:r>
              <a:rPr lang="en-US" altLang="ja-JP" sz="1600" dirty="0"/>
              <a:t>-temporal structures, and high-performance materials with design features at </a:t>
            </a:r>
            <a:r>
              <a:rPr lang="en-US" altLang="ja-JP" sz="1600" dirty="0" err="1"/>
              <a:t>meso</a:t>
            </a:r>
            <a:r>
              <a:rPr lang="en-US" altLang="ja-JP" sz="1600" dirty="0"/>
              <a:t>- and macroscopic length scales that seem to defy their molecular origins. In my lecture, I will present several examples that illustrate this point and demonstrate that many phenomena that appear to be unique to life processes actually occur in non-biological, often simple chemical systems. Specifically, I will discuss nonlinear wave patterns in reaction-diffusion media and examples of life-like structures in chemical reactions that form polycrystalline or amorphous solids. The unexpectedness of some of these universalities has profound consequences in a wide range of scientific disciplines ranging from the misidentification of early microfossils to deadly cardiac arrhythmias. </a:t>
            </a:r>
            <a:endParaRPr lang="ja-JP" altLang="ja-JP" sz="1600" dirty="0"/>
          </a:p>
          <a:p>
            <a:endParaRPr lang="en-US" altLang="ja-JP" sz="1200" dirty="0" smtClean="0"/>
          </a:p>
          <a:p>
            <a:r>
              <a:rPr lang="en-US" altLang="ja-JP" sz="1200" dirty="0" smtClean="0"/>
              <a:t>O</a:t>
            </a:r>
            <a:r>
              <a:rPr lang="en-US" altLang="ja-JP" sz="1200" dirty="0"/>
              <a:t>. </a:t>
            </a:r>
            <a:r>
              <a:rPr lang="en-US" altLang="ja-JP" sz="1200" dirty="0" err="1"/>
              <a:t>Steinbock</a:t>
            </a:r>
            <a:r>
              <a:rPr lang="en-US" altLang="ja-JP" sz="1200" dirty="0"/>
              <a:t>, J. H. E. Cartwright and L. M. Barge “The Fertile Physics of Chemical Gardens” </a:t>
            </a:r>
            <a:r>
              <a:rPr lang="en-US" altLang="ja-JP" sz="1200" i="1" dirty="0"/>
              <a:t>Physics Today </a:t>
            </a:r>
            <a:r>
              <a:rPr lang="en-US" altLang="ja-JP" sz="1200" b="1" dirty="0"/>
              <a:t>69</a:t>
            </a:r>
            <a:r>
              <a:rPr lang="en-US" altLang="ja-JP" sz="1200" dirty="0"/>
              <a:t>, March 2016.</a:t>
            </a:r>
            <a:endParaRPr lang="ja-JP" altLang="ja-JP" sz="1200" dirty="0"/>
          </a:p>
          <a:p>
            <a:r>
              <a:rPr lang="en-US" altLang="ja-JP" sz="1200" dirty="0"/>
              <a:t>Z. Zhang and O. </a:t>
            </a:r>
            <a:r>
              <a:rPr lang="en-US" altLang="ja-JP" sz="1200" dirty="0" err="1"/>
              <a:t>Steinbock</a:t>
            </a:r>
            <a:r>
              <a:rPr lang="en-US" altLang="ja-JP" sz="1200" dirty="0"/>
              <a:t> “Local Heterogeneities in Cardiac Systems Suppress Turbulence by Generating Multi-armed Rotors” </a:t>
            </a:r>
            <a:r>
              <a:rPr lang="en-US" altLang="ja-JP" sz="1200" i="1" dirty="0"/>
              <a:t>New Journal of Physics</a:t>
            </a:r>
            <a:r>
              <a:rPr lang="en-US" altLang="ja-JP" sz="1200" dirty="0"/>
              <a:t> </a:t>
            </a:r>
            <a:r>
              <a:rPr lang="en-US" altLang="ja-JP" sz="1200" b="1" dirty="0"/>
              <a:t>18</a:t>
            </a:r>
            <a:r>
              <a:rPr lang="en-US" altLang="ja-JP" sz="1200" dirty="0"/>
              <a:t>, 053018, 2016.</a:t>
            </a:r>
            <a:endParaRPr lang="ja-JP" altLang="ja-JP" sz="1200" dirty="0"/>
          </a:p>
          <a:p>
            <a:r>
              <a:rPr lang="en-US" altLang="ja-JP" sz="1200" dirty="0"/>
              <a:t>E. </a:t>
            </a:r>
            <a:r>
              <a:rPr lang="en-US" altLang="ja-JP" sz="1200" dirty="0" err="1"/>
              <a:t>Nakouzi</a:t>
            </a:r>
            <a:r>
              <a:rPr lang="en-US" altLang="ja-JP" sz="1200" dirty="0"/>
              <a:t> and O. </a:t>
            </a:r>
            <a:r>
              <a:rPr lang="en-US" altLang="ja-JP" sz="1200" dirty="0" err="1"/>
              <a:t>Steinbock</a:t>
            </a:r>
            <a:r>
              <a:rPr lang="en-US" altLang="ja-JP" sz="1200" dirty="0"/>
              <a:t> “Self-organization in Precipitation Reactions Far From the Equilibrium” </a:t>
            </a:r>
            <a:r>
              <a:rPr lang="en-US" altLang="ja-JP" sz="1200" i="1" dirty="0"/>
              <a:t>Science Advances</a:t>
            </a:r>
            <a:r>
              <a:rPr lang="en-US" altLang="ja-JP" sz="1200" dirty="0"/>
              <a:t> </a:t>
            </a:r>
            <a:r>
              <a:rPr lang="en-US" altLang="ja-JP" sz="1200" b="1" dirty="0"/>
              <a:t>2</a:t>
            </a:r>
            <a:r>
              <a:rPr lang="en-US" altLang="ja-JP" sz="1200" dirty="0"/>
              <a:t>, e1601144, 2016.</a:t>
            </a:r>
            <a:endParaRPr lang="ja-JP" altLang="ja-JP" sz="1200" dirty="0"/>
          </a:p>
          <a:p>
            <a:r>
              <a:rPr lang="en-US" altLang="ja-JP" sz="1200" dirty="0"/>
              <a:t>J. M. </a:t>
            </a:r>
            <a:r>
              <a:rPr lang="en-US" altLang="ja-JP" sz="1200" dirty="0" err="1"/>
              <a:t>García</a:t>
            </a:r>
            <a:r>
              <a:rPr lang="en-US" altLang="ja-JP" sz="1200" dirty="0"/>
              <a:t>-Ruiz, E. </a:t>
            </a:r>
            <a:r>
              <a:rPr lang="en-US" altLang="ja-JP" sz="1200" dirty="0" err="1"/>
              <a:t>Nakouzi</a:t>
            </a:r>
            <a:r>
              <a:rPr lang="en-US" altLang="ja-JP" sz="1200" dirty="0"/>
              <a:t>, E. </a:t>
            </a:r>
            <a:r>
              <a:rPr lang="en-US" altLang="ja-JP" sz="1200" dirty="0" err="1"/>
              <a:t>Kotopoulou</a:t>
            </a:r>
            <a:r>
              <a:rPr lang="en-US" altLang="ja-JP" sz="1200" dirty="0"/>
              <a:t>, L. </a:t>
            </a:r>
            <a:r>
              <a:rPr lang="en-US" altLang="ja-JP" sz="1200" dirty="0" err="1"/>
              <a:t>Tamborrino</a:t>
            </a:r>
            <a:r>
              <a:rPr lang="en-US" altLang="ja-JP" sz="1200" dirty="0"/>
              <a:t> and O. </a:t>
            </a:r>
            <a:r>
              <a:rPr lang="en-US" altLang="ja-JP" sz="1200" dirty="0" err="1"/>
              <a:t>Steinbock</a:t>
            </a:r>
            <a:r>
              <a:rPr lang="en-US" altLang="ja-JP" sz="1200" dirty="0"/>
              <a:t> "Biomimetic Mineral Self-organization From Silica-rich Spring Waters" </a:t>
            </a:r>
            <a:r>
              <a:rPr lang="en-US" altLang="ja-JP" sz="1200" i="1" dirty="0"/>
              <a:t>Science Advances</a:t>
            </a:r>
            <a:r>
              <a:rPr lang="en-US" altLang="ja-JP" sz="1200" dirty="0"/>
              <a:t> </a:t>
            </a:r>
            <a:r>
              <a:rPr lang="en-US" altLang="ja-JP" sz="1200" b="1" dirty="0"/>
              <a:t>3</a:t>
            </a:r>
            <a:r>
              <a:rPr lang="en-US" altLang="ja-JP" sz="1200" dirty="0"/>
              <a:t>, e1602285, 1-7, 2017</a:t>
            </a:r>
            <a:r>
              <a:rPr lang="en-US" altLang="ja-JP" sz="1200" dirty="0" smtClean="0"/>
              <a:t>.</a:t>
            </a:r>
          </a:p>
          <a:p>
            <a:endParaRPr lang="en-US" altLang="ja-JP" sz="1200" dirty="0" smtClean="0"/>
          </a:p>
          <a:p>
            <a:r>
              <a:rPr lang="ja-JP" altLang="en-US" sz="1200" dirty="0" smtClean="0"/>
              <a:t>このセミナーは</a:t>
            </a:r>
            <a:r>
              <a:rPr lang="en-US" altLang="ja-JP" sz="1200" dirty="0" smtClean="0"/>
              <a:t>i2Plus</a:t>
            </a:r>
            <a:r>
              <a:rPr lang="ja-JP" altLang="en-US" sz="1200" dirty="0" err="1" smtClean="0"/>
              <a:t>と共</a:t>
            </a:r>
            <a:r>
              <a:rPr lang="ja-JP" altLang="en-US" sz="1200" dirty="0" smtClean="0"/>
              <a:t>催しています，また</a:t>
            </a:r>
            <a:r>
              <a:rPr lang="en-US" altLang="ja-JP" sz="1200" dirty="0" err="1"/>
              <a:t>nternational</a:t>
            </a:r>
            <a:r>
              <a:rPr lang="en-US" altLang="ja-JP" sz="1200" dirty="0"/>
              <a:t> mini-workshop on </a:t>
            </a:r>
            <a:r>
              <a:rPr lang="en-US" altLang="ja-JP" sz="1200" dirty="0" err="1"/>
              <a:t>physico</a:t>
            </a:r>
            <a:r>
              <a:rPr lang="en-US" altLang="ja-JP" sz="1200" dirty="0"/>
              <a:t>-chemical view of </a:t>
            </a:r>
            <a:r>
              <a:rPr lang="en-US" altLang="ja-JP" sz="1200" dirty="0" err="1"/>
              <a:t>nonequilibirum</a:t>
            </a:r>
            <a:r>
              <a:rPr lang="en-US" altLang="ja-JP" sz="1200" dirty="0"/>
              <a:t> pattern </a:t>
            </a:r>
            <a:r>
              <a:rPr lang="en-US" altLang="ja-JP" sz="1200" dirty="0" smtClean="0"/>
              <a:t>formation(13:30-17:10).</a:t>
            </a:r>
            <a:r>
              <a:rPr lang="ja-JP" altLang="en-US" sz="1200" dirty="0" smtClean="0"/>
              <a:t>の一環ともなっています</a:t>
            </a:r>
            <a:endParaRPr lang="en-US" altLang="ja-JP" sz="1200" dirty="0" smtClean="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1472023" y="1568293"/>
            <a:ext cx="488986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b="1" dirty="0" smtClean="0">
                <a:latin typeface="HG丸ｺﾞｼｯｸM-PRO" pitchFamily="50" charset="-128"/>
                <a:ea typeface="HG丸ｺﾞｼｯｸM-PRO" pitchFamily="50" charset="-128"/>
                <a:cs typeface="Times"/>
              </a:rPr>
              <a:t>日時：</a:t>
            </a:r>
            <a:r>
              <a:rPr lang="en-US" altLang="ja-JP" sz="1600" b="1" dirty="0" smtClean="0">
                <a:latin typeface="HG丸ｺﾞｼｯｸM-PRO" pitchFamily="50" charset="-128"/>
                <a:ea typeface="HG丸ｺﾞｼｯｸM-PRO" pitchFamily="50" charset="-128"/>
                <a:cs typeface="Times"/>
              </a:rPr>
              <a:t> </a:t>
            </a:r>
            <a:r>
              <a:rPr lang="en-US" altLang="ja-JP" sz="1600" b="1" dirty="0" smtClean="0">
                <a:latin typeface="HG丸ｺﾞｼｯｸM-PRO" pitchFamily="50" charset="-128"/>
                <a:ea typeface="HG丸ｺﾞｼｯｸM-PRO" pitchFamily="50" charset="-128"/>
                <a:cs typeface="Times"/>
              </a:rPr>
              <a:t>7</a:t>
            </a:r>
            <a:r>
              <a:rPr kumimoji="1" lang="ja-JP" altLang="en-US" sz="1600" b="1" dirty="0" smtClean="0">
                <a:latin typeface="HG丸ｺﾞｼｯｸM-PRO" pitchFamily="50" charset="-128"/>
                <a:ea typeface="HG丸ｺﾞｼｯｸM-PRO" pitchFamily="50" charset="-128"/>
              </a:rPr>
              <a:t>月</a:t>
            </a:r>
            <a:r>
              <a:rPr kumimoji="1" lang="en-US" altLang="ja-JP" sz="1600" b="1" dirty="0" smtClean="0">
                <a:latin typeface="HG丸ｺﾞｼｯｸM-PRO" pitchFamily="50" charset="-128"/>
                <a:ea typeface="HG丸ｺﾞｼｯｸM-PRO" pitchFamily="50" charset="-128"/>
              </a:rPr>
              <a:t>10</a:t>
            </a:r>
            <a:r>
              <a:rPr kumimoji="1" lang="ja-JP" altLang="en-US" sz="1600" b="1" dirty="0" smtClean="0">
                <a:latin typeface="HG丸ｺﾞｼｯｸM-PRO" pitchFamily="50" charset="-128"/>
                <a:ea typeface="HG丸ｺﾞｼｯｸM-PRO" pitchFamily="50" charset="-128"/>
              </a:rPr>
              <a:t>日（月）</a:t>
            </a:r>
            <a:r>
              <a:rPr kumimoji="1" lang="en-US" altLang="ja-JP" sz="1600" b="1" dirty="0" smtClean="0">
                <a:latin typeface="HG丸ｺﾞｼｯｸM-PRO" pitchFamily="50" charset="-128"/>
                <a:ea typeface="HG丸ｺﾞｼｯｸM-PRO" pitchFamily="50" charset="-128"/>
              </a:rPr>
              <a:t> </a:t>
            </a:r>
            <a:r>
              <a:rPr lang="en-US" altLang="ja-JP" sz="1600" b="1" dirty="0" smtClean="0">
                <a:latin typeface="HG丸ｺﾞｼｯｸM-PRO" pitchFamily="50" charset="-128"/>
                <a:ea typeface="HG丸ｺﾞｼｯｸM-PRO" pitchFamily="50" charset="-128"/>
                <a:cs typeface="Times"/>
              </a:rPr>
              <a:t>14:50</a:t>
            </a:r>
            <a:r>
              <a:rPr lang="ja-JP" altLang="en-US" sz="1600" b="1" dirty="0" smtClean="0">
                <a:latin typeface="HG丸ｺﾞｼｯｸM-PRO" pitchFamily="50" charset="-128"/>
                <a:ea typeface="HG丸ｺﾞｼｯｸM-PRO" pitchFamily="50" charset="-128"/>
                <a:cs typeface="Times"/>
              </a:rPr>
              <a:t> </a:t>
            </a:r>
            <a:r>
              <a:rPr lang="en-US" altLang="ja-JP" sz="1600" b="1" dirty="0" smtClean="0">
                <a:latin typeface="HG丸ｺﾞｼｯｸM-PRO" pitchFamily="50" charset="-128"/>
                <a:ea typeface="HG丸ｺﾞｼｯｸM-PRO" pitchFamily="50" charset="-128"/>
                <a:cs typeface="Times"/>
              </a:rPr>
              <a:t>– </a:t>
            </a:r>
            <a:r>
              <a:rPr lang="en-US" altLang="ja-JP" sz="1600" b="1" dirty="0" smtClean="0">
                <a:latin typeface="HG丸ｺﾞｼｯｸM-PRO" pitchFamily="50" charset="-128"/>
                <a:ea typeface="HG丸ｺﾞｼｯｸM-PRO" pitchFamily="50" charset="-128"/>
                <a:cs typeface="Times"/>
              </a:rPr>
              <a:t>15:50</a:t>
            </a:r>
            <a:endParaRPr kumimoji="1" lang="en-US" altLang="ja-JP" sz="1600" b="1" dirty="0" smtClean="0">
              <a:latin typeface="HG丸ｺﾞｼｯｸM-PRO" pitchFamily="50" charset="-128"/>
              <a:ea typeface="HG丸ｺﾞｼｯｸM-PRO" pitchFamily="50" charset="-128"/>
              <a:cs typeface="Times"/>
            </a:endParaRPr>
          </a:p>
          <a:p>
            <a:r>
              <a:rPr lang="ja-JP" altLang="en-US" sz="1600" b="1" dirty="0" smtClean="0">
                <a:latin typeface="HG丸ｺﾞｼｯｸM-PRO" pitchFamily="50" charset="-128"/>
                <a:ea typeface="HG丸ｺﾞｼｯｸM-PRO" pitchFamily="50" charset="-128"/>
                <a:cs typeface="Times"/>
              </a:rPr>
              <a:t>場所：</a:t>
            </a:r>
            <a:r>
              <a:rPr lang="ja-JP" altLang="en-US" sz="1600" b="1" dirty="0" smtClean="0">
                <a:latin typeface="HG丸ｺﾞｼｯｸM-PRO" pitchFamily="50" charset="-128"/>
                <a:ea typeface="HG丸ｺﾞｼｯｸM-PRO" pitchFamily="50" charset="-128"/>
              </a:rPr>
              <a:t>葛飾</a:t>
            </a:r>
            <a:r>
              <a:rPr lang="ja-JP" altLang="en-US" sz="1600" b="1" dirty="0" smtClean="0">
                <a:latin typeface="HG丸ｺﾞｼｯｸM-PRO" pitchFamily="50" charset="-128"/>
                <a:ea typeface="HG丸ｺﾞｼｯｸM-PRO" pitchFamily="50" charset="-128"/>
              </a:rPr>
              <a:t>キャンパス講義棟</a:t>
            </a:r>
            <a:r>
              <a:rPr lang="en-US" altLang="ja-JP" sz="1600" b="1" dirty="0" smtClean="0">
                <a:latin typeface="HG丸ｺﾞｼｯｸM-PRO" pitchFamily="50" charset="-128"/>
                <a:ea typeface="HG丸ｺﾞｼｯｸM-PRO" pitchFamily="50" charset="-128"/>
              </a:rPr>
              <a:t>303</a:t>
            </a:r>
            <a:r>
              <a:rPr lang="ja-JP" altLang="en-US" sz="1600" b="1" dirty="0" smtClean="0">
                <a:latin typeface="HG丸ｺﾞｼｯｸM-PRO" pitchFamily="50" charset="-128"/>
                <a:ea typeface="HG丸ｺﾞｼｯｸM-PRO" pitchFamily="50" charset="-128"/>
              </a:rPr>
              <a:t>室</a:t>
            </a:r>
            <a:endParaRPr kumimoji="1" lang="ja-JP" altLang="en-US" sz="1600" b="1" dirty="0"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219456" y="2004067"/>
            <a:ext cx="653818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en-US" altLang="ja-JP" sz="1400" b="1" dirty="0" smtClean="0">
                <a:latin typeface="HG丸ｺﾞｼｯｸM-PRO" pitchFamily="50" charset="-128"/>
                <a:ea typeface="HG丸ｺﾞｼｯｸM-PRO" pitchFamily="50" charset="-128"/>
              </a:rPr>
              <a:t>Speaker</a:t>
            </a:r>
            <a:r>
              <a:rPr lang="ja-JP" altLang="en-US" sz="1400" dirty="0" smtClean="0">
                <a:latin typeface="HG丸ｺﾞｼｯｸM-PRO" pitchFamily="50" charset="-128"/>
                <a:ea typeface="HG丸ｺﾞｼｯｸM-PRO" pitchFamily="50" charset="-128"/>
              </a:rPr>
              <a:t>：</a:t>
            </a:r>
            <a:r>
              <a:rPr lang="en-US" altLang="ja-JP" sz="1600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Prof. </a:t>
            </a:r>
            <a:r>
              <a:rPr lang="en-US" altLang="ja-JP" sz="1600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Oliver </a:t>
            </a:r>
            <a:r>
              <a:rPr lang="en-US" altLang="ja-JP" sz="1600" dirty="0" err="1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Steinbock</a:t>
            </a:r>
            <a:endParaRPr lang="en-US" altLang="ja-JP" sz="1600" dirty="0" smtClean="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  <a:p>
            <a:pPr marL="898525" indent="-898525"/>
            <a:r>
              <a:rPr lang="en-US" altLang="ja-JP" sz="1400" b="1" dirty="0" smtClean="0">
                <a:latin typeface="HG丸ｺﾞｼｯｸM-PRO" pitchFamily="50" charset="-128"/>
                <a:ea typeface="HG丸ｺﾞｼｯｸM-PRO" pitchFamily="50" charset="-128"/>
              </a:rPr>
              <a:t>Affiliation</a:t>
            </a:r>
            <a:r>
              <a:rPr lang="en-US" altLang="ja-JP" sz="1400" dirty="0" smtClean="0">
                <a:latin typeface="HG丸ｺﾞｼｯｸM-PRO" pitchFamily="50" charset="-128"/>
                <a:ea typeface="HG丸ｺﾞｼｯｸM-PRO" pitchFamily="50" charset="-128"/>
              </a:rPr>
              <a:t>:</a:t>
            </a:r>
            <a:r>
              <a:rPr lang="ja-JP" altLang="en-US" sz="1400" dirty="0" smtClean="0">
                <a:latin typeface="HG丸ｺﾞｼｯｸM-PRO" pitchFamily="50" charset="-128"/>
                <a:ea typeface="HG丸ｺﾞｼｯｸM-PRO" pitchFamily="50" charset="-128"/>
              </a:rPr>
              <a:t>　</a:t>
            </a:r>
            <a:r>
              <a:rPr lang="en-US" altLang="ja-JP" sz="1400" dirty="0">
                <a:latin typeface="HG丸ｺﾞｼｯｸM-PRO" pitchFamily="50" charset="-128"/>
                <a:ea typeface="HG丸ｺﾞｼｯｸM-PRO" pitchFamily="50" charset="-128"/>
              </a:rPr>
              <a:t>Department of Chemistry and Biochemistry </a:t>
            </a:r>
            <a:r>
              <a:rPr lang="ja-JP" altLang="en-US" sz="1400" dirty="0">
                <a:latin typeface="HG丸ｺﾞｼｯｸM-PRO" pitchFamily="50" charset="-128"/>
                <a:ea typeface="HG丸ｺﾞｼｯｸM-PRO" pitchFamily="50" charset="-128"/>
              </a:rPr>
              <a:t> </a:t>
            </a:r>
            <a:endParaRPr lang="en-US" altLang="ja-JP" sz="1400" dirty="0" smtClean="0">
              <a:latin typeface="HG丸ｺﾞｼｯｸM-PRO" pitchFamily="50" charset="-128"/>
              <a:ea typeface="HG丸ｺﾞｼｯｸM-PRO" pitchFamily="50" charset="-128"/>
            </a:endParaRPr>
          </a:p>
          <a:p>
            <a:pPr marL="898525" indent="-898525"/>
            <a:r>
              <a:rPr lang="en-US" altLang="ja-JP" sz="1400" dirty="0">
                <a:latin typeface="HG丸ｺﾞｼｯｸM-PRO" pitchFamily="50" charset="-128"/>
                <a:ea typeface="HG丸ｺﾞｼｯｸM-PRO" pitchFamily="50" charset="-128"/>
              </a:rPr>
              <a:t>	</a:t>
            </a:r>
            <a:r>
              <a:rPr lang="en-US" altLang="ja-JP" sz="1400" dirty="0" smtClean="0">
                <a:latin typeface="HG丸ｺﾞｼｯｸM-PRO" pitchFamily="50" charset="-128"/>
                <a:ea typeface="HG丸ｺﾞｼｯｸM-PRO" pitchFamily="50" charset="-128"/>
              </a:rPr>
              <a:t>		Florida State University</a:t>
            </a:r>
            <a:endParaRPr lang="en-US" altLang="ja-JP" sz="1600" dirty="0" smtClean="0"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319816" y="2880867"/>
            <a:ext cx="653818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46088" indent="-446088"/>
            <a:r>
              <a:rPr lang="en-US" altLang="ja-JP" sz="1400" b="1" dirty="0" smtClean="0">
                <a:latin typeface="HG丸ｺﾞｼｯｸM-PRO" pitchFamily="50" charset="-128"/>
                <a:ea typeface="HG丸ｺﾞｼｯｸM-PRO" pitchFamily="50" charset="-128"/>
              </a:rPr>
              <a:t>Title</a:t>
            </a:r>
            <a:r>
              <a:rPr lang="ja-JP" altLang="en-US" sz="1400" dirty="0" smtClean="0">
                <a:latin typeface="HG丸ｺﾞｼｯｸM-PRO" pitchFamily="50" charset="-128"/>
                <a:ea typeface="HG丸ｺﾞｼｯｸM-PRO" pitchFamily="50" charset="-128"/>
              </a:rPr>
              <a:t>：</a:t>
            </a:r>
            <a:r>
              <a:rPr lang="en-US" altLang="ja-JP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Self-organization </a:t>
            </a:r>
            <a:r>
              <a:rPr lang="en-US" altLang="ja-JP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and complexity: The origin of macroscopic order from microscopic processes</a:t>
            </a:r>
            <a:endParaRPr lang="ja-JP" altLang="ja-JP" sz="1400" dirty="0">
              <a:latin typeface="Segoe UI" panose="020B0502040204020203" pitchFamily="34" charset="0"/>
              <a:ea typeface="Meiryo UI" panose="020B0604030504040204" pitchFamily="50" charset="-128"/>
              <a:cs typeface="Segoe UI" panose="020B0502040204020203" pitchFamily="34" charset="0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219455" y="3392597"/>
            <a:ext cx="120089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200" b="1" dirty="0" smtClean="0">
                <a:latin typeface="HG丸ｺﾞｼｯｸM-PRO" pitchFamily="50" charset="-128"/>
                <a:ea typeface="HG丸ｺﾞｼｯｸM-PRO" pitchFamily="50" charset="-128"/>
              </a:rPr>
              <a:t>Abstract</a:t>
            </a:r>
            <a:r>
              <a:rPr lang="ja-JP" altLang="en-US" sz="1200" b="1" dirty="0" smtClean="0">
                <a:latin typeface="HG丸ｺﾞｼｯｸM-PRO" pitchFamily="50" charset="-128"/>
                <a:ea typeface="HG丸ｺﾞｼｯｸM-PRO" pitchFamily="50" charset="-128"/>
              </a:rPr>
              <a:t>：</a:t>
            </a:r>
            <a:endParaRPr kumimoji="1" lang="ja-JP" altLang="en-US" sz="1200" b="1" dirty="0"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20" name="正方形/長方形 19"/>
          <p:cNvSpPr/>
          <p:nvPr/>
        </p:nvSpPr>
        <p:spPr>
          <a:xfrm>
            <a:off x="0" y="1467931"/>
            <a:ext cx="6857999" cy="45719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3600" dirty="0" smtClean="0">
                <a:solidFill>
                  <a:srgbClr val="FFFFFF"/>
                </a:solidFill>
              </a:rPr>
              <a:t>　　　</a:t>
            </a:r>
            <a:endParaRPr lang="ja-JP" altLang="en-US" sz="3600" dirty="0">
              <a:solidFill>
                <a:srgbClr val="FFFFFF"/>
              </a:solidFill>
              <a:latin typeface="Times"/>
              <a:cs typeface="Times"/>
            </a:endParaRP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0" y="760539"/>
            <a:ext cx="685799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dirty="0" smtClean="0">
                <a:latin typeface="HG丸ｺﾞｼｯｸM-PRO" pitchFamily="50" charset="-128"/>
                <a:ea typeface="HG丸ｺﾞｼｯｸM-PRO" pitchFamily="50" charset="-128"/>
              </a:rPr>
              <a:t>第</a:t>
            </a:r>
            <a:r>
              <a:rPr kumimoji="1" lang="en-US" altLang="ja-JP" sz="2000" dirty="0" smtClean="0">
                <a:latin typeface="HG丸ｺﾞｼｯｸM-PRO" pitchFamily="50" charset="-128"/>
                <a:ea typeface="HG丸ｺﾞｼｯｸM-PRO" pitchFamily="50" charset="-128"/>
              </a:rPr>
              <a:t>37</a:t>
            </a:r>
            <a:r>
              <a:rPr kumimoji="1" lang="ja-JP" altLang="en-US" sz="2000" dirty="0" smtClean="0">
                <a:latin typeface="HG丸ｺﾞｼｯｸM-PRO" pitchFamily="50" charset="-128"/>
                <a:ea typeface="HG丸ｺﾞｼｯｸM-PRO" pitchFamily="50" charset="-128"/>
              </a:rPr>
              <a:t>回</a:t>
            </a:r>
            <a:r>
              <a:rPr kumimoji="1" lang="ja-JP" altLang="en-US" sz="4000" dirty="0" smtClean="0">
                <a:latin typeface="HG丸ｺﾞｼｯｸM-PRO" pitchFamily="50" charset="-128"/>
                <a:ea typeface="HG丸ｺﾞｼｯｸM-PRO" pitchFamily="50" charset="-128"/>
              </a:rPr>
              <a:t>応用物理学科セミナー</a:t>
            </a:r>
            <a:endParaRPr kumimoji="1" lang="ja-JP" altLang="en-US" sz="4000" dirty="0">
              <a:latin typeface="HG丸ｺﾞｼｯｸM-PRO" pitchFamily="50" charset="-128"/>
              <a:ea typeface="HG丸ｺﾞｼｯｸM-PRO" pitchFamily="50" charset="-128"/>
            </a:endParaRPr>
          </a:p>
        </p:txBody>
      </p:sp>
      <p:pic>
        <p:nvPicPr>
          <p:cNvPr id="1026" name="Picture 2" descr="D:\ysumino\Desktop\logo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57938"/>
            <a:ext cx="2367504" cy="648814"/>
          </a:xfrm>
          <a:prstGeom prst="rect">
            <a:avLst/>
          </a:prstGeom>
          <a:noFill/>
        </p:spPr>
      </p:pic>
      <p:sp>
        <p:nvSpPr>
          <p:cNvPr id="15" name="テキスト ボックス 14"/>
          <p:cNvSpPr txBox="1"/>
          <p:nvPr/>
        </p:nvSpPr>
        <p:spPr>
          <a:xfrm>
            <a:off x="5630889" y="8904475"/>
            <a:ext cx="12618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200" dirty="0" smtClean="0">
                <a:latin typeface="HG丸ｺﾞｼｯｸM-PRO" pitchFamily="50" charset="-128"/>
                <a:ea typeface="HG丸ｺﾞｼｯｸM-PRO" pitchFamily="50" charset="-128"/>
              </a:rPr>
              <a:t>世話人</a:t>
            </a:r>
            <a:r>
              <a:rPr lang="ja-JP" altLang="en-US" sz="1200" dirty="0" smtClean="0">
                <a:latin typeface="HG丸ｺﾞｼｯｸM-PRO" pitchFamily="50" charset="-128"/>
                <a:ea typeface="HG丸ｺﾞｼｯｸM-PRO" pitchFamily="50" charset="-128"/>
              </a:rPr>
              <a:t>：</a:t>
            </a:r>
            <a:r>
              <a:rPr lang="ja-JP" altLang="en-US" sz="1200" b="1" dirty="0" smtClean="0"/>
              <a:t>住野豊</a:t>
            </a:r>
            <a:endParaRPr lang="en-US" altLang="ja-JP" sz="1200" dirty="0" smtClean="0">
              <a:latin typeface="HG丸ｺﾞｼｯｸM-PRO" pitchFamily="50" charset="-128"/>
              <a:ea typeface="HG丸ｺﾞｼｯｸM-PRO" pitchFamily="50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1261</TotalTime>
  <Words>271</Words>
  <Application>Microsoft Office PowerPoint</Application>
  <PresentationFormat>画面に合わせる (4:3)</PresentationFormat>
  <Paragraphs>19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HG丸ｺﾞｼｯｸM-PRO</vt:lpstr>
      <vt:lpstr>Meiryo UI</vt:lpstr>
      <vt:lpstr>ＭＳ Ｐゴシック</vt:lpstr>
      <vt:lpstr>Arial</vt:lpstr>
      <vt:lpstr>Calibri</vt:lpstr>
      <vt:lpstr>Segoe UI</vt:lpstr>
      <vt:lpstr>Times</vt:lpstr>
      <vt:lpstr>Office テーマ</vt:lpstr>
      <vt:lpstr>PowerPoint プレゼンテーション</vt:lpstr>
    </vt:vector>
  </TitlesOfParts>
  <Company>東京理科大学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住野豊</dc:creator>
  <cp:lastModifiedBy>住野豊</cp:lastModifiedBy>
  <cp:revision>203</cp:revision>
  <cp:lastPrinted>2011-05-23T09:25:47Z</cp:lastPrinted>
  <dcterms:created xsi:type="dcterms:W3CDTF">2011-06-28T08:58:10Z</dcterms:created>
  <dcterms:modified xsi:type="dcterms:W3CDTF">2017-06-15T01:59:52Z</dcterms:modified>
</cp:coreProperties>
</file>