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2017/6/15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2017/6/15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88814" y="3631764"/>
            <a:ext cx="61994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en-US" altLang="ja-JP" sz="1600" dirty="0"/>
              <a:t>Simple rules can create complex patterns and dynamics. This connection is routinely used by living systems to create complex rhythms, </a:t>
            </a:r>
            <a:r>
              <a:rPr lang="en-US" altLang="ja-JP" sz="1600" dirty="0" err="1"/>
              <a:t>spatio</a:t>
            </a:r>
            <a:r>
              <a:rPr lang="en-US" altLang="ja-JP" sz="1600" dirty="0"/>
              <a:t>-temporal structures, and high-performance materials with design features at </a:t>
            </a:r>
            <a:r>
              <a:rPr lang="en-US" altLang="ja-JP" sz="1600" dirty="0" err="1"/>
              <a:t>meso</a:t>
            </a:r>
            <a:r>
              <a:rPr lang="en-US" altLang="ja-JP" sz="1600" dirty="0"/>
              <a:t>- and macroscopic length scales that seem to defy their molecular origins. In my lecture, I will present several examples that illustrate this point and demonstrate that many phenomena that appear to be unique to life processes actually occur in non-biological, often simple chemical systems. Specifically, I will discuss nonlinear wave patterns in reaction-diffusion media and examples of life-like structures in chemical reactions that form polycrystalline or amorphous solids. The unexpectedness of some of these universalities has profound consequences in a wide range of scientific disciplines ranging from the misidentification of early microfossils to deadly cardiac arrhythmias. </a:t>
            </a:r>
            <a:endParaRPr lang="ja-JP" altLang="ja-JP" sz="1600" dirty="0"/>
          </a:p>
          <a:p>
            <a:endParaRPr lang="en-US" altLang="ja-JP" sz="1200" dirty="0" smtClean="0"/>
          </a:p>
          <a:p>
            <a:r>
              <a:rPr lang="en-US" altLang="ja-JP" sz="1200" dirty="0" smtClean="0"/>
              <a:t>O</a:t>
            </a:r>
            <a:r>
              <a:rPr lang="en-US" altLang="ja-JP" sz="1200" dirty="0"/>
              <a:t>. </a:t>
            </a:r>
            <a:r>
              <a:rPr lang="en-US" altLang="ja-JP" sz="1200" dirty="0" err="1"/>
              <a:t>Steinbock</a:t>
            </a:r>
            <a:r>
              <a:rPr lang="en-US" altLang="ja-JP" sz="1200" dirty="0"/>
              <a:t>, J. H. E. Cartwright and L. M. Barge “The Fertile Physics of Chemical Gardens” </a:t>
            </a:r>
            <a:r>
              <a:rPr lang="en-US" altLang="ja-JP" sz="1200" i="1" dirty="0"/>
              <a:t>Physics Today </a:t>
            </a:r>
            <a:r>
              <a:rPr lang="en-US" altLang="ja-JP" sz="1200" b="1" dirty="0"/>
              <a:t>69</a:t>
            </a:r>
            <a:r>
              <a:rPr lang="en-US" altLang="ja-JP" sz="1200" dirty="0"/>
              <a:t>, March 2016.</a:t>
            </a:r>
            <a:endParaRPr lang="ja-JP" altLang="ja-JP" sz="1200" dirty="0"/>
          </a:p>
          <a:p>
            <a:r>
              <a:rPr lang="en-US" altLang="ja-JP" sz="1200" dirty="0"/>
              <a:t>Z. Zhang and O. </a:t>
            </a:r>
            <a:r>
              <a:rPr lang="en-US" altLang="ja-JP" sz="1200" dirty="0" err="1"/>
              <a:t>Steinbock</a:t>
            </a:r>
            <a:r>
              <a:rPr lang="en-US" altLang="ja-JP" sz="1200" dirty="0"/>
              <a:t> “Local Heterogeneities in Cardiac Systems Suppress Turbulence by Generating Multi-armed Rotors” </a:t>
            </a:r>
            <a:r>
              <a:rPr lang="en-US" altLang="ja-JP" sz="1200" i="1" dirty="0"/>
              <a:t>New Journal of Physics</a:t>
            </a:r>
            <a:r>
              <a:rPr lang="en-US" altLang="ja-JP" sz="1200" dirty="0"/>
              <a:t> </a:t>
            </a:r>
            <a:r>
              <a:rPr lang="en-US" altLang="ja-JP" sz="1200" b="1" dirty="0"/>
              <a:t>18</a:t>
            </a:r>
            <a:r>
              <a:rPr lang="en-US" altLang="ja-JP" sz="1200" dirty="0"/>
              <a:t>, 053018, 2016.</a:t>
            </a:r>
            <a:endParaRPr lang="ja-JP" altLang="ja-JP" sz="1200" dirty="0"/>
          </a:p>
          <a:p>
            <a:r>
              <a:rPr lang="en-US" altLang="ja-JP" sz="1200" dirty="0"/>
              <a:t>E. </a:t>
            </a:r>
            <a:r>
              <a:rPr lang="en-US" altLang="ja-JP" sz="1200" dirty="0" err="1"/>
              <a:t>Nakouzi</a:t>
            </a:r>
            <a:r>
              <a:rPr lang="en-US" altLang="ja-JP" sz="1200" dirty="0"/>
              <a:t> and O. </a:t>
            </a:r>
            <a:r>
              <a:rPr lang="en-US" altLang="ja-JP" sz="1200" dirty="0" err="1"/>
              <a:t>Steinbock</a:t>
            </a:r>
            <a:r>
              <a:rPr lang="en-US" altLang="ja-JP" sz="1200" dirty="0"/>
              <a:t> “Self-organization in Precipitation Reactions Far From the Equilibrium” </a:t>
            </a:r>
            <a:r>
              <a:rPr lang="en-US" altLang="ja-JP" sz="1200" i="1" dirty="0"/>
              <a:t>Science Advances</a:t>
            </a:r>
            <a:r>
              <a:rPr lang="en-US" altLang="ja-JP" sz="1200" dirty="0"/>
              <a:t> </a:t>
            </a:r>
            <a:r>
              <a:rPr lang="en-US" altLang="ja-JP" sz="1200" b="1" dirty="0"/>
              <a:t>2</a:t>
            </a:r>
            <a:r>
              <a:rPr lang="en-US" altLang="ja-JP" sz="1200" dirty="0"/>
              <a:t>, e1601144, 2016.</a:t>
            </a:r>
            <a:endParaRPr lang="ja-JP" altLang="ja-JP" sz="1200" dirty="0"/>
          </a:p>
          <a:p>
            <a:r>
              <a:rPr lang="en-US" altLang="ja-JP" sz="1200" dirty="0"/>
              <a:t>J. M. </a:t>
            </a:r>
            <a:r>
              <a:rPr lang="en-US" altLang="ja-JP" sz="1200" dirty="0" err="1"/>
              <a:t>García</a:t>
            </a:r>
            <a:r>
              <a:rPr lang="en-US" altLang="ja-JP" sz="1200" dirty="0"/>
              <a:t>-Ruiz, E. </a:t>
            </a:r>
            <a:r>
              <a:rPr lang="en-US" altLang="ja-JP" sz="1200" dirty="0" err="1"/>
              <a:t>Nakouzi</a:t>
            </a:r>
            <a:r>
              <a:rPr lang="en-US" altLang="ja-JP" sz="1200" dirty="0"/>
              <a:t>, E. </a:t>
            </a:r>
            <a:r>
              <a:rPr lang="en-US" altLang="ja-JP" sz="1200" dirty="0" err="1"/>
              <a:t>Kotopoulou</a:t>
            </a:r>
            <a:r>
              <a:rPr lang="en-US" altLang="ja-JP" sz="1200" dirty="0"/>
              <a:t>, L. </a:t>
            </a:r>
            <a:r>
              <a:rPr lang="en-US" altLang="ja-JP" sz="1200" dirty="0" err="1"/>
              <a:t>Tamborrino</a:t>
            </a:r>
            <a:r>
              <a:rPr lang="en-US" altLang="ja-JP" sz="1200" dirty="0"/>
              <a:t> and O. </a:t>
            </a:r>
            <a:r>
              <a:rPr lang="en-US" altLang="ja-JP" sz="1200" dirty="0" err="1"/>
              <a:t>Steinbock</a:t>
            </a:r>
            <a:r>
              <a:rPr lang="en-US" altLang="ja-JP" sz="1200" dirty="0"/>
              <a:t> "Biomimetic Mineral Self-organization From Silica-rich Spring Waters" </a:t>
            </a:r>
            <a:r>
              <a:rPr lang="en-US" altLang="ja-JP" sz="1200" i="1" dirty="0"/>
              <a:t>Science Advances</a:t>
            </a:r>
            <a:r>
              <a:rPr lang="en-US" altLang="ja-JP" sz="1200" dirty="0"/>
              <a:t> </a:t>
            </a:r>
            <a:r>
              <a:rPr lang="en-US" altLang="ja-JP" sz="1200" b="1" dirty="0"/>
              <a:t>3</a:t>
            </a:r>
            <a:r>
              <a:rPr lang="en-US" altLang="ja-JP" sz="1200" dirty="0"/>
              <a:t>, e1602285, 1-7, 2017</a:t>
            </a:r>
            <a:r>
              <a:rPr lang="en-US" altLang="ja-JP" sz="1200" dirty="0" smtClean="0"/>
              <a:t>.</a:t>
            </a:r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このセミナーは</a:t>
            </a:r>
            <a:r>
              <a:rPr lang="en-US" altLang="ja-JP" sz="1200" dirty="0" smtClean="0"/>
              <a:t>i2Plus</a:t>
            </a:r>
            <a:r>
              <a:rPr lang="ja-JP" altLang="en-US" sz="1200" dirty="0" err="1" smtClean="0"/>
              <a:t>と共</a:t>
            </a:r>
            <a:r>
              <a:rPr lang="ja-JP" altLang="en-US" sz="1200" dirty="0" smtClean="0"/>
              <a:t>催しています，また</a:t>
            </a:r>
            <a:r>
              <a:rPr lang="en-US" altLang="ja-JP" sz="1200" dirty="0" err="1"/>
              <a:t>nternational</a:t>
            </a:r>
            <a:r>
              <a:rPr lang="en-US" altLang="ja-JP" sz="1200" dirty="0"/>
              <a:t> mini-workshop on </a:t>
            </a:r>
            <a:r>
              <a:rPr lang="en-US" altLang="ja-JP" sz="1200" dirty="0" err="1"/>
              <a:t>physico</a:t>
            </a:r>
            <a:r>
              <a:rPr lang="en-US" altLang="ja-JP" sz="1200" dirty="0"/>
              <a:t>-chemical view of </a:t>
            </a:r>
            <a:r>
              <a:rPr lang="en-US" altLang="ja-JP" sz="1200" dirty="0" err="1"/>
              <a:t>nonequilibirum</a:t>
            </a:r>
            <a:r>
              <a:rPr lang="en-US" altLang="ja-JP" sz="1200" dirty="0"/>
              <a:t> pattern </a:t>
            </a:r>
            <a:r>
              <a:rPr lang="en-US" altLang="ja-JP" sz="1200" dirty="0" smtClean="0"/>
              <a:t>formation(13:30-17:10).</a:t>
            </a:r>
            <a:r>
              <a:rPr lang="ja-JP" altLang="en-US" sz="1200" dirty="0" smtClean="0"/>
              <a:t>の一環ともなっています</a:t>
            </a:r>
            <a:endParaRPr lang="en-US" altLang="ja-JP" sz="1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7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日（月）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14:50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15:50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キャンパス講義棟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303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9456" y="2004067"/>
            <a:ext cx="6538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Prof. </a:t>
            </a:r>
            <a:r>
              <a:rPr lang="en-US" altLang="ja-JP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Oliver </a:t>
            </a:r>
            <a:r>
              <a:rPr lang="en-US" altLang="ja-JP" sz="16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Steinbock</a:t>
            </a:r>
            <a:endParaRPr lang="en-US" altLang="ja-JP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898525" indent="-898525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Department of Chemistry and Biochemistry 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898525" indent="-898525"/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		Florida State University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9816" y="2880867"/>
            <a:ext cx="653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Self-organization 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complexity: The origin of macroscopic order from microscopic processes</a:t>
            </a:r>
            <a:endParaRPr lang="ja-JP" altLang="ja-JP" sz="1400" dirty="0"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9455" y="3392597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kumimoji="1"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37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5630889" y="8904475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1200" b="1" dirty="0" smtClean="0"/>
              <a:t>住野豊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271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Arial</vt:lpstr>
      <vt:lpstr>Calibri</vt:lpstr>
      <vt:lpstr>Segoe UI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住野豊</cp:lastModifiedBy>
  <cp:revision>203</cp:revision>
  <cp:lastPrinted>2011-05-23T09:25:47Z</cp:lastPrinted>
  <dcterms:created xsi:type="dcterms:W3CDTF">2011-06-28T08:58:10Z</dcterms:created>
  <dcterms:modified xsi:type="dcterms:W3CDTF">2017-06-15T01:59:52Z</dcterms:modified>
</cp:coreProperties>
</file>