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2017/10/22</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2017/10/22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2017/10/22</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88813" y="4383332"/>
            <a:ext cx="6199464" cy="4493538"/>
          </a:xfrm>
          <a:prstGeom prst="rect">
            <a:avLst/>
          </a:prstGeom>
        </p:spPr>
        <p:txBody>
          <a:bodyPr wrap="square">
            <a:spAutoFit/>
          </a:bodyPr>
          <a:lstStyle/>
          <a:p>
            <a:pPr algn="just"/>
            <a:r>
              <a:rPr lang="en-US" altLang="ja-JP" sz="1300" dirty="0" smtClean="0">
                <a:latin typeface="Segoe UI" panose="020B0502040204020203" pitchFamily="34" charset="0"/>
                <a:ea typeface="Segoe UI" panose="020B0502040204020203" pitchFamily="34" charset="0"/>
                <a:cs typeface="Segoe UI" panose="020B0502040204020203" pitchFamily="34" charset="0"/>
              </a:rPr>
              <a:t>   </a:t>
            </a:r>
            <a:r>
              <a:rPr lang="en-US" altLang="ja-JP" sz="1300" dirty="0">
                <a:latin typeface="Segoe UI" panose="020B0502040204020203" pitchFamily="34" charset="0"/>
                <a:ea typeface="Segoe UI" panose="020B0502040204020203" pitchFamily="34" charset="0"/>
                <a:cs typeface="Segoe UI" panose="020B0502040204020203" pitchFamily="34" charset="0"/>
              </a:rPr>
              <a:t>In my talk I will consider the interplay between superconductivity and formation of bound pairs of fermions in multi-band 2D fermionic systems (BCS-BEC crossover). In two spatial dimensions a bound state develops already at weak coupling, and BCS-BEC crossover can be analyzed already at weak coupling, when calculations are fully under control. We found that the behavior of the compensated metal with one electron and one hole bands is different in several aspects from that in the one-band model. There is again a crossover from BCS-like behavior at E</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F</a:t>
            </a:r>
            <a:r>
              <a:rPr lang="en-US" altLang="ja-JP" sz="1300" dirty="0">
                <a:latin typeface="Segoe UI" panose="020B0502040204020203" pitchFamily="34" charset="0"/>
                <a:ea typeface="Segoe UI" panose="020B0502040204020203" pitchFamily="34" charset="0"/>
                <a:cs typeface="Segoe UI" panose="020B0502040204020203" pitchFamily="34" charset="0"/>
              </a:rPr>
              <a:t>&gt;&gt;E</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0</a:t>
            </a:r>
            <a:r>
              <a:rPr lang="en-US" altLang="ja-JP" sz="1300" dirty="0">
                <a:latin typeface="Segoe UI" panose="020B0502040204020203" pitchFamily="34" charset="0"/>
                <a:ea typeface="Segoe UI" panose="020B0502040204020203" pitchFamily="34" charset="0"/>
                <a:cs typeface="Segoe UI" panose="020B0502040204020203" pitchFamily="34" charset="0"/>
              </a:rPr>
              <a:t> (E</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0</a:t>
            </a:r>
            <a:r>
              <a:rPr lang="en-US" altLang="ja-JP" sz="1300" dirty="0">
                <a:latin typeface="Segoe UI" panose="020B0502040204020203" pitchFamily="34" charset="0"/>
                <a:ea typeface="Segoe UI" panose="020B0502040204020203" pitchFamily="34" charset="0"/>
                <a:cs typeface="Segoe UI" panose="020B0502040204020203" pitchFamily="34" charset="0"/>
              </a:rPr>
              <a:t> being the bound state energy formation in a vacuum) to BEC-like behavior at E</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F</a:t>
            </a:r>
            <a:r>
              <a:rPr lang="en-US" altLang="ja-JP" sz="1300" dirty="0">
                <a:latin typeface="Segoe UI" panose="020B0502040204020203" pitchFamily="34" charset="0"/>
                <a:ea typeface="Segoe UI" panose="020B0502040204020203" pitchFamily="34" charset="0"/>
                <a:cs typeface="Segoe UI" panose="020B0502040204020203" pitchFamily="34" charset="0"/>
              </a:rPr>
              <a:t>&lt;&lt; E</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0</a:t>
            </a:r>
            <a:r>
              <a:rPr lang="en-US" altLang="ja-JP" sz="1300" dirty="0">
                <a:latin typeface="Segoe UI" panose="020B0502040204020203" pitchFamily="34" charset="0"/>
                <a:ea typeface="Segoe UI" panose="020B0502040204020203" pitchFamily="34" charset="0"/>
                <a:cs typeface="Segoe UI" panose="020B0502040204020203" pitchFamily="34" charset="0"/>
              </a:rPr>
              <a:t> with T</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ins</a:t>
            </a:r>
            <a:r>
              <a:rPr lang="en-US" altLang="ja-JP" sz="1300" dirty="0">
                <a:latin typeface="Segoe UI" panose="020B0502040204020203" pitchFamily="34" charset="0"/>
                <a:ea typeface="Segoe UI" panose="020B0502040204020203" pitchFamily="34" charset="0"/>
                <a:cs typeface="Segoe UI" panose="020B0502040204020203" pitchFamily="34" charset="0"/>
              </a:rPr>
              <a:t> &gt; T</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c</a:t>
            </a:r>
            <a:r>
              <a:rPr lang="en-US" altLang="ja-JP" sz="1300" dirty="0">
                <a:latin typeface="Segoe UI" panose="020B0502040204020203" pitchFamily="34" charset="0"/>
                <a:ea typeface="Segoe UI" panose="020B0502040204020203" pitchFamily="34" charset="0"/>
                <a:cs typeface="Segoe UI" panose="020B0502040204020203" pitchFamily="34" charset="0"/>
              </a:rPr>
              <a:t>. However, in distinction to the one-band case, the actual T</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c</a:t>
            </a:r>
            <a:r>
              <a:rPr lang="en-US" altLang="ja-JP" sz="1300" dirty="0">
                <a:latin typeface="Segoe UI" panose="020B0502040204020203" pitchFamily="34" charset="0"/>
                <a:ea typeface="Segoe UI" panose="020B0502040204020203" pitchFamily="34" charset="0"/>
                <a:cs typeface="Segoe UI" panose="020B0502040204020203" pitchFamily="34" charset="0"/>
              </a:rPr>
              <a:t>, below which long-range superconducting order develops, remains finite and of order Tins even when E</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F</a:t>
            </a:r>
            <a:r>
              <a:rPr lang="en-US" altLang="ja-JP" sz="1300" dirty="0">
                <a:latin typeface="Segoe UI" panose="020B0502040204020203" pitchFamily="34" charset="0"/>
                <a:ea typeface="Segoe UI" panose="020B0502040204020203" pitchFamily="34" charset="0"/>
                <a:cs typeface="Segoe UI" panose="020B0502040204020203" pitchFamily="34" charset="0"/>
              </a:rPr>
              <a:t> = 0 on both bands. The reason for a finite T</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c</a:t>
            </a:r>
            <a:r>
              <a:rPr lang="en-US" altLang="ja-JP" sz="1300" dirty="0">
                <a:latin typeface="Segoe UI" panose="020B0502040204020203" pitchFamily="34" charset="0"/>
                <a:ea typeface="Segoe UI" panose="020B0502040204020203" pitchFamily="34" charset="0"/>
                <a:cs typeface="Segoe UI" panose="020B0502040204020203" pitchFamily="34" charset="0"/>
              </a:rPr>
              <a:t> is that the filled hole band acts as a reservoir of fermions. The pairing reconstructs fermionic dispersion and transforms some spectral weight into the newly created hole band below the original electron band and electron band above the original hole band. A finite density of fermions in these two bands gives rise to a finite T</a:t>
            </a:r>
            <a:r>
              <a:rPr lang="en-US" altLang="ja-JP" sz="1300" baseline="-25000" dirty="0">
                <a:latin typeface="Segoe UI" panose="020B0502040204020203" pitchFamily="34" charset="0"/>
                <a:ea typeface="Segoe UI" panose="020B0502040204020203" pitchFamily="34" charset="0"/>
                <a:cs typeface="Segoe UI" panose="020B0502040204020203" pitchFamily="34" charset="0"/>
              </a:rPr>
              <a:t>c</a:t>
            </a:r>
            <a:r>
              <a:rPr lang="en-US" altLang="ja-JP" sz="1300" dirty="0">
                <a:latin typeface="Segoe UI" panose="020B0502040204020203" pitchFamily="34" charset="0"/>
                <a:ea typeface="Segoe UI" panose="020B0502040204020203" pitchFamily="34" charset="0"/>
                <a:cs typeface="Segoe UI" panose="020B0502040204020203" pitchFamily="34" charset="0"/>
              </a:rPr>
              <a:t> even when the bare Fermi level is exactly at the bottom of the electron band and at the top of the hole band. I also analyze the formation of the </a:t>
            </a:r>
            <a:r>
              <a:rPr lang="en-US" altLang="ja-JP" sz="1300" dirty="0" err="1">
                <a:latin typeface="Segoe UI" panose="020B0502040204020203" pitchFamily="34" charset="0"/>
                <a:ea typeface="Segoe UI" panose="020B0502040204020203" pitchFamily="34" charset="0"/>
                <a:cs typeface="Segoe UI" panose="020B0502040204020203" pitchFamily="34" charset="0"/>
              </a:rPr>
              <a:t>s+is</a:t>
            </a:r>
            <a:r>
              <a:rPr lang="en-US" altLang="ja-JP" sz="1300" dirty="0">
                <a:latin typeface="Segoe UI" panose="020B0502040204020203" pitchFamily="34" charset="0"/>
                <a:ea typeface="Segoe UI" panose="020B0502040204020203" pitchFamily="34" charset="0"/>
                <a:cs typeface="Segoe UI" panose="020B0502040204020203" pitchFamily="34" charset="0"/>
              </a:rPr>
              <a:t> state in a four-band model across the </a:t>
            </a:r>
            <a:r>
              <a:rPr lang="en-US" altLang="ja-JP" sz="1300" dirty="0" err="1">
                <a:latin typeface="Segoe UI" panose="020B0502040204020203" pitchFamily="34" charset="0"/>
                <a:ea typeface="Segoe UI" panose="020B0502040204020203" pitchFamily="34" charset="0"/>
                <a:cs typeface="Segoe UI" panose="020B0502040204020203" pitchFamily="34" charset="0"/>
              </a:rPr>
              <a:t>Lifshitz</a:t>
            </a:r>
            <a:r>
              <a:rPr lang="en-US" altLang="ja-JP" sz="1300" dirty="0">
                <a:latin typeface="Segoe UI" panose="020B0502040204020203" pitchFamily="34" charset="0"/>
                <a:ea typeface="Segoe UI" panose="020B0502040204020203" pitchFamily="34" charset="0"/>
                <a:cs typeface="Segoe UI" panose="020B0502040204020203" pitchFamily="34" charset="0"/>
              </a:rPr>
              <a:t> transition including BCS-BEC crossover effects on the shallow bands. Similar to the BCS case, we find that with hole doping the phase difference between superconducting order parameters of the hole bands change from 0 to π through an intermediate </a:t>
            </a:r>
            <a:r>
              <a:rPr lang="en-US" altLang="ja-JP" sz="1300" dirty="0" err="1" smtClean="0">
                <a:latin typeface="Segoe UI" panose="020B0502040204020203" pitchFamily="34" charset="0"/>
                <a:ea typeface="Segoe UI" panose="020B0502040204020203" pitchFamily="34" charset="0"/>
                <a:cs typeface="Segoe UI" panose="020B0502040204020203" pitchFamily="34" charset="0"/>
              </a:rPr>
              <a:t>s+is</a:t>
            </a:r>
            <a:r>
              <a:rPr lang="en-US" altLang="ja-JP" sz="1300" dirty="0" smtClean="0">
                <a:latin typeface="Segoe UI" panose="020B0502040204020203" pitchFamily="34" charset="0"/>
                <a:ea typeface="Segoe UI" panose="020B0502040204020203" pitchFamily="34" charset="0"/>
                <a:cs typeface="Segoe UI" panose="020B0502040204020203" pitchFamily="34" charset="0"/>
              </a:rPr>
              <a:t> </a:t>
            </a:r>
            <a:r>
              <a:rPr lang="en-US" altLang="ja-JP" sz="1300" dirty="0">
                <a:latin typeface="Segoe UI" panose="020B0502040204020203" pitchFamily="34" charset="0"/>
                <a:ea typeface="Segoe UI" panose="020B0502040204020203" pitchFamily="34" charset="0"/>
                <a:cs typeface="Segoe UI" panose="020B0502040204020203" pitchFamily="34" charset="0"/>
              </a:rPr>
              <a:t>state, breaking time-reversal symmetry (TRS). </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１１</a:t>
            </a:r>
            <a:r>
              <a:rPr kumimoji="1" lang="ja-JP" altLang="en-US" sz="1600" b="1" dirty="0" smtClean="0">
                <a:latin typeface="HG丸ｺﾞｼｯｸM-PRO" pitchFamily="50" charset="-128"/>
                <a:ea typeface="HG丸ｺﾞｼｯｸM-PRO" pitchFamily="50" charset="-128"/>
              </a:rPr>
              <a:t>月８日（水）</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smtClean="0">
                <a:latin typeface="HG丸ｺﾞｼｯｸM-PRO" pitchFamily="50" charset="-128"/>
                <a:ea typeface="HG丸ｺﾞｼｯｸM-PRO" pitchFamily="50" charset="-128"/>
                <a:cs typeface="Times"/>
              </a:rPr>
              <a:t>１</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a:t>
            </a:r>
            <a:r>
              <a:rPr lang="ja-JP" altLang="en-US" sz="1600" b="1" dirty="0" smtClean="0">
                <a:latin typeface="HG丸ｺﾞｼｯｸM-PRO" pitchFamily="50" charset="-128"/>
                <a:ea typeface="HG丸ｺﾞｼｯｸM-PRO" pitchFamily="50" charset="-128"/>
                <a:cs typeface="Times"/>
              </a:rPr>
              <a:t>４</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en-US" altLang="ja-JP" sz="1600" b="1" dirty="0" smtClean="0">
                <a:latin typeface="HG丸ｺﾞｼｯｸM-PRO" pitchFamily="50" charset="-128"/>
                <a:ea typeface="HG丸ｺﾞｼｯｸM-PRO" pitchFamily="50" charset="-128"/>
              </a:rPr>
              <a:t>1</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19456" y="2043012"/>
            <a:ext cx="6538183" cy="1077218"/>
          </a:xfrm>
          <a:prstGeom prst="rect">
            <a:avLst/>
          </a:prstGeom>
          <a:noFill/>
        </p:spPr>
        <p:txBody>
          <a:bodyPr wrap="square" rtlCol="0">
            <a:spAutoFit/>
          </a:bodyPr>
          <a:lstStyle/>
          <a:p>
            <a:pPr>
              <a:lnSpc>
                <a:spcPct val="200000"/>
              </a:lnSpc>
            </a:pPr>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a:t>
            </a:r>
            <a:r>
              <a:rPr lang="en-US" altLang="ja-JP" sz="1600" dirty="0" smtClean="0">
                <a:latin typeface="Segoe UI" panose="020B0502040204020203" pitchFamily="34" charset="0"/>
                <a:ea typeface="Segoe UI" panose="020B0502040204020203" pitchFamily="34" charset="0"/>
                <a:cs typeface="Segoe UI" panose="020B0502040204020203" pitchFamily="34" charset="0"/>
              </a:rPr>
              <a:t>Prof. Ilya </a:t>
            </a:r>
            <a:r>
              <a:rPr lang="en-US" altLang="ja-JP" sz="1600" dirty="0" err="1" smtClean="0">
                <a:latin typeface="Segoe UI" panose="020B0502040204020203" pitchFamily="34" charset="0"/>
                <a:ea typeface="Segoe UI" panose="020B0502040204020203" pitchFamily="34" charset="0"/>
                <a:cs typeface="Segoe UI" panose="020B0502040204020203" pitchFamily="34" charset="0"/>
              </a:rPr>
              <a:t>Eremin</a:t>
            </a:r>
            <a:endParaRPr lang="en-US" altLang="ja-JP" sz="1600" dirty="0" smtClean="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r>
              <a:rPr lang="en-US" altLang="ja-JP" sz="1600" dirty="0">
                <a:latin typeface="Segoe UI" panose="020B0502040204020203" pitchFamily="34" charset="0"/>
                <a:ea typeface="Segoe UI" panose="020B0502040204020203" pitchFamily="34" charset="0"/>
                <a:cs typeface="Segoe UI" panose="020B0502040204020203" pitchFamily="34" charset="0"/>
              </a:rPr>
              <a:t>Ruhr-</a:t>
            </a:r>
            <a:r>
              <a:rPr lang="en-US" altLang="ja-JP" sz="1600" dirty="0" err="1">
                <a:latin typeface="Segoe UI" panose="020B0502040204020203" pitchFamily="34" charset="0"/>
                <a:ea typeface="Segoe UI" panose="020B0502040204020203" pitchFamily="34" charset="0"/>
                <a:cs typeface="Segoe UI" panose="020B0502040204020203" pitchFamily="34" charset="0"/>
              </a:rPr>
              <a:t>Universität</a:t>
            </a:r>
            <a:r>
              <a:rPr lang="en-US" altLang="ja-JP" sz="1600" dirty="0">
                <a:latin typeface="Segoe UI" panose="020B0502040204020203" pitchFamily="34" charset="0"/>
                <a:ea typeface="Segoe UI" panose="020B0502040204020203" pitchFamily="34" charset="0"/>
                <a:cs typeface="Segoe UI" panose="020B0502040204020203" pitchFamily="34" charset="0"/>
              </a:rPr>
              <a:t> Bochum</a:t>
            </a:r>
            <a:r>
              <a:rPr lang="ja-JP" altLang="en-US" sz="1600" dirty="0" smtClean="0">
                <a:latin typeface="HG丸ｺﾞｼｯｸM-PRO" pitchFamily="50" charset="-128"/>
                <a:ea typeface="HG丸ｺﾞｼｯｸM-PRO" pitchFamily="50" charset="-128"/>
              </a:rPr>
              <a:t>（</a:t>
            </a:r>
            <a:r>
              <a:rPr lang="en-US" altLang="ja-JP" sz="1600" dirty="0" smtClean="0">
                <a:latin typeface="HG丸ｺﾞｼｯｸM-PRO" pitchFamily="50" charset="-128"/>
                <a:ea typeface="HG丸ｺﾞｼｯｸM-PRO" pitchFamily="50" charset="-128"/>
              </a:rPr>
              <a:t>Germany</a:t>
            </a:r>
            <a:r>
              <a:rPr lang="ja-JP" altLang="en-US" sz="1600" dirty="0" smtClean="0">
                <a:latin typeface="HG丸ｺﾞｼｯｸM-PRO" pitchFamily="50" charset="-128"/>
                <a:ea typeface="HG丸ｺﾞｼｯｸM-PRO" pitchFamily="50" charset="-128"/>
              </a:rPr>
              <a:t>）</a:t>
            </a:r>
            <a:endParaRPr lang="en-US" altLang="ja-JP" sz="1600" dirty="0" smtClean="0">
              <a:latin typeface="HG丸ｺﾞｼｯｸM-PRO" pitchFamily="50" charset="-128"/>
              <a:ea typeface="HG丸ｺﾞｼｯｸM-PRO" pitchFamily="50" charset="-128"/>
            </a:endParaRPr>
          </a:p>
          <a:p>
            <a:pPr marL="898525" indent="-898525"/>
            <a:r>
              <a:rPr lang="en-US" altLang="ja-JP" sz="1600" dirty="0">
                <a:latin typeface="HG丸ｺﾞｼｯｸM-PRO" pitchFamily="50" charset="-128"/>
                <a:ea typeface="HG丸ｺﾞｼｯｸM-PRO" pitchFamily="50" charset="-128"/>
              </a:rPr>
              <a:t>	</a:t>
            </a:r>
            <a:r>
              <a:rPr lang="en-US" altLang="ja-JP" sz="1600" dirty="0" smtClean="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　東京理科大学 </a:t>
            </a:r>
            <a:r>
              <a:rPr lang="ja-JP" altLang="en-US" sz="1600" dirty="0" err="1" smtClean="0">
                <a:latin typeface="HG丸ｺﾞｼｯｸM-PRO" pitchFamily="50" charset="-128"/>
                <a:ea typeface="HG丸ｺﾞｼｯｸM-PRO" pitchFamily="50" charset="-128"/>
              </a:rPr>
              <a:t>外国人招へい</a:t>
            </a:r>
            <a:r>
              <a:rPr lang="ja-JP" altLang="en-US" sz="1600" dirty="0" smtClean="0">
                <a:latin typeface="HG丸ｺﾞｼｯｸM-PRO" pitchFamily="50" charset="-128"/>
                <a:ea typeface="HG丸ｺﾞｼｯｸM-PRO" pitchFamily="50" charset="-128"/>
              </a:rPr>
              <a:t>教員</a:t>
            </a:r>
            <a:endParaRPr lang="en-US" altLang="ja-JP" sz="16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19454" y="3103593"/>
            <a:ext cx="6538183" cy="923330"/>
          </a:xfrm>
          <a:prstGeom prst="rect">
            <a:avLst/>
          </a:prstGeom>
          <a:noFill/>
        </p:spPr>
        <p:txBody>
          <a:bodyPr wrap="square" rtlCol="0">
            <a:spAutoFit/>
          </a:bodyPr>
          <a:lstStyle/>
          <a:p>
            <a:pPr marL="446088" indent="-446088"/>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en-US" altLang="ja-JP" dirty="0" smtClean="0">
                <a:latin typeface="Segoe UI" panose="020B0502040204020203" pitchFamily="34" charset="0"/>
                <a:ea typeface="Segoe UI" panose="020B0502040204020203" pitchFamily="34" charset="0"/>
                <a:cs typeface="Segoe UI" panose="020B0502040204020203" pitchFamily="34" charset="0"/>
              </a:rPr>
              <a:t>Cooper-pairing </a:t>
            </a:r>
            <a:r>
              <a:rPr lang="en-US" altLang="ja-JP" dirty="0">
                <a:latin typeface="Segoe UI" panose="020B0502040204020203" pitchFamily="34" charset="0"/>
                <a:ea typeface="Segoe UI" panose="020B0502040204020203" pitchFamily="34" charset="0"/>
                <a:cs typeface="Segoe UI" panose="020B0502040204020203" pitchFamily="34" charset="0"/>
              </a:rPr>
              <a:t>with small Fermi energies in multiband superconductors: BCS-BEC crossover and time-reversal symmetry broken </a:t>
            </a:r>
            <a:r>
              <a:rPr lang="en-US" altLang="ja-JP" dirty="0" smtClean="0">
                <a:latin typeface="Segoe UI" panose="020B0502040204020203" pitchFamily="34" charset="0"/>
                <a:ea typeface="Segoe UI" panose="020B0502040204020203" pitchFamily="34" charset="0"/>
                <a:cs typeface="Segoe UI" panose="020B0502040204020203" pitchFamily="34" charset="0"/>
              </a:rPr>
              <a:t>state</a:t>
            </a:r>
            <a:endParaRPr lang="ja-JP" altLang="ja-JP" sz="1400" dirty="0">
              <a:latin typeface="Segoe UI" panose="020B0502040204020203" pitchFamily="34" charset="0"/>
              <a:ea typeface="Meiryo UI" panose="020B0604030504040204" pitchFamily="50" charset="-128"/>
              <a:cs typeface="Segoe UI" panose="020B0502040204020203" pitchFamily="34" charset="0"/>
            </a:endParaRPr>
          </a:p>
        </p:txBody>
      </p:sp>
      <p:sp>
        <p:nvSpPr>
          <p:cNvPr id="14" name="テキスト ボックス 13"/>
          <p:cNvSpPr txBox="1"/>
          <p:nvPr/>
        </p:nvSpPr>
        <p:spPr>
          <a:xfrm>
            <a:off x="219452" y="4035704"/>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kumimoji="1" lang="en-US" altLang="ja-JP" sz="2000" dirty="0" smtClean="0">
                <a:latin typeface="HG丸ｺﾞｼｯｸM-PRO" pitchFamily="50" charset="-128"/>
                <a:ea typeface="HG丸ｺﾞｼｯｸM-PRO" pitchFamily="50" charset="-128"/>
              </a:rPr>
              <a:t>3</a:t>
            </a:r>
            <a:r>
              <a:rPr lang="ja-JP" altLang="en-US" sz="2000" dirty="0">
                <a:latin typeface="HG丸ｺﾞｼｯｸM-PRO" pitchFamily="50" charset="-128"/>
                <a:ea typeface="HG丸ｺﾞｼｯｸM-PRO" pitchFamily="50" charset="-128"/>
              </a:rPr>
              <a:t>８</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87284"/>
            <a:ext cx="1518364"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b="1" dirty="0" smtClean="0"/>
              <a:t>遠山　貴巳</a:t>
            </a:r>
            <a:endParaRPr lang="en-US" altLang="ja-JP" sz="1200" dirty="0" smtClean="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1270</TotalTime>
  <Words>369</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204</cp:revision>
  <cp:lastPrinted>2011-05-23T09:25:47Z</cp:lastPrinted>
  <dcterms:created xsi:type="dcterms:W3CDTF">2011-06-28T08:58:10Z</dcterms:created>
  <dcterms:modified xsi:type="dcterms:W3CDTF">2017-10-22T14:14:55Z</dcterms:modified>
</cp:coreProperties>
</file>