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6858000" cy="9144000" type="screen4x3"/>
  <p:notesSz cx="6888163" cy="100203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6CB"/>
    <a:srgbClr val="10019B"/>
    <a:srgbClr val="1203A5"/>
    <a:srgbClr val="4A26EB"/>
    <a:srgbClr val="1F046E"/>
    <a:srgbClr val="A30F00"/>
    <a:srgbClr val="C013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3" d="100"/>
          <a:sy n="53" d="100"/>
        </p:scale>
        <p:origin x="2268" y="84"/>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27AEFA0A-6EEA-4E49-9BBB-0CAC71002DE4}" type="datetimeFigureOut">
              <a:rPr kumimoji="1" lang="ja-JP" altLang="en-US" smtClean="0"/>
              <a:pPr/>
              <a:t>2017/12/8</a:t>
            </a:fld>
            <a:endParaRPr kumimoji="1" lang="ja-JP" altLang="en-US"/>
          </a:p>
        </p:txBody>
      </p:sp>
      <p:sp>
        <p:nvSpPr>
          <p:cNvPr id="4" name="スライド イメージ プレースホルダ 3"/>
          <p:cNvSpPr>
            <a:spLocks noGrp="1" noRot="1" noChangeAspect="1"/>
          </p:cNvSpPr>
          <p:nvPr>
            <p:ph type="sldImg" idx="2"/>
          </p:nvPr>
        </p:nvSpPr>
        <p:spPr>
          <a:xfrm>
            <a:off x="2035175" y="750888"/>
            <a:ext cx="2817813" cy="3757612"/>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6595AE5E-C4FC-4599-88E1-11FF4CA0491F}" type="slidenum">
              <a:rPr kumimoji="1" lang="ja-JP" altLang="en-US" smtClean="0"/>
              <a:pPr/>
              <a:t>‹#›</a:t>
            </a:fld>
            <a:endParaRPr kumimoji="1" lang="ja-JP" altLang="en-US"/>
          </a:p>
        </p:txBody>
      </p:sp>
    </p:spTree>
    <p:extLst>
      <p:ext uri="{BB962C8B-B14F-4D97-AF65-F5344CB8AC3E}">
        <p14:creationId xmlns:p14="http://schemas.microsoft.com/office/powerpoint/2010/main" val="4098869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595AE5E-C4FC-4599-88E1-11FF4CA0491F}" type="slidenum">
              <a:rPr kumimoji="1" lang="ja-JP" altLang="en-US" smtClean="0"/>
              <a:pPr/>
              <a:t>1</a:t>
            </a:fld>
            <a:endParaRPr kumimoji="1" lang="ja-JP" altLang="en-US"/>
          </a:p>
        </p:txBody>
      </p:sp>
    </p:spTree>
    <p:extLst>
      <p:ext uri="{BB962C8B-B14F-4D97-AF65-F5344CB8AC3E}">
        <p14:creationId xmlns:p14="http://schemas.microsoft.com/office/powerpoint/2010/main" val="3438041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2017/12/8</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2017/12/8</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2017/12/8</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2017/12/8</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2017/12/8</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2017/12/8</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p>
            <a:fld id="{2DB59184-5681-AB43-B86D-837DECA57B1E}" type="datetimeFigureOut">
              <a:rPr lang="ja-JP" altLang="en-US" smtClean="0"/>
              <a:pPr/>
              <a:t>2017/12/8</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p>
            <a:fld id="{2DB59184-5681-AB43-B86D-837DECA57B1E}" type="datetimeFigureOut">
              <a:rPr lang="ja-JP" altLang="en-US" smtClean="0"/>
              <a:pPr/>
              <a:t>2017/12/8</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DB59184-5681-AB43-B86D-837DECA57B1E}" type="datetimeFigureOut">
              <a:rPr lang="ja-JP" altLang="en-US" smtClean="0"/>
              <a:pPr/>
              <a:t>2017/12/8</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2017/12/8</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2017/12/8</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DB59184-5681-AB43-B86D-837DECA57B1E}" type="datetimeFigureOut">
              <a:rPr lang="ja-JP" altLang="en-US" smtClean="0"/>
              <a:pPr/>
              <a:t>2017/12/8</a:t>
            </a:fld>
            <a:endParaRPr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0B7D5B2-4832-2141-A680-AC28AEB4A90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88813" y="3922915"/>
            <a:ext cx="6199464" cy="4832092"/>
          </a:xfrm>
          <a:prstGeom prst="rect">
            <a:avLst/>
          </a:prstGeom>
        </p:spPr>
        <p:txBody>
          <a:bodyPr wrap="square">
            <a:spAutoFit/>
          </a:bodyPr>
          <a:lstStyle/>
          <a:p>
            <a:r>
              <a:rPr lang="ja-JP" altLang="ja-JP" sz="1400" dirty="0">
                <a:latin typeface="メイリオ" panose="020B0604030504040204" pitchFamily="50" charset="-128"/>
                <a:ea typeface="メイリオ" panose="020B0604030504040204" pitchFamily="50" charset="-128"/>
              </a:rPr>
              <a:t>電子は電荷の性質と共に磁気的性質である「スピン」の自由度を持っている。スピンの情報は非常に失われやすいが、現在日常的に取り扱われるマイクロスケール、ナノスケール領域ではスピン自由度も保たれるため、電気輸送と磁性が互いに影響を及ぼす効果が容易に観測される。代表的な効果としては、磁気抵抗効果やスピントランスファトルクがあり、これらは不揮発性の磁気抵抗メモリに利用されている。また、この電子の持つスピン自由度は磁化だけでなく他にも光の偏光や熱、音波といった物理量と変換可能であるため、様々な新機能デバイスの担体としても期待されている。デバイス中でスピンを利用するためにはスピンの生成、操作、輸送、検出、といった要素技術の確立が必要であるが、これらすべてにおいて重要な役割を果たすのがスピン軌道相互作用である。スピン軌道相互作用は運動する電子スピンに有効磁場を与えることができるため局所スピン操作を可能にするが、この有効磁場はスピンを急速に緩和させる原因となり、スピンを有効に利用できる時間や輸送距離には大きな制限がある。しかしながら</a:t>
            </a:r>
            <a:r>
              <a:rPr lang="en-US" altLang="ja-JP" sz="1400" dirty="0">
                <a:latin typeface="メイリオ" panose="020B0604030504040204" pitchFamily="50" charset="-128"/>
                <a:ea typeface="メイリオ" panose="020B0604030504040204" pitchFamily="50" charset="-128"/>
              </a:rPr>
              <a:t>GaAs</a:t>
            </a:r>
            <a:r>
              <a:rPr lang="ja-JP" altLang="ja-JP" sz="1400" dirty="0">
                <a:latin typeface="メイリオ" panose="020B0604030504040204" pitchFamily="50" charset="-128"/>
                <a:ea typeface="メイリオ" panose="020B0604030504040204" pitchFamily="50" charset="-128"/>
              </a:rPr>
              <a:t>などの化合物半導体の二次元量子構造においては</a:t>
            </a:r>
            <a:r>
              <a:rPr lang="en-US" altLang="ja-JP" sz="1400" dirty="0">
                <a:latin typeface="メイリオ" panose="020B0604030504040204" pitchFamily="50" charset="-128"/>
                <a:ea typeface="メイリオ" panose="020B0604030504040204" pitchFamily="50" charset="-128"/>
              </a:rPr>
              <a:t>2</a:t>
            </a:r>
            <a:r>
              <a:rPr lang="ja-JP" altLang="ja-JP" sz="1400" dirty="0">
                <a:latin typeface="メイリオ" panose="020B0604030504040204" pitchFamily="50" charset="-128"/>
                <a:ea typeface="メイリオ" panose="020B0604030504040204" pitchFamily="50" charset="-128"/>
              </a:rPr>
              <a:t>種類の異なるスピン軌道相互作用を利用でき、ある条件下ではスピン緩和が完全に抑制される「永久スピン旋回」状態が実現される。つまり失われやすいスピン情報を長時間保った状態で、局所的なスピン操作が可能となる。本セミナーでは、スピントロニクス分野におけるいくつかの研究成果を紹介するとともに、半導体スピントロニクスにおいて注目を集めているスピン軌道相互作用を利用した永久スピン旋回状態の観測とスピン空間分布制御についてお話したい。</a:t>
            </a:r>
          </a:p>
        </p:txBody>
      </p:sp>
      <p:sp>
        <p:nvSpPr>
          <p:cNvPr id="10" name="テキスト ボックス 9"/>
          <p:cNvSpPr txBox="1"/>
          <p:nvPr/>
        </p:nvSpPr>
        <p:spPr>
          <a:xfrm>
            <a:off x="1472023" y="1568293"/>
            <a:ext cx="4889866" cy="584775"/>
          </a:xfrm>
          <a:prstGeom prst="rect">
            <a:avLst/>
          </a:prstGeom>
          <a:noFill/>
        </p:spPr>
        <p:txBody>
          <a:bodyPr wrap="square" rtlCol="0">
            <a:spAutoFit/>
          </a:bodyPr>
          <a:lstStyle/>
          <a:p>
            <a:r>
              <a:rPr lang="ja-JP" altLang="en-US" sz="1600" b="1" dirty="0" smtClean="0">
                <a:latin typeface="HG丸ｺﾞｼｯｸM-PRO" pitchFamily="50" charset="-128"/>
                <a:ea typeface="HG丸ｺﾞｼｯｸM-PRO" pitchFamily="50" charset="-128"/>
                <a:cs typeface="Times"/>
              </a:rPr>
              <a:t>日時：</a:t>
            </a:r>
            <a:r>
              <a:rPr lang="en-US" altLang="ja-JP" sz="1600" b="1" dirty="0" smtClean="0">
                <a:latin typeface="HG丸ｺﾞｼｯｸM-PRO" pitchFamily="50" charset="-128"/>
                <a:ea typeface="HG丸ｺﾞｼｯｸM-PRO" pitchFamily="50" charset="-128"/>
                <a:cs typeface="Times"/>
              </a:rPr>
              <a:t> </a:t>
            </a:r>
            <a:r>
              <a:rPr lang="ja-JP" altLang="en-US" sz="1600" b="1" dirty="0" smtClean="0">
                <a:latin typeface="HG丸ｺﾞｼｯｸM-PRO" pitchFamily="50" charset="-128"/>
                <a:ea typeface="HG丸ｺﾞｼｯｸM-PRO" pitchFamily="50" charset="-128"/>
                <a:cs typeface="Times"/>
              </a:rPr>
              <a:t>１２</a:t>
            </a:r>
            <a:r>
              <a:rPr kumimoji="1" lang="ja-JP" altLang="en-US" sz="1600" b="1" dirty="0" smtClean="0">
                <a:latin typeface="HG丸ｺﾞｼｯｸM-PRO" pitchFamily="50" charset="-128"/>
                <a:ea typeface="HG丸ｺﾞｼｯｸM-PRO" pitchFamily="50" charset="-128"/>
              </a:rPr>
              <a:t>月２２日（金）</a:t>
            </a:r>
            <a:r>
              <a:rPr kumimoji="1" lang="en-US" altLang="ja-JP" sz="1600" b="1" dirty="0" smtClean="0">
                <a:latin typeface="HG丸ｺﾞｼｯｸM-PRO" pitchFamily="50" charset="-128"/>
                <a:ea typeface="HG丸ｺﾞｼｯｸM-PRO" pitchFamily="50" charset="-128"/>
              </a:rPr>
              <a:t> </a:t>
            </a:r>
            <a:r>
              <a:rPr lang="en-US" altLang="ja-JP" sz="1600" b="1" dirty="0" smtClean="0">
                <a:latin typeface="HG丸ｺﾞｼｯｸM-PRO" pitchFamily="50" charset="-128"/>
                <a:ea typeface="HG丸ｺﾞｼｯｸM-PRO" pitchFamily="50" charset="-128"/>
                <a:cs typeface="Times"/>
              </a:rPr>
              <a:t>1</a:t>
            </a:r>
            <a:r>
              <a:rPr lang="ja-JP" altLang="en-US" sz="1600" b="1" dirty="0" smtClean="0">
                <a:latin typeface="HG丸ｺﾞｼｯｸM-PRO" pitchFamily="50" charset="-128"/>
                <a:ea typeface="HG丸ｺﾞｼｯｸM-PRO" pitchFamily="50" charset="-128"/>
                <a:cs typeface="Times"/>
              </a:rPr>
              <a:t>４</a:t>
            </a:r>
            <a:r>
              <a:rPr lang="en-US" altLang="ja-JP" sz="1600" b="1" dirty="0" smtClean="0">
                <a:latin typeface="HG丸ｺﾞｼｯｸM-PRO" pitchFamily="50" charset="-128"/>
                <a:ea typeface="HG丸ｺﾞｼｯｸM-PRO" pitchFamily="50" charset="-128"/>
                <a:cs typeface="Times"/>
              </a:rPr>
              <a:t>:</a:t>
            </a:r>
            <a:r>
              <a:rPr lang="ja-JP" altLang="en-US" sz="1600" b="1" dirty="0">
                <a:latin typeface="HG丸ｺﾞｼｯｸM-PRO" pitchFamily="50" charset="-128"/>
                <a:ea typeface="HG丸ｺﾞｼｯｸM-PRO" pitchFamily="50" charset="-128"/>
                <a:cs typeface="Times"/>
              </a:rPr>
              <a:t>３</a:t>
            </a:r>
            <a:r>
              <a:rPr lang="en-US" altLang="ja-JP" sz="1600" b="1" dirty="0" smtClean="0">
                <a:latin typeface="HG丸ｺﾞｼｯｸM-PRO" pitchFamily="50" charset="-128"/>
                <a:ea typeface="HG丸ｺﾞｼｯｸM-PRO" pitchFamily="50" charset="-128"/>
                <a:cs typeface="Times"/>
              </a:rPr>
              <a:t>0</a:t>
            </a:r>
            <a:r>
              <a:rPr lang="ja-JP" altLang="en-US" sz="1600" b="1" dirty="0" smtClean="0">
                <a:latin typeface="HG丸ｺﾞｼｯｸM-PRO" pitchFamily="50" charset="-128"/>
                <a:ea typeface="HG丸ｺﾞｼｯｸM-PRO" pitchFamily="50" charset="-128"/>
                <a:cs typeface="Times"/>
              </a:rPr>
              <a:t> </a:t>
            </a:r>
            <a:r>
              <a:rPr lang="en-US" altLang="ja-JP" sz="1600" b="1" dirty="0" smtClean="0">
                <a:latin typeface="HG丸ｺﾞｼｯｸM-PRO" pitchFamily="50" charset="-128"/>
                <a:ea typeface="HG丸ｺﾞｼｯｸM-PRO" pitchFamily="50" charset="-128"/>
                <a:cs typeface="Times"/>
              </a:rPr>
              <a:t>– </a:t>
            </a:r>
            <a:r>
              <a:rPr lang="en-US" altLang="ja-JP" sz="1600" b="1" dirty="0" smtClean="0">
                <a:latin typeface="HG丸ｺﾞｼｯｸM-PRO" pitchFamily="50" charset="-128"/>
                <a:ea typeface="HG丸ｺﾞｼｯｸM-PRO" pitchFamily="50" charset="-128"/>
                <a:cs typeface="Times"/>
              </a:rPr>
              <a:t>1</a:t>
            </a:r>
            <a:r>
              <a:rPr lang="ja-JP" altLang="en-US" sz="1600" b="1" dirty="0" smtClean="0">
                <a:latin typeface="HG丸ｺﾞｼｯｸM-PRO" pitchFamily="50" charset="-128"/>
                <a:ea typeface="HG丸ｺﾞｼｯｸM-PRO" pitchFamily="50" charset="-128"/>
                <a:cs typeface="Times"/>
              </a:rPr>
              <a:t>６</a:t>
            </a:r>
            <a:r>
              <a:rPr lang="en-US" altLang="ja-JP" sz="1600" b="1" dirty="0" smtClean="0">
                <a:latin typeface="HG丸ｺﾞｼｯｸM-PRO" pitchFamily="50" charset="-128"/>
                <a:ea typeface="HG丸ｺﾞｼｯｸM-PRO" pitchFamily="50" charset="-128"/>
                <a:cs typeface="Times"/>
              </a:rPr>
              <a:t>:</a:t>
            </a:r>
            <a:r>
              <a:rPr lang="ja-JP" altLang="en-US" sz="1600" b="1" dirty="0">
                <a:latin typeface="HG丸ｺﾞｼｯｸM-PRO" pitchFamily="50" charset="-128"/>
                <a:ea typeface="HG丸ｺﾞｼｯｸM-PRO" pitchFamily="50" charset="-128"/>
                <a:cs typeface="Times"/>
              </a:rPr>
              <a:t>０</a:t>
            </a:r>
            <a:r>
              <a:rPr lang="en-US" altLang="ja-JP" sz="1600" b="1" dirty="0" smtClean="0">
                <a:latin typeface="HG丸ｺﾞｼｯｸM-PRO" pitchFamily="50" charset="-128"/>
                <a:ea typeface="HG丸ｺﾞｼｯｸM-PRO" pitchFamily="50" charset="-128"/>
                <a:cs typeface="Times"/>
              </a:rPr>
              <a:t>0</a:t>
            </a:r>
            <a:endParaRPr kumimoji="1" lang="en-US" altLang="ja-JP" sz="1600" b="1" dirty="0" smtClean="0">
              <a:latin typeface="HG丸ｺﾞｼｯｸM-PRO" pitchFamily="50" charset="-128"/>
              <a:ea typeface="HG丸ｺﾞｼｯｸM-PRO" pitchFamily="50" charset="-128"/>
              <a:cs typeface="Times"/>
            </a:endParaRPr>
          </a:p>
          <a:p>
            <a:r>
              <a:rPr lang="ja-JP" altLang="en-US" sz="1600" b="1" dirty="0" smtClean="0">
                <a:latin typeface="HG丸ｺﾞｼｯｸM-PRO" pitchFamily="50" charset="-128"/>
                <a:ea typeface="HG丸ｺﾞｼｯｸM-PRO" pitchFamily="50" charset="-128"/>
                <a:cs typeface="Times"/>
              </a:rPr>
              <a:t>場所：</a:t>
            </a:r>
            <a:r>
              <a:rPr lang="ja-JP" altLang="en-US" sz="1600" b="1" dirty="0" smtClean="0">
                <a:latin typeface="HG丸ｺﾞｼｯｸM-PRO" pitchFamily="50" charset="-128"/>
                <a:ea typeface="HG丸ｺﾞｼｯｸM-PRO" pitchFamily="50" charset="-128"/>
              </a:rPr>
              <a:t>葛飾キャンパス研究棟８Ｆ</a:t>
            </a:r>
            <a:r>
              <a:rPr lang="ja-JP" altLang="en-US" sz="1600" b="1" dirty="0" smtClean="0">
                <a:latin typeface="HG丸ｺﾞｼｯｸM-PRO" pitchFamily="50" charset="-128"/>
                <a:ea typeface="HG丸ｺﾞｼｯｸM-PRO" pitchFamily="50" charset="-128"/>
              </a:rPr>
              <a:t>第２セミナー室</a:t>
            </a:r>
            <a:endParaRPr kumimoji="1" lang="ja-JP" altLang="en-US" sz="1600" b="1" dirty="0">
              <a:latin typeface="HG丸ｺﾞｼｯｸM-PRO" pitchFamily="50" charset="-128"/>
              <a:ea typeface="HG丸ｺﾞｼｯｸM-PRO" pitchFamily="50" charset="-128"/>
            </a:endParaRPr>
          </a:p>
        </p:txBody>
      </p:sp>
      <p:sp>
        <p:nvSpPr>
          <p:cNvPr id="12" name="テキスト ボックス 11"/>
          <p:cNvSpPr txBox="1"/>
          <p:nvPr/>
        </p:nvSpPr>
        <p:spPr>
          <a:xfrm>
            <a:off x="219456" y="2043012"/>
            <a:ext cx="6538183" cy="830997"/>
          </a:xfrm>
          <a:prstGeom prst="rect">
            <a:avLst/>
          </a:prstGeom>
          <a:noFill/>
        </p:spPr>
        <p:txBody>
          <a:bodyPr wrap="square" rtlCol="0">
            <a:spAutoFit/>
          </a:bodyPr>
          <a:lstStyle/>
          <a:p>
            <a:pPr>
              <a:lnSpc>
                <a:spcPct val="200000"/>
              </a:lnSpc>
            </a:pPr>
            <a:r>
              <a:rPr lang="en-US" altLang="ja-JP" sz="1400" b="1" dirty="0" smtClean="0">
                <a:latin typeface="HG丸ｺﾞｼｯｸM-PRO" pitchFamily="50" charset="-128"/>
                <a:ea typeface="HG丸ｺﾞｼｯｸM-PRO" pitchFamily="50" charset="-128"/>
              </a:rPr>
              <a:t>Speaker</a:t>
            </a:r>
            <a:r>
              <a:rPr lang="ja-JP" altLang="en-US" sz="1400" dirty="0" smtClean="0">
                <a:latin typeface="HG丸ｺﾞｼｯｸM-PRO" pitchFamily="50" charset="-128"/>
                <a:ea typeface="HG丸ｺﾞｼｯｸM-PRO" pitchFamily="50" charset="-128"/>
              </a:rPr>
              <a:t>：</a:t>
            </a:r>
            <a:r>
              <a:rPr lang="ja-JP" altLang="en-US" sz="1600" dirty="0">
                <a:latin typeface="メイリオ" panose="020B0604030504040204" pitchFamily="50" charset="-128"/>
                <a:ea typeface="メイリオ" panose="020B0604030504040204" pitchFamily="50" charset="-128"/>
                <a:cs typeface="Segoe UI" panose="020B0502040204020203" pitchFamily="34" charset="0"/>
              </a:rPr>
              <a:t>石原淳 氏</a:t>
            </a:r>
            <a:endParaRPr lang="en-US" altLang="ja-JP" sz="1600" dirty="0" smtClean="0">
              <a:latin typeface="メイリオ" panose="020B0604030504040204" pitchFamily="50" charset="-128"/>
              <a:ea typeface="メイリオ" panose="020B0604030504040204" pitchFamily="50" charset="-128"/>
              <a:cs typeface="Segoe UI" panose="020B0502040204020203" pitchFamily="34" charset="0"/>
            </a:endParaRPr>
          </a:p>
          <a:p>
            <a:pPr marL="898525" indent="-898525"/>
            <a:r>
              <a:rPr lang="en-US" altLang="ja-JP" sz="1400" b="1" dirty="0" smtClean="0">
                <a:latin typeface="HG丸ｺﾞｼｯｸM-PRO" pitchFamily="50" charset="-128"/>
                <a:ea typeface="HG丸ｺﾞｼｯｸM-PRO" pitchFamily="50" charset="-128"/>
              </a:rPr>
              <a:t>Affiliation</a:t>
            </a:r>
            <a:r>
              <a:rPr lang="en-US" altLang="ja-JP" sz="1400"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　</a:t>
            </a:r>
            <a:r>
              <a:rPr lang="zh-CN" altLang="en-US" sz="1600" dirty="0">
                <a:latin typeface="メイリオ" panose="020B0604030504040204" pitchFamily="50" charset="-128"/>
                <a:ea typeface="メイリオ" panose="020B0604030504040204" pitchFamily="50" charset="-128"/>
                <a:cs typeface="Segoe UI" panose="020B0502040204020203" pitchFamily="34" charset="0"/>
              </a:rPr>
              <a:t>東京理科</a:t>
            </a:r>
            <a:r>
              <a:rPr lang="zh-CN" altLang="en-US" sz="1600" dirty="0" smtClean="0">
                <a:latin typeface="メイリオ" panose="020B0604030504040204" pitchFamily="50" charset="-128"/>
                <a:ea typeface="メイリオ" panose="020B0604030504040204" pitchFamily="50" charset="-128"/>
                <a:cs typeface="Segoe UI" panose="020B0502040204020203" pitchFamily="34" charset="0"/>
              </a:rPr>
              <a:t>大学理</a:t>
            </a:r>
            <a:r>
              <a:rPr lang="zh-CN" altLang="en-US" sz="1600" dirty="0">
                <a:latin typeface="メイリオ" panose="020B0604030504040204" pitchFamily="50" charset="-128"/>
                <a:ea typeface="メイリオ" panose="020B0604030504040204" pitchFamily="50" charset="-128"/>
                <a:cs typeface="Segoe UI" panose="020B0502040204020203" pitchFamily="34" charset="0"/>
              </a:rPr>
              <a:t>学部第一部応用物理</a:t>
            </a:r>
            <a:r>
              <a:rPr lang="zh-CN" altLang="en-US" sz="1600" dirty="0" smtClean="0">
                <a:latin typeface="メイリオ" panose="020B0604030504040204" pitchFamily="50" charset="-128"/>
                <a:ea typeface="メイリオ" panose="020B0604030504040204" pitchFamily="50" charset="-128"/>
                <a:cs typeface="Segoe UI" panose="020B0502040204020203" pitchFamily="34" charset="0"/>
              </a:rPr>
              <a:t>学科助教</a:t>
            </a:r>
            <a:endParaRPr lang="en-US" altLang="ja-JP" sz="1600" dirty="0" smtClean="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219454" y="3103593"/>
            <a:ext cx="6538183" cy="369332"/>
          </a:xfrm>
          <a:prstGeom prst="rect">
            <a:avLst/>
          </a:prstGeom>
          <a:noFill/>
        </p:spPr>
        <p:txBody>
          <a:bodyPr wrap="square" rtlCol="0">
            <a:spAutoFit/>
          </a:bodyPr>
          <a:lstStyle/>
          <a:p>
            <a:pPr marL="446088" indent="-446088"/>
            <a:r>
              <a:rPr lang="en-US" altLang="ja-JP" sz="1400" b="1" dirty="0" smtClean="0">
                <a:latin typeface="HG丸ｺﾞｼｯｸM-PRO" pitchFamily="50" charset="-128"/>
                <a:ea typeface="HG丸ｺﾞｼｯｸM-PRO" pitchFamily="50" charset="-128"/>
              </a:rPr>
              <a:t>Title</a:t>
            </a:r>
            <a:r>
              <a:rPr lang="ja-JP" altLang="en-US" sz="1400" dirty="0" smtClean="0">
                <a:latin typeface="HG丸ｺﾞｼｯｸM-PRO" pitchFamily="50" charset="-128"/>
                <a:ea typeface="HG丸ｺﾞｼｯｸM-PRO" pitchFamily="50" charset="-128"/>
              </a:rPr>
              <a:t>：</a:t>
            </a:r>
            <a:r>
              <a:rPr lang="ja-JP" altLang="en-US" dirty="0">
                <a:latin typeface="メイリオ" panose="020B0604030504040204" pitchFamily="50" charset="-128"/>
                <a:ea typeface="メイリオ" panose="020B0604030504040204" pitchFamily="50" charset="-128"/>
                <a:cs typeface="Segoe UI" panose="020B0502040204020203" pitchFamily="34" charset="0"/>
              </a:rPr>
              <a:t>永久スピン旋回の直接観測と時空間ダイナミクス制御</a:t>
            </a:r>
            <a:endParaRPr lang="ja-JP" altLang="ja-JP" sz="1400" dirty="0">
              <a:latin typeface="メイリオ" panose="020B0604030504040204" pitchFamily="50" charset="-128"/>
              <a:ea typeface="メイリオ" panose="020B0604030504040204" pitchFamily="50" charset="-128"/>
              <a:cs typeface="Segoe UI" panose="020B0502040204020203" pitchFamily="34" charset="0"/>
            </a:endParaRPr>
          </a:p>
        </p:txBody>
      </p:sp>
      <p:sp>
        <p:nvSpPr>
          <p:cNvPr id="14" name="テキスト ボックス 13"/>
          <p:cNvSpPr txBox="1"/>
          <p:nvPr/>
        </p:nvSpPr>
        <p:spPr>
          <a:xfrm>
            <a:off x="219452" y="3645916"/>
            <a:ext cx="1200894" cy="276999"/>
          </a:xfrm>
          <a:prstGeom prst="rect">
            <a:avLst/>
          </a:prstGeom>
          <a:noFill/>
        </p:spPr>
        <p:txBody>
          <a:bodyPr wrap="square" rtlCol="0">
            <a:spAutoFit/>
          </a:bodyPr>
          <a:lstStyle/>
          <a:p>
            <a:r>
              <a:rPr lang="en-US" altLang="ja-JP" sz="1200" b="1" dirty="0" smtClean="0">
                <a:latin typeface="HG丸ｺﾞｼｯｸM-PRO" pitchFamily="50" charset="-128"/>
                <a:ea typeface="HG丸ｺﾞｼｯｸM-PRO" pitchFamily="50" charset="-128"/>
              </a:rPr>
              <a:t>Abstract</a:t>
            </a:r>
            <a:r>
              <a:rPr lang="ja-JP" altLang="en-US" sz="1200" b="1" dirty="0" smtClean="0">
                <a:latin typeface="HG丸ｺﾞｼｯｸM-PRO" pitchFamily="50" charset="-128"/>
                <a:ea typeface="HG丸ｺﾞｼｯｸM-PRO" pitchFamily="50" charset="-128"/>
              </a:rPr>
              <a:t>：</a:t>
            </a:r>
            <a:endParaRPr kumimoji="1" lang="ja-JP" altLang="en-US" sz="1200" b="1" dirty="0">
              <a:latin typeface="HG丸ｺﾞｼｯｸM-PRO" pitchFamily="50" charset="-128"/>
              <a:ea typeface="HG丸ｺﾞｼｯｸM-PRO" pitchFamily="50" charset="-128"/>
            </a:endParaRPr>
          </a:p>
        </p:txBody>
      </p:sp>
      <p:sp>
        <p:nvSpPr>
          <p:cNvPr id="20" name="正方形/長方形 19"/>
          <p:cNvSpPr/>
          <p:nvPr/>
        </p:nvSpPr>
        <p:spPr>
          <a:xfrm>
            <a:off x="0" y="1467931"/>
            <a:ext cx="6857999" cy="45719"/>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3600" dirty="0" smtClean="0">
                <a:solidFill>
                  <a:srgbClr val="FFFFFF"/>
                </a:solidFill>
              </a:rPr>
              <a:t>　　　</a:t>
            </a:r>
            <a:endParaRPr lang="ja-JP" altLang="en-US" sz="3600" dirty="0">
              <a:solidFill>
                <a:srgbClr val="FFFFFF"/>
              </a:solidFill>
              <a:latin typeface="Times"/>
              <a:cs typeface="Times"/>
            </a:endParaRPr>
          </a:p>
        </p:txBody>
      </p:sp>
      <p:sp>
        <p:nvSpPr>
          <p:cNvPr id="22" name="テキスト ボックス 21"/>
          <p:cNvSpPr txBox="1"/>
          <p:nvPr/>
        </p:nvSpPr>
        <p:spPr>
          <a:xfrm>
            <a:off x="0" y="760539"/>
            <a:ext cx="6857999" cy="707886"/>
          </a:xfrm>
          <a:prstGeom prst="rect">
            <a:avLst/>
          </a:prstGeom>
          <a:noFill/>
        </p:spPr>
        <p:txBody>
          <a:bodyPr wrap="square" rtlCol="0">
            <a:spAutoFit/>
          </a:bodyPr>
          <a:lstStyle/>
          <a:p>
            <a:r>
              <a:rPr kumimoji="1" lang="ja-JP" altLang="en-US" sz="2000" dirty="0" smtClean="0">
                <a:latin typeface="HG丸ｺﾞｼｯｸM-PRO" pitchFamily="50" charset="-128"/>
                <a:ea typeface="HG丸ｺﾞｼｯｸM-PRO" pitchFamily="50" charset="-128"/>
              </a:rPr>
              <a:t>第</a:t>
            </a:r>
            <a:r>
              <a:rPr kumimoji="1" lang="en-US" altLang="ja-JP" sz="2000" dirty="0" smtClean="0">
                <a:latin typeface="HG丸ｺﾞｼｯｸM-PRO" pitchFamily="50" charset="-128"/>
                <a:ea typeface="HG丸ｺﾞｼｯｸM-PRO" pitchFamily="50" charset="-128"/>
              </a:rPr>
              <a:t>3</a:t>
            </a:r>
            <a:r>
              <a:rPr lang="ja-JP" altLang="en-US" sz="2000" dirty="0" smtClean="0">
                <a:latin typeface="HG丸ｺﾞｼｯｸM-PRO" pitchFamily="50" charset="-128"/>
                <a:ea typeface="HG丸ｺﾞｼｯｸM-PRO" pitchFamily="50" charset="-128"/>
              </a:rPr>
              <a:t>９</a:t>
            </a:r>
            <a:r>
              <a:rPr kumimoji="1" lang="ja-JP" altLang="en-US" sz="2000" dirty="0" smtClean="0">
                <a:latin typeface="HG丸ｺﾞｼｯｸM-PRO" pitchFamily="50" charset="-128"/>
                <a:ea typeface="HG丸ｺﾞｼｯｸM-PRO" pitchFamily="50" charset="-128"/>
              </a:rPr>
              <a:t>回</a:t>
            </a:r>
            <a:r>
              <a:rPr kumimoji="1" lang="ja-JP" altLang="en-US" sz="4000" dirty="0" smtClean="0">
                <a:latin typeface="HG丸ｺﾞｼｯｸM-PRO" pitchFamily="50" charset="-128"/>
                <a:ea typeface="HG丸ｺﾞｼｯｸM-PRO" pitchFamily="50" charset="-128"/>
              </a:rPr>
              <a:t>応用物理学科セミナー</a:t>
            </a:r>
            <a:endParaRPr kumimoji="1" lang="ja-JP" altLang="en-US" sz="4000" dirty="0">
              <a:latin typeface="HG丸ｺﾞｼｯｸM-PRO" pitchFamily="50" charset="-128"/>
              <a:ea typeface="HG丸ｺﾞｼｯｸM-PRO" pitchFamily="50" charset="-128"/>
            </a:endParaRPr>
          </a:p>
        </p:txBody>
      </p:sp>
      <p:pic>
        <p:nvPicPr>
          <p:cNvPr id="1026" name="Picture 2" descr="D:\ysumino\Desktop\logo.png"/>
          <p:cNvPicPr>
            <a:picLocks noChangeAspect="1" noChangeArrowheads="1"/>
          </p:cNvPicPr>
          <p:nvPr/>
        </p:nvPicPr>
        <p:blipFill>
          <a:blip r:embed="rId3"/>
          <a:srcRect/>
          <a:stretch>
            <a:fillRect/>
          </a:stretch>
        </p:blipFill>
        <p:spPr bwMode="auto">
          <a:xfrm>
            <a:off x="0" y="57938"/>
            <a:ext cx="2367504" cy="648814"/>
          </a:xfrm>
          <a:prstGeom prst="rect">
            <a:avLst/>
          </a:prstGeom>
          <a:noFill/>
        </p:spPr>
      </p:pic>
      <p:sp>
        <p:nvSpPr>
          <p:cNvPr id="15" name="テキスト ボックス 14"/>
          <p:cNvSpPr txBox="1"/>
          <p:nvPr/>
        </p:nvSpPr>
        <p:spPr>
          <a:xfrm>
            <a:off x="4999947" y="8778040"/>
            <a:ext cx="1518364" cy="276999"/>
          </a:xfrm>
          <a:prstGeom prst="rect">
            <a:avLst/>
          </a:prstGeom>
          <a:noFill/>
        </p:spPr>
        <p:txBody>
          <a:bodyPr wrap="none" rtlCol="0">
            <a:spAutoFit/>
          </a:bodyPr>
          <a:lstStyle/>
          <a:p>
            <a:r>
              <a:rPr lang="ja-JP" altLang="en-US" sz="1200" dirty="0" smtClean="0">
                <a:latin typeface="HG丸ｺﾞｼｯｸM-PRO" pitchFamily="50" charset="-128"/>
                <a:ea typeface="HG丸ｺﾞｼｯｸM-PRO" pitchFamily="50" charset="-128"/>
              </a:rPr>
              <a:t>世話人</a:t>
            </a:r>
            <a:r>
              <a:rPr lang="ja-JP" altLang="en-US" sz="1200" dirty="0" smtClean="0">
                <a:latin typeface="HG丸ｺﾞｼｯｸM-PRO" pitchFamily="50" charset="-128"/>
                <a:ea typeface="HG丸ｺﾞｼｯｸM-PRO" pitchFamily="50" charset="-128"/>
              </a:rPr>
              <a:t>：</a:t>
            </a:r>
            <a:r>
              <a:rPr lang="ja-JP" altLang="en-US" sz="1200" b="1" dirty="0" smtClean="0"/>
              <a:t>宮島</a:t>
            </a:r>
            <a:r>
              <a:rPr lang="ja-JP" altLang="en-US" sz="1200" b="1" dirty="0"/>
              <a:t>　顕祐</a:t>
            </a:r>
            <a:endParaRPr lang="en-US" altLang="ja-JP" sz="1200" dirty="0" smtClean="0">
              <a:latin typeface="HG丸ｺﾞｼｯｸM-PRO" pitchFamily="50" charset="-128"/>
              <a:ea typeface="HG丸ｺﾞｼｯｸM-PRO" pitchFamily="50"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1273</TotalTime>
  <Words>409</Words>
  <Application>Microsoft Office PowerPoint</Application>
  <PresentationFormat>画面に合わせる (4:3)</PresentationFormat>
  <Paragraphs>11</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ＭＳ Ｐゴシック</vt:lpstr>
      <vt:lpstr>メイリオ</vt:lpstr>
      <vt:lpstr>Arial</vt:lpstr>
      <vt:lpstr>Calibri</vt:lpstr>
      <vt:lpstr>Segoe UI</vt:lpstr>
      <vt:lpstr>Times</vt:lpstr>
      <vt:lpstr>Office テーマ</vt:lpstr>
      <vt:lpstr>PowerPoint プレゼンテーション</vt:lpstr>
    </vt:vector>
  </TitlesOfParts>
  <Company>東京理科大学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住野豊</dc:creator>
  <cp:lastModifiedBy>住野豊</cp:lastModifiedBy>
  <cp:revision>205</cp:revision>
  <cp:lastPrinted>2011-05-23T09:25:47Z</cp:lastPrinted>
  <dcterms:created xsi:type="dcterms:W3CDTF">2011-06-28T08:58:10Z</dcterms:created>
  <dcterms:modified xsi:type="dcterms:W3CDTF">2017-12-08T09:47:32Z</dcterms:modified>
</cp:coreProperties>
</file>