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46" d="100"/>
          <a:sy n="46" d="100"/>
        </p:scale>
        <p:origin x="1752" y="4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2018/9/26</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2018/9/26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2018/9/26</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360291"/>
            <a:ext cx="6419087" cy="4271939"/>
          </a:xfrm>
          <a:prstGeom prst="rect">
            <a:avLst/>
          </a:prstGeom>
        </p:spPr>
        <p:txBody>
          <a:bodyPr wrap="square">
            <a:spAutoFit/>
          </a:bodyPr>
          <a:lstStyle/>
          <a:p>
            <a:pPr>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低い光子エネルギーを持った高強度コヒーレント光の実現により、こうした光で誘起する固体における電子の非線形ダイナミクスの観測が可能になった。入射光の整数倍の光子エネルギーの放出が起こる高次高調波</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発生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HHG</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1</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は</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、こうした現象の中で最も基本的なものの一つである。希ガスを対象に</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した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HHG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は</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Paul </a:t>
            </a:r>
            <a:r>
              <a:rPr lang="en-US" altLang="ja-JP" sz="1400" dirty="0" err="1"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Corkum</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に</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より提案</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された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ステップ模型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で</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その物理が良く理解できる。一方、固体に</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おける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HHG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の</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メカニズム</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は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ステップ</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模型の固体版の拡張以外の様々な物理が表れることが理論的、実験的に示唆されており、活発に議論が行われている</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。一次元模型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3,4]</a:t>
            </a:r>
            <a:r>
              <a:rPr lang="ja-JP" altLang="en-US"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及び三次元</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系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5</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の</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シミュレーションを通じて、我々はこうしたメカニズムの解明に取り組んでいる。セミナーでは、一次元模型を使った</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固体 </a:t>
            </a:r>
            <a:r>
              <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HHG </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の</a:t>
            </a: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半古典的な記述法と、三次元原子論的シミュレーションを用いた実験との直接比較について紹介する</a:t>
            </a: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a:t>
            </a:r>
            <a:endPar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endParaRPr>
          </a:p>
          <a:p>
            <a:pPr>
              <a:lnSpc>
                <a:spcPct val="120000"/>
              </a:lnSpc>
            </a:pPr>
            <a:r>
              <a:rPr lang="ja-JP" altLang="en-US"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endParaRPr lang="en-US" altLang="ja-JP" sz="1400" dirty="0" smtClean="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endParaRPr>
          </a:p>
          <a:p>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[1] S. </a:t>
            </a:r>
            <a:r>
              <a:rPr lang="en-US" altLang="ja-JP"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Ghimire</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et al., Nat. Phys. 7, 138 (2011).</a:t>
            </a:r>
          </a:p>
          <a:p>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[2] P. B. </a:t>
            </a:r>
            <a:r>
              <a:rPr lang="en-US" altLang="ja-JP"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Corkum</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Phys. Rev. Lett. 71, 1994 (1993).</a:t>
            </a:r>
          </a:p>
          <a:p>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[3] Takuya </a:t>
            </a:r>
            <a:r>
              <a:rPr lang="en-US" altLang="ja-JP"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Ikemachi</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Yasushi Shinohara, et al., Phys. Rev. A 95, 043416 (2017).</a:t>
            </a:r>
          </a:p>
          <a:p>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[4] Takuya </a:t>
            </a:r>
            <a:r>
              <a:rPr lang="en-US" altLang="ja-JP"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Ikemachi</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Yasushi Shinohara, et al., Phys. Rev. A 98, 023415 (2018).</a:t>
            </a:r>
          </a:p>
          <a:p>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[5] K. </a:t>
            </a:r>
            <a:r>
              <a:rPr lang="en-US" altLang="ja-JP" sz="1400" dirty="0" err="1">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Kaneshima</a:t>
            </a:r>
            <a:r>
              <a:rPr lang="en-US" altLang="ja-JP"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Y. Shinohara, et al., Phys. Rev. Lett. 120, 243903 (2018).</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11</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rPr>
              <a:t>7</a:t>
            </a:r>
            <a:r>
              <a:rPr kumimoji="1" lang="ja-JP" altLang="en-US" sz="1600" b="1" dirty="0" smtClean="0">
                <a:latin typeface="HG丸ｺﾞｼｯｸM-PRO" pitchFamily="50" charset="-128"/>
                <a:ea typeface="HG丸ｺﾞｼｯｸM-PRO" pitchFamily="50" charset="-128"/>
              </a:rPr>
              <a:t>日（水）</a:t>
            </a:r>
            <a:r>
              <a:rPr kumimoji="1" lang="en-US" altLang="ja-JP" sz="1600" b="1" dirty="0" smtClean="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16:10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17:10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1077218"/>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ja-JP" altLang="en-US" sz="1600" b="1" dirty="0" smtClean="0">
                <a:latin typeface="+mn-ea"/>
                <a:cs typeface="Segoe UI" panose="020B0502040204020203" pitchFamily="34" charset="0"/>
              </a:rPr>
              <a:t>篠原 康</a:t>
            </a:r>
            <a:r>
              <a:rPr lang="ja-JP" altLang="en-US" sz="1600" dirty="0" smtClean="0">
                <a:latin typeface="Segoe UI" panose="020B0502040204020203" pitchFamily="34" charset="0"/>
                <a:ea typeface="HG丸ｺﾞｼｯｸM-PRO" pitchFamily="50" charset="-128"/>
                <a:cs typeface="Segoe UI" panose="020B0502040204020203" pitchFamily="34" charset="0"/>
              </a:rPr>
              <a:t> </a:t>
            </a:r>
            <a:r>
              <a:rPr lang="ja-JP" altLang="en-US" sz="1600" dirty="0" smtClean="0"/>
              <a:t>氏</a:t>
            </a:r>
            <a:r>
              <a:rPr lang="en-US" altLang="ja-JP" sz="1600" dirty="0" smtClean="0"/>
              <a:t> </a:t>
            </a:r>
            <a:r>
              <a:rPr lang="ja-JP" altLang="en-US" sz="1600" dirty="0" smtClean="0"/>
              <a:t>（</a:t>
            </a:r>
            <a:r>
              <a:rPr lang="en-US" altLang="ja-JP" sz="1600" dirty="0" smtClean="0"/>
              <a:t>Yasushi Shinohara</a:t>
            </a:r>
            <a:r>
              <a:rPr lang="ja-JP" altLang="en-US" sz="1600" dirty="0" smtClean="0"/>
              <a:t>）</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a:p>
            <a:pPr marL="898525" indent="-898525"/>
            <a:endParaRPr lang="en-US" altLang="ja-JP" sz="1600" b="1" dirty="0" smtClean="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smtClean="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smtClean="0">
                <a:latin typeface="Segoe UI" panose="020B0502040204020203" pitchFamily="34" charset="0"/>
                <a:ea typeface="Segoe UI" panose="020B0502040204020203" pitchFamily="34" charset="0"/>
                <a:cs typeface="Segoe UI" panose="020B0502040204020203" pitchFamily="34" charset="0"/>
              </a:rPr>
              <a:t>: </a:t>
            </a:r>
            <a:r>
              <a:rPr lang="ja-JP" altLang="en-US" sz="1600" dirty="0" smtClean="0">
                <a:latin typeface="Segoe UI" panose="020B0502040204020203" pitchFamily="34" charset="0"/>
                <a:ea typeface="Segoe UI" panose="020B0502040204020203" pitchFamily="34" charset="0"/>
                <a:cs typeface="Segoe UI" panose="020B0502040204020203" pitchFamily="34" charset="0"/>
              </a:rPr>
              <a:t>東京</a:t>
            </a:r>
            <a:r>
              <a:rPr lang="ja-JP" altLang="en-US" sz="1600" dirty="0">
                <a:latin typeface="Segoe UI" panose="020B0502040204020203" pitchFamily="34" charset="0"/>
                <a:ea typeface="Segoe UI" panose="020B0502040204020203" pitchFamily="34" charset="0"/>
                <a:cs typeface="Segoe UI" panose="020B0502040204020203" pitchFamily="34" charset="0"/>
              </a:rPr>
              <a:t>大学工学系研究科附属光量子科学研究センター　特任研究員</a:t>
            </a:r>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20" y="3439172"/>
            <a:ext cx="6390388" cy="584775"/>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smtClean="0">
                <a:latin typeface="Segoe UI" panose="020B0502040204020203" pitchFamily="34" charset="0"/>
                <a:ea typeface="HG丸ｺﾞｼｯｸM-PRO" pitchFamily="50" charset="-128"/>
                <a:cs typeface="Segoe UI" panose="020B0502040204020203" pitchFamily="34" charset="0"/>
              </a:rPr>
              <a:t>：</a:t>
            </a:r>
            <a:r>
              <a:rPr lang="ja-JP" altLang="en-US" sz="1600" dirty="0"/>
              <a:t>固体高次高調波の理論的研究：一次元模型シミュレーション、三次元原子論的シミュレーションによるアプローチ</a:t>
            </a:r>
            <a:endParaRPr lang="ja-JP" altLang="ja-JP" sz="16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4095450"/>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en-US" altLang="ja-JP" sz="2000" dirty="0" smtClean="0">
                <a:latin typeface="HG丸ｺﾞｼｯｸM-PRO" pitchFamily="50" charset="-128"/>
                <a:ea typeface="HG丸ｺﾞｼｯｸM-PRO" pitchFamily="50" charset="-128"/>
              </a:rPr>
              <a:t>41</a:t>
            </a:r>
            <a:r>
              <a:rPr kumimoji="1" lang="ja-JP" altLang="en-US" sz="2000" dirty="0" smtClean="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51038"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b="1" dirty="0" smtClean="0"/>
              <a:t>遠山 貴巳</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1413</TotalTime>
  <Words>73</Words>
  <Application>Microsoft Office PowerPoint</Application>
  <PresentationFormat>画面に合わせる (4:3)</PresentationFormat>
  <Paragraphs>18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Hiragino Maru Gothic ProN W4</vt:lpstr>
      <vt:lpstr>ＭＳ Ｐゴシック</vt:lpstr>
      <vt:lpstr>ヒラギノ丸ゴ ProN W4</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 豊</cp:lastModifiedBy>
  <cp:revision>217</cp:revision>
  <cp:lastPrinted>2011-05-23T09:25:47Z</cp:lastPrinted>
  <dcterms:created xsi:type="dcterms:W3CDTF">2011-06-28T08:58:10Z</dcterms:created>
  <dcterms:modified xsi:type="dcterms:W3CDTF">2018-09-26T05:31:53Z</dcterms:modified>
</cp:coreProperties>
</file>