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0"/>
  </p:normalViewPr>
  <p:slideViewPr>
    <p:cSldViewPr snapToGrid="0" snapToObjects="1">
      <p:cViewPr varScale="1">
        <p:scale>
          <a:sx n="81" d="100"/>
          <a:sy n="81" d="100"/>
        </p:scale>
        <p:origin x="3104" y="20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2018/11/2</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2018/11/2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2018/11/2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2018/11/2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2018/11/2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2018/11/2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2018/11/2</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2018/11/2</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2018/11/2</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2018/11/2</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2018/11/2</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2018/11/2</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2018/11/2</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04191" y="3352906"/>
            <a:ext cx="6493805" cy="5747727"/>
          </a:xfrm>
          <a:prstGeom prst="rect">
            <a:avLst/>
          </a:prstGeom>
        </p:spPr>
        <p:txBody>
          <a:bodyPr wrap="square">
            <a:spAutoFit/>
          </a:bodyPr>
          <a:lstStyle/>
          <a:p>
            <a:pPr algn="just">
              <a:lnSpc>
                <a:spcPts val="2100"/>
              </a:lnSpc>
            </a:pPr>
            <a:r>
              <a:rPr lang="ja-JP" altLang="en-US" sz="1200" dirty="0">
                <a:latin typeface="Verdana" panose="020B0604030504040204" pitchFamily="34" charset="0"/>
                <a:ea typeface="メイリオ" panose="020B0604030504040204" pitchFamily="50" charset="-128"/>
                <a:cs typeface="Verdana" panose="020B0604030504040204" pitchFamily="34" charset="0"/>
              </a:rPr>
              <a:t>　　集団運動は自発的に運動する要素によって自己組織的に現れ</a:t>
            </a:r>
            <a:r>
              <a:rPr lang="en-US" altLang="ja-JP" sz="1200" dirty="0">
                <a:latin typeface="Verdana" panose="020B0604030504040204" pitchFamily="34" charset="0"/>
                <a:ea typeface="メイリオ" panose="020B0604030504040204" pitchFamily="50" charset="-128"/>
                <a:cs typeface="Verdana" panose="020B0604030504040204" pitchFamily="34" charset="0"/>
              </a:rPr>
              <a:t>, </a:t>
            </a:r>
            <a:r>
              <a:rPr lang="ja-JP" altLang="en-US" sz="1200" dirty="0">
                <a:latin typeface="Verdana" panose="020B0604030504040204" pitchFamily="34" charset="0"/>
                <a:ea typeface="メイリオ" panose="020B0604030504040204" pitchFamily="50" charset="-128"/>
                <a:cs typeface="Verdana" panose="020B0604030504040204" pitchFamily="34" charset="0"/>
              </a:rPr>
              <a:t>それは細胞骨格のモータータンパク質 </a:t>
            </a:r>
            <a:r>
              <a:rPr lang="en-US" altLang="ja-JP" sz="1200" dirty="0">
                <a:latin typeface="Verdana" panose="020B0604030504040204" pitchFamily="34" charset="0"/>
                <a:ea typeface="メイリオ" panose="020B0604030504040204" pitchFamily="50" charset="-128"/>
                <a:cs typeface="Verdana" panose="020B0604030504040204" pitchFamily="34" charset="0"/>
              </a:rPr>
              <a:t>(10</a:t>
            </a:r>
            <a:r>
              <a:rPr lang="en-US" altLang="ja-JP" sz="1200" baseline="30000" dirty="0">
                <a:latin typeface="Verdana" panose="020B0604030504040204" pitchFamily="34" charset="0"/>
                <a:ea typeface="メイリオ" panose="020B0604030504040204" pitchFamily="50" charset="-128"/>
                <a:cs typeface="Verdana" panose="020B0604030504040204" pitchFamily="34" charset="0"/>
              </a:rPr>
              <a:t>-9</a:t>
            </a:r>
            <a:r>
              <a:rPr lang="en-US" altLang="ja-JP" sz="1200" dirty="0">
                <a:latin typeface="Verdana" panose="020B0604030504040204" pitchFamily="34" charset="0"/>
                <a:ea typeface="メイリオ" panose="020B0604030504040204" pitchFamily="50" charset="-128"/>
                <a:cs typeface="Verdana" panose="020B0604030504040204" pitchFamily="34" charset="0"/>
              </a:rPr>
              <a:t>m)</a:t>
            </a:r>
            <a:r>
              <a:rPr lang="ja-JP" altLang="en-US" sz="1200" dirty="0" err="1">
                <a:latin typeface="Verdana" panose="020B0604030504040204" pitchFamily="34" charset="0"/>
                <a:ea typeface="メイリオ" panose="020B0604030504040204" pitchFamily="50" charset="-128"/>
                <a:cs typeface="Verdana" panose="020B0604030504040204" pitchFamily="34" charset="0"/>
              </a:rPr>
              <a:t>，</a:t>
            </a:r>
            <a:r>
              <a:rPr lang="ja-JP" altLang="en-US" sz="1200" dirty="0">
                <a:latin typeface="Verdana" panose="020B0604030504040204" pitchFamily="34" charset="0"/>
                <a:ea typeface="メイリオ" panose="020B0604030504040204" pitchFamily="50" charset="-128"/>
                <a:cs typeface="Verdana" panose="020B0604030504040204" pitchFamily="34" charset="0"/>
              </a:rPr>
              <a:t>上皮細胞による傷の治癒 </a:t>
            </a:r>
            <a:r>
              <a:rPr lang="en-US" altLang="ja-JP" sz="1200" dirty="0">
                <a:latin typeface="Verdana" panose="020B0604030504040204" pitchFamily="34" charset="0"/>
                <a:ea typeface="メイリオ" panose="020B0604030504040204" pitchFamily="50" charset="-128"/>
                <a:cs typeface="Verdana" panose="020B0604030504040204" pitchFamily="34" charset="0"/>
              </a:rPr>
              <a:t>(10</a:t>
            </a:r>
            <a:r>
              <a:rPr lang="en-US" altLang="ja-JP" sz="1200" baseline="30000" dirty="0">
                <a:latin typeface="Verdana" panose="020B0604030504040204" pitchFamily="34" charset="0"/>
                <a:ea typeface="メイリオ" panose="020B0604030504040204" pitchFamily="50" charset="-128"/>
                <a:cs typeface="Verdana" panose="020B0604030504040204" pitchFamily="34" charset="0"/>
              </a:rPr>
              <a:t>-6</a:t>
            </a:r>
            <a:r>
              <a:rPr lang="en-US" altLang="ja-JP" sz="1200" dirty="0">
                <a:latin typeface="Verdana" panose="020B0604030504040204" pitchFamily="34" charset="0"/>
                <a:ea typeface="メイリオ" panose="020B0604030504040204" pitchFamily="50" charset="-128"/>
                <a:cs typeface="Verdana" panose="020B0604030504040204" pitchFamily="34" charset="0"/>
              </a:rPr>
              <a:t>-10</a:t>
            </a:r>
            <a:r>
              <a:rPr lang="en-US" altLang="ja-JP" sz="1200" baseline="30000" dirty="0">
                <a:latin typeface="Verdana" panose="020B0604030504040204" pitchFamily="34" charset="0"/>
                <a:ea typeface="メイリオ" panose="020B0604030504040204" pitchFamily="50" charset="-128"/>
                <a:cs typeface="Verdana" panose="020B0604030504040204" pitchFamily="34" charset="0"/>
              </a:rPr>
              <a:t>-4</a:t>
            </a:r>
            <a:r>
              <a:rPr lang="en-US" altLang="ja-JP" sz="1200" dirty="0">
                <a:latin typeface="Verdana" panose="020B0604030504040204" pitchFamily="34" charset="0"/>
                <a:ea typeface="メイリオ" panose="020B0604030504040204" pitchFamily="50" charset="-128"/>
                <a:cs typeface="Verdana" panose="020B0604030504040204" pitchFamily="34" charset="0"/>
              </a:rPr>
              <a:t>m) </a:t>
            </a:r>
            <a:r>
              <a:rPr lang="ja-JP" altLang="en-US" sz="1200" dirty="0">
                <a:latin typeface="Verdana" panose="020B0604030504040204" pitchFamily="34" charset="0"/>
                <a:ea typeface="メイリオ" panose="020B0604030504040204" pitchFamily="50" charset="-128"/>
                <a:cs typeface="Verdana" panose="020B0604030504040204" pitchFamily="34" charset="0"/>
              </a:rPr>
              <a:t>など広いスケールで普遍的に存在する．自律的に運動する要素の総称をアクティブマターと呼び，その秩序形成メカニズムの解明は，近年の非平衡物理学の中心的課題の１つである．本セミナーでは，アクティブマターの集団に潜む力学と幾何学の関係について，バクテリアの集団運動 </a:t>
            </a:r>
            <a:r>
              <a:rPr lang="en-US" altLang="ja-JP" sz="1200" dirty="0">
                <a:latin typeface="Verdana" panose="020B0604030504040204" pitchFamily="34" charset="0"/>
                <a:ea typeface="メイリオ" panose="020B0604030504040204" pitchFamily="50" charset="-128"/>
                <a:cs typeface="Verdana" panose="020B0604030504040204" pitchFamily="34" charset="0"/>
              </a:rPr>
              <a:t>(</a:t>
            </a:r>
            <a:r>
              <a:rPr lang="ja-JP" altLang="en-US" sz="1200" dirty="0">
                <a:latin typeface="Verdana" panose="020B0604030504040204" pitchFamily="34" charset="0"/>
                <a:ea typeface="メイリオ" panose="020B0604030504040204" pitchFamily="50" charset="-128"/>
                <a:cs typeface="Verdana" panose="020B0604030504040204" pitchFamily="34" charset="0"/>
              </a:rPr>
              <a:t>別府が講演</a:t>
            </a:r>
            <a:r>
              <a:rPr lang="en-US" altLang="ja-JP" sz="1200" dirty="0">
                <a:latin typeface="Verdana" panose="020B0604030504040204" pitchFamily="34" charset="0"/>
                <a:ea typeface="メイリオ" panose="020B0604030504040204" pitchFamily="50" charset="-128"/>
                <a:cs typeface="Verdana" panose="020B0604030504040204" pitchFamily="34" charset="0"/>
              </a:rPr>
              <a:t>)</a:t>
            </a:r>
            <a:r>
              <a:rPr lang="ja-JP" altLang="en-US" sz="1200" dirty="0" err="1">
                <a:latin typeface="Verdana" panose="020B0604030504040204" pitchFamily="34" charset="0"/>
                <a:ea typeface="メイリオ" panose="020B0604030504040204" pitchFamily="50" charset="-128"/>
                <a:cs typeface="Verdana" panose="020B0604030504040204" pitchFamily="34" charset="0"/>
              </a:rPr>
              <a:t>，</a:t>
            </a:r>
            <a:r>
              <a:rPr lang="ja-JP" altLang="en-US" sz="1200" dirty="0">
                <a:latin typeface="Verdana" panose="020B0604030504040204" pitchFamily="34" charset="0"/>
                <a:ea typeface="メイリオ" panose="020B0604030504040204" pitchFamily="50" charset="-128"/>
                <a:cs typeface="Verdana" panose="020B0604030504040204" pitchFamily="34" charset="0"/>
              </a:rPr>
              <a:t>モータータンパク質のアクトミオシンのダイナミクス </a:t>
            </a:r>
            <a:r>
              <a:rPr lang="en-US" altLang="ja-JP" sz="1200" dirty="0">
                <a:latin typeface="Verdana" panose="020B0604030504040204" pitchFamily="34" charset="0"/>
                <a:ea typeface="メイリオ" panose="020B0604030504040204" pitchFamily="50" charset="-128"/>
                <a:cs typeface="Verdana" panose="020B0604030504040204" pitchFamily="34" charset="0"/>
              </a:rPr>
              <a:t>(</a:t>
            </a:r>
            <a:r>
              <a:rPr lang="ja-JP" altLang="en-US" sz="1200" dirty="0">
                <a:latin typeface="Verdana" panose="020B0604030504040204" pitchFamily="34" charset="0"/>
                <a:ea typeface="メイリオ" panose="020B0604030504040204" pitchFamily="50" charset="-128"/>
                <a:cs typeface="Verdana" panose="020B0604030504040204" pitchFamily="34" charset="0"/>
              </a:rPr>
              <a:t>坂本が講演</a:t>
            </a:r>
            <a:r>
              <a:rPr lang="en-US" altLang="ja-JP" sz="1200" dirty="0">
                <a:latin typeface="Verdana" panose="020B0604030504040204" pitchFamily="34" charset="0"/>
                <a:ea typeface="メイリオ" panose="020B0604030504040204" pitchFamily="50" charset="-128"/>
                <a:cs typeface="Verdana" panose="020B0604030504040204" pitchFamily="34" charset="0"/>
              </a:rPr>
              <a:t>) </a:t>
            </a:r>
            <a:r>
              <a:rPr lang="ja-JP" altLang="en-US" sz="1200">
                <a:latin typeface="Verdana" panose="020B0604030504040204" pitchFamily="34" charset="0"/>
                <a:ea typeface="メイリオ" panose="020B0604030504040204" pitchFamily="50" charset="-128"/>
                <a:cs typeface="Verdana" panose="020B0604030504040204" pitchFamily="34" charset="0"/>
              </a:rPr>
              <a:t>を</a:t>
            </a:r>
            <a:r>
              <a:rPr lang="ja-JP" altLang="en-US" sz="1200" dirty="0">
                <a:latin typeface="Verdana" panose="020B0604030504040204" pitchFamily="34" charset="0"/>
                <a:ea typeface="メイリオ" panose="020B0604030504040204" pitchFamily="50" charset="-128"/>
                <a:cs typeface="Verdana" panose="020B0604030504040204" pitchFamily="34" charset="0"/>
              </a:rPr>
              <a:t>例に紹介する．</a:t>
            </a:r>
            <a:endParaRPr lang="en-US" altLang="ja-JP" sz="1200" dirty="0">
              <a:latin typeface="Verdana" panose="020B0604030504040204" pitchFamily="34" charset="0"/>
              <a:ea typeface="メイリオ" panose="020B0604030504040204" pitchFamily="50" charset="-128"/>
              <a:cs typeface="Verdana" panose="020B0604030504040204" pitchFamily="34" charset="0"/>
            </a:endParaRPr>
          </a:p>
          <a:p>
            <a:pPr algn="just">
              <a:lnSpc>
                <a:spcPts val="2100"/>
              </a:lnSpc>
            </a:pPr>
            <a:r>
              <a:rPr lang="ja-JP" altLang="en-US" sz="1200" dirty="0">
                <a:latin typeface="Verdana" panose="020B0604030504040204" pitchFamily="34" charset="0"/>
                <a:ea typeface="メイリオ" panose="020B0604030504040204" pitchFamily="50" charset="-128"/>
                <a:cs typeface="Verdana" panose="020B0604030504040204" pitchFamily="34" charset="0"/>
              </a:rPr>
              <a:t>　　第１部では，バクテリア集団の渦形成と制御について紹介したい．境界のない二次元系において高密度のバクテリア集団は乱流のように乱れた運動を示すが，特徴的なサイズの渦が多数共存する状態にある．我々は，設計された境界形状を持つマイクロウェルにバクテリア集団を封入すると，複数の渦からなる渦ペアの秩序相を示すこと，そして複数の渦の回転方向は境界形状に由来する単一の幾何パラメータで決定されることを明らかにした</a:t>
            </a:r>
            <a:r>
              <a:rPr lang="en-US" altLang="ja-JP" sz="1200" dirty="0">
                <a:latin typeface="Verdana" panose="020B0604030504040204" pitchFamily="34" charset="0"/>
                <a:ea typeface="メイリオ" panose="020B0604030504040204" pitchFamily="50" charset="-128"/>
                <a:cs typeface="Verdana" panose="020B0604030504040204" pitchFamily="34" charset="0"/>
              </a:rPr>
              <a:t>[1]</a:t>
            </a:r>
            <a:r>
              <a:rPr lang="ja-JP" altLang="en-US" sz="1200" dirty="0" err="1">
                <a:latin typeface="Verdana" panose="020B0604030504040204" pitchFamily="34" charset="0"/>
                <a:ea typeface="メイリオ" panose="020B0604030504040204" pitchFamily="50" charset="-128"/>
                <a:cs typeface="Verdana" panose="020B0604030504040204" pitchFamily="34" charset="0"/>
              </a:rPr>
              <a:t>．</a:t>
            </a:r>
            <a:r>
              <a:rPr lang="ja-JP" altLang="en-US" sz="1200" dirty="0">
                <a:latin typeface="Verdana" panose="020B0604030504040204" pitchFamily="34" charset="0"/>
                <a:ea typeface="メイリオ" panose="020B0604030504040204" pitchFamily="50" charset="-128"/>
                <a:cs typeface="Verdana" panose="020B0604030504040204" pitchFamily="34" charset="0"/>
              </a:rPr>
              <a:t>この渦ペアの転移は </a:t>
            </a:r>
            <a:r>
              <a:rPr lang="en-US" altLang="ja-JP" sz="1200" dirty="0" err="1">
                <a:latin typeface="Verdana" panose="020B0604030504040204" pitchFamily="34" charset="0"/>
                <a:ea typeface="メイリオ" panose="020B0604030504040204" pitchFamily="50" charset="-128"/>
                <a:cs typeface="Verdana" panose="020B0604030504040204" pitchFamily="34" charset="0"/>
              </a:rPr>
              <a:t>Vicsek</a:t>
            </a:r>
            <a:r>
              <a:rPr lang="ja-JP" altLang="en-US" sz="1200" dirty="0">
                <a:latin typeface="Verdana" panose="020B0604030504040204" pitchFamily="34" charset="0"/>
                <a:ea typeface="メイリオ" panose="020B0604030504040204" pitchFamily="50" charset="-128"/>
                <a:cs typeface="Verdana" panose="020B0604030504040204" pitchFamily="34" charset="0"/>
              </a:rPr>
              <a:t> 型の極性相互作用から導出でき，当日はフラストレートされた渦ペアの結果と共に幾何的性質を議論する．</a:t>
            </a:r>
            <a:endParaRPr lang="en-US" altLang="ja-JP" sz="1200" dirty="0">
              <a:latin typeface="Verdana" panose="020B0604030504040204" pitchFamily="34" charset="0"/>
              <a:ea typeface="メイリオ" panose="020B0604030504040204" pitchFamily="50" charset="-128"/>
              <a:cs typeface="Verdana" panose="020B0604030504040204" pitchFamily="34" charset="0"/>
            </a:endParaRPr>
          </a:p>
          <a:p>
            <a:pPr algn="just">
              <a:lnSpc>
                <a:spcPts val="2100"/>
              </a:lnSpc>
            </a:pPr>
            <a:r>
              <a:rPr lang="ja-JP" altLang="en-US" sz="1200" dirty="0">
                <a:latin typeface="Verdana" panose="020B0604030504040204" pitchFamily="34" charset="0"/>
                <a:ea typeface="メイリオ" panose="020B0604030504040204" pitchFamily="50" charset="-128"/>
                <a:cs typeface="Verdana" panose="020B0604030504040204" pitchFamily="34" charset="0"/>
              </a:rPr>
              <a:t>　　第二部はアクティブなゲルの動態と細胞内対称性についてである．アクチンとミオシンは細胞分裂や細胞核配置を司るミクロな力発生装置である．細胞サイズの油中液滴系にアクチンとミオシンを封入したところ，アクトミオシンのゲルが波となって伝搬する現象を発見した．さらに区画サイズを変えたところ，境界形状が円形で対称であっても，周期的な波とアクチンネットワークが区画内の構造配置を非対称にすることを見出した</a:t>
            </a:r>
            <a:r>
              <a:rPr lang="en-US" altLang="ja-JP" sz="1200" dirty="0">
                <a:latin typeface="Verdana" panose="020B0604030504040204" pitchFamily="34" charset="0"/>
                <a:ea typeface="メイリオ" panose="020B0604030504040204" pitchFamily="50" charset="-128"/>
                <a:cs typeface="Verdana" panose="020B0604030504040204" pitchFamily="34" charset="0"/>
              </a:rPr>
              <a:t>[2]</a:t>
            </a:r>
            <a:r>
              <a:rPr lang="ja-JP" altLang="en-US" sz="1200" dirty="0" err="1">
                <a:latin typeface="Verdana" panose="020B0604030504040204" pitchFamily="34" charset="0"/>
                <a:ea typeface="メイリオ" panose="020B0604030504040204" pitchFamily="50" charset="-128"/>
                <a:cs typeface="Verdana" panose="020B0604030504040204" pitchFamily="34" charset="0"/>
              </a:rPr>
              <a:t>．</a:t>
            </a:r>
            <a:r>
              <a:rPr lang="ja-JP" altLang="en-US" sz="1200" dirty="0">
                <a:latin typeface="Verdana" panose="020B0604030504040204" pitchFamily="34" charset="0"/>
                <a:ea typeface="メイリオ" panose="020B0604030504040204" pitchFamily="50" charset="-128"/>
                <a:cs typeface="Verdana" panose="020B0604030504040204" pitchFamily="34" charset="0"/>
              </a:rPr>
              <a:t>当日は実験の詳細を示し，アクティブゲルが区画内の</a:t>
            </a:r>
            <a:r>
              <a:rPr lang="en-US" altLang="ja-JP" sz="1200" dirty="0">
                <a:latin typeface="Verdana" panose="020B0604030504040204" pitchFamily="34" charset="0"/>
                <a:ea typeface="メイリオ" panose="020B0604030504040204" pitchFamily="50" charset="-128"/>
                <a:cs typeface="Verdana" panose="020B0604030504040204" pitchFamily="34" charset="0"/>
              </a:rPr>
              <a:t>(</a:t>
            </a:r>
            <a:r>
              <a:rPr lang="ja-JP" altLang="en-US" sz="1200" dirty="0">
                <a:latin typeface="Verdana" panose="020B0604030504040204" pitchFamily="34" charset="0"/>
                <a:ea typeface="メイリオ" panose="020B0604030504040204" pitchFamily="50" charset="-128"/>
                <a:cs typeface="Verdana" panose="020B0604030504040204" pitchFamily="34" charset="0"/>
              </a:rPr>
              <a:t>非</a:t>
            </a:r>
            <a:r>
              <a:rPr lang="en-US" altLang="ja-JP" sz="1200" dirty="0">
                <a:latin typeface="Verdana" panose="020B0604030504040204" pitchFamily="34" charset="0"/>
                <a:ea typeface="メイリオ" panose="020B0604030504040204" pitchFamily="50" charset="-128"/>
                <a:cs typeface="Verdana" panose="020B0604030504040204" pitchFamily="34" charset="0"/>
              </a:rPr>
              <a:t>)</a:t>
            </a:r>
            <a:r>
              <a:rPr lang="ja-JP" altLang="en-US" sz="1200" dirty="0">
                <a:latin typeface="Verdana" panose="020B0604030504040204" pitchFamily="34" charset="0"/>
                <a:ea typeface="メイリオ" panose="020B0604030504040204" pitchFamily="50" charset="-128"/>
                <a:cs typeface="Verdana" panose="020B0604030504040204" pitchFamily="34" charset="0"/>
              </a:rPr>
              <a:t>対称性を決める転移メカニズムを議論する．</a:t>
            </a:r>
            <a:endParaRPr lang="en-US" altLang="ja-JP" sz="1200" dirty="0">
              <a:latin typeface="Verdana" panose="020B0604030504040204" pitchFamily="34" charset="0"/>
              <a:ea typeface="メイリオ" panose="020B0604030504040204" pitchFamily="50" charset="-128"/>
              <a:cs typeface="Verdana" panose="020B0604030504040204" pitchFamily="34" charset="0"/>
            </a:endParaRPr>
          </a:p>
          <a:p>
            <a:pPr algn="just">
              <a:lnSpc>
                <a:spcPts val="800"/>
              </a:lnSpc>
            </a:pPr>
            <a:endParaRPr lang="en-US" altLang="ja-JP" sz="1200" dirty="0">
              <a:latin typeface="Verdana" panose="020B0604030504040204" pitchFamily="34" charset="0"/>
              <a:ea typeface="メイリオ" panose="020B0604030504040204" pitchFamily="50" charset="-128"/>
              <a:cs typeface="Verdana" panose="020B0604030504040204" pitchFamily="34" charset="0"/>
            </a:endParaRPr>
          </a:p>
          <a:p>
            <a:pPr algn="just">
              <a:lnSpc>
                <a:spcPts val="1700"/>
              </a:lnSpc>
            </a:pPr>
            <a:r>
              <a:rPr lang="en-US" altLang="ja-JP" sz="1200" dirty="0">
                <a:latin typeface="Verdana" panose="020B0604030504040204" pitchFamily="34" charset="0"/>
                <a:ea typeface="メイリオ" panose="020B0604030504040204" pitchFamily="50" charset="-128"/>
                <a:cs typeface="Verdana" panose="020B0604030504040204" pitchFamily="34" charset="0"/>
              </a:rPr>
              <a:t>[1] K. </a:t>
            </a:r>
            <a:r>
              <a:rPr lang="en-US" altLang="ja-JP" sz="1200" dirty="0" err="1">
                <a:latin typeface="Verdana" panose="020B0604030504040204" pitchFamily="34" charset="0"/>
                <a:ea typeface="メイリオ" panose="020B0604030504040204" pitchFamily="50" charset="-128"/>
                <a:cs typeface="Verdana" panose="020B0604030504040204" pitchFamily="34" charset="0"/>
              </a:rPr>
              <a:t>Beppu</a:t>
            </a:r>
            <a:r>
              <a:rPr lang="en-US" altLang="ja-JP" sz="1200" dirty="0">
                <a:latin typeface="Verdana" panose="020B0604030504040204" pitchFamily="34" charset="0"/>
                <a:ea typeface="メイリオ" panose="020B0604030504040204" pitchFamily="50" charset="-128"/>
                <a:cs typeface="Verdana" panose="020B0604030504040204" pitchFamily="34" charset="0"/>
              </a:rPr>
              <a:t>, et al. </a:t>
            </a:r>
            <a:r>
              <a:rPr lang="en-US" altLang="ja-JP" sz="1200" i="1" dirty="0" err="1">
                <a:latin typeface="Verdana" panose="020B0604030504040204" pitchFamily="34" charset="0"/>
                <a:ea typeface="メイリオ" panose="020B0604030504040204" pitchFamily="50" charset="-128"/>
                <a:cs typeface="Verdana" panose="020B0604030504040204" pitchFamily="34" charset="0"/>
              </a:rPr>
              <a:t>Softmatter</a:t>
            </a:r>
            <a:r>
              <a:rPr lang="en-US" altLang="ja-JP" sz="1200" dirty="0">
                <a:latin typeface="Verdana" panose="020B0604030504040204" pitchFamily="34" charset="0"/>
                <a:ea typeface="メイリオ" panose="020B0604030504040204" pitchFamily="50" charset="-128"/>
                <a:cs typeface="Verdana" panose="020B0604030504040204" pitchFamily="34" charset="0"/>
              </a:rPr>
              <a:t> </a:t>
            </a:r>
            <a:r>
              <a:rPr lang="en-US" altLang="ja-JP" sz="1200" b="1" dirty="0">
                <a:latin typeface="Verdana" panose="020B0604030504040204" pitchFamily="34" charset="0"/>
                <a:ea typeface="メイリオ" panose="020B0604030504040204" pitchFamily="50" charset="-128"/>
                <a:cs typeface="Verdana" panose="020B0604030504040204" pitchFamily="34" charset="0"/>
              </a:rPr>
              <a:t>13</a:t>
            </a:r>
            <a:r>
              <a:rPr lang="en-US" altLang="ja-JP" sz="1200" dirty="0">
                <a:latin typeface="Verdana" panose="020B0604030504040204" pitchFamily="34" charset="0"/>
                <a:ea typeface="メイリオ" panose="020B0604030504040204" pitchFamily="50" charset="-128"/>
                <a:cs typeface="Verdana" panose="020B0604030504040204" pitchFamily="34" charset="0"/>
              </a:rPr>
              <a:t>, 5038-5043 (2017)</a:t>
            </a:r>
          </a:p>
          <a:p>
            <a:pPr algn="just">
              <a:lnSpc>
                <a:spcPts val="1700"/>
              </a:lnSpc>
            </a:pPr>
            <a:r>
              <a:rPr lang="en-US" altLang="ja-JP" sz="1200" dirty="0">
                <a:latin typeface="Verdana" panose="020B0604030504040204" pitchFamily="34" charset="0"/>
                <a:ea typeface="メイリオ" panose="020B0604030504040204" pitchFamily="50" charset="-128"/>
                <a:cs typeface="Verdana" panose="020B0604030504040204" pitchFamily="34" charset="0"/>
              </a:rPr>
              <a:t>[2] R. Sakamoto, et al. to be submitted</a:t>
            </a:r>
          </a:p>
        </p:txBody>
      </p:sp>
      <p:sp>
        <p:nvSpPr>
          <p:cNvPr id="10" name="テキスト ボックス 9"/>
          <p:cNvSpPr txBox="1"/>
          <p:nvPr/>
        </p:nvSpPr>
        <p:spPr>
          <a:xfrm>
            <a:off x="1472023" y="1568293"/>
            <a:ext cx="4889866" cy="584775"/>
          </a:xfrm>
          <a:prstGeom prst="rect">
            <a:avLst/>
          </a:prstGeom>
          <a:noFill/>
        </p:spPr>
        <p:txBody>
          <a:bodyPr wrap="square" rtlCol="0">
            <a:spAutoFit/>
          </a:bodyPr>
          <a:lstStyle/>
          <a:p>
            <a:r>
              <a:rPr lang="ja-JP" altLang="en-US" sz="1600" b="1" dirty="0">
                <a:latin typeface="HG丸ｺﾞｼｯｸM-PRO" pitchFamily="50" charset="-128"/>
                <a:ea typeface="HG丸ｺﾞｼｯｸM-PRO" pitchFamily="50" charset="-128"/>
                <a:cs typeface="Times"/>
              </a:rPr>
              <a:t>日時：</a:t>
            </a:r>
            <a:r>
              <a:rPr lang="en-US" altLang="ja-JP" sz="1600" b="1" dirty="0">
                <a:latin typeface="HG丸ｺﾞｼｯｸM-PRO" pitchFamily="50" charset="-128"/>
                <a:ea typeface="HG丸ｺﾞｼｯｸM-PRO" pitchFamily="50" charset="-128"/>
                <a:cs typeface="Times"/>
              </a:rPr>
              <a:t> 11</a:t>
            </a:r>
            <a:r>
              <a:rPr kumimoji="1" lang="ja-JP" altLang="en-US" sz="1600" b="1" dirty="0">
                <a:latin typeface="HG丸ｺﾞｼｯｸM-PRO" pitchFamily="50" charset="-128"/>
                <a:ea typeface="HG丸ｺﾞｼｯｸM-PRO" pitchFamily="50" charset="-128"/>
              </a:rPr>
              <a:t>月</a:t>
            </a:r>
            <a:r>
              <a:rPr lang="en-US" altLang="ja-JP" sz="1600" b="1" dirty="0">
                <a:latin typeface="HG丸ｺﾞｼｯｸM-PRO" pitchFamily="50" charset="-128"/>
                <a:ea typeface="HG丸ｺﾞｼｯｸM-PRO" pitchFamily="50" charset="-128"/>
              </a:rPr>
              <a:t>16</a:t>
            </a:r>
            <a:r>
              <a:rPr kumimoji="1" lang="ja-JP" altLang="en-US" sz="1600" b="1" dirty="0">
                <a:latin typeface="HG丸ｺﾞｼｯｸM-PRO" pitchFamily="50" charset="-128"/>
                <a:ea typeface="HG丸ｺﾞｼｯｸM-PRO" pitchFamily="50" charset="-128"/>
              </a:rPr>
              <a:t>日（</a:t>
            </a:r>
            <a:r>
              <a:rPr lang="ja-JP" altLang="en-US" sz="1600" b="1" dirty="0">
                <a:latin typeface="HG丸ｺﾞｼｯｸM-PRO" pitchFamily="50" charset="-128"/>
                <a:ea typeface="HG丸ｺﾞｼｯｸM-PRO" pitchFamily="50" charset="-128"/>
              </a:rPr>
              <a:t>金</a:t>
            </a:r>
            <a:r>
              <a:rPr kumimoji="1" lang="ja-JP" altLang="en-US" sz="1600" b="1" dirty="0">
                <a:latin typeface="HG丸ｺﾞｼｯｸM-PRO" pitchFamily="50" charset="-128"/>
                <a:ea typeface="HG丸ｺﾞｼｯｸM-PRO" pitchFamily="50" charset="-128"/>
              </a:rPr>
              <a:t>）</a:t>
            </a:r>
            <a:r>
              <a:rPr kumimoji="1" lang="en-US" altLang="ja-JP" sz="1600" b="1" dirty="0">
                <a:latin typeface="HG丸ｺﾞｼｯｸM-PRO" pitchFamily="50" charset="-128"/>
                <a:ea typeface="HG丸ｺﾞｼｯｸM-PRO" pitchFamily="50" charset="-128"/>
              </a:rPr>
              <a:t> </a:t>
            </a:r>
            <a:r>
              <a:rPr lang="en-US" altLang="ja-JP" sz="1600" b="1" dirty="0">
                <a:latin typeface="HG丸ｺﾞｼｯｸM-PRO" pitchFamily="50" charset="-128"/>
                <a:ea typeface="HG丸ｺﾞｼｯｸM-PRO" pitchFamily="50" charset="-128"/>
                <a:cs typeface="Times"/>
              </a:rPr>
              <a:t>17:00</a:t>
            </a:r>
            <a:r>
              <a:rPr lang="ja-JP" altLang="en-US" sz="1600" b="1" dirty="0">
                <a:latin typeface="HG丸ｺﾞｼｯｸM-PRO" pitchFamily="50" charset="-128"/>
                <a:ea typeface="HG丸ｺﾞｼｯｸM-PRO" pitchFamily="50" charset="-128"/>
                <a:cs typeface="Times"/>
              </a:rPr>
              <a:t> </a:t>
            </a:r>
            <a:r>
              <a:rPr lang="en-US" altLang="ja-JP" sz="1600" b="1" dirty="0">
                <a:latin typeface="HG丸ｺﾞｼｯｸM-PRO" pitchFamily="50" charset="-128"/>
                <a:ea typeface="HG丸ｺﾞｼｯｸM-PRO" pitchFamily="50" charset="-128"/>
                <a:cs typeface="Times"/>
              </a:rPr>
              <a:t>– 18:30</a:t>
            </a:r>
            <a:endParaRPr kumimoji="1" lang="en-US" altLang="ja-JP" sz="1600" b="1" dirty="0">
              <a:latin typeface="HG丸ｺﾞｼｯｸM-PRO" pitchFamily="50" charset="-128"/>
              <a:ea typeface="HG丸ｺﾞｼｯｸM-PRO" pitchFamily="50" charset="-128"/>
              <a:cs typeface="Times"/>
            </a:endParaRPr>
          </a:p>
          <a:p>
            <a:r>
              <a:rPr lang="ja-JP" altLang="en-US" sz="1600" b="1" dirty="0">
                <a:latin typeface="HG丸ｺﾞｼｯｸM-PRO" pitchFamily="50" charset="-128"/>
                <a:ea typeface="HG丸ｺﾞｼｯｸM-PRO" pitchFamily="50" charset="-128"/>
                <a:cs typeface="Times"/>
              </a:rPr>
              <a:t>場所：</a:t>
            </a:r>
            <a:r>
              <a:rPr lang="ja-JP" altLang="en-US" sz="1600" b="1" dirty="0">
                <a:latin typeface="HG丸ｺﾞｼｯｸM-PRO" pitchFamily="50" charset="-128"/>
                <a:ea typeface="HG丸ｺﾞｼｯｸM-PRO" pitchFamily="50" charset="-128"/>
              </a:rPr>
              <a:t>葛飾キャンパス研究棟</a:t>
            </a:r>
            <a:r>
              <a:rPr lang="ja-JP" altLang="en-US" sz="1600" b="1">
                <a:latin typeface="HG丸ｺﾞｼｯｸM-PRO" pitchFamily="50" charset="-128"/>
                <a:ea typeface="HG丸ｺﾞｼｯｸM-PRO" pitchFamily="50" charset="-128"/>
              </a:rPr>
              <a:t>８Ｆ第</a:t>
            </a:r>
            <a:r>
              <a:rPr lang="en-US" altLang="ja-JP" sz="1600" b="1" dirty="0">
                <a:latin typeface="HG丸ｺﾞｼｯｸM-PRO" pitchFamily="50" charset="-128"/>
                <a:ea typeface="HG丸ｺﾞｼｯｸM-PRO" pitchFamily="50" charset="-128"/>
              </a:rPr>
              <a:t>2</a:t>
            </a:r>
            <a:r>
              <a:rPr lang="ja-JP" altLang="en-US" sz="1600" b="1">
                <a:latin typeface="HG丸ｺﾞｼｯｸM-PRO" pitchFamily="50" charset="-128"/>
                <a:ea typeface="HG丸ｺﾞｼｯｸM-PRO" pitchFamily="50" charset="-128"/>
              </a:rPr>
              <a:t>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144738" y="2202012"/>
            <a:ext cx="6568522" cy="523220"/>
          </a:xfrm>
          <a:prstGeom prst="rect">
            <a:avLst/>
          </a:prstGeom>
          <a:noFill/>
        </p:spPr>
        <p:txBody>
          <a:bodyPr wrap="square" rtlCol="0">
            <a:spAutoFit/>
          </a:bodyPr>
          <a:lstStyle/>
          <a:p>
            <a:r>
              <a:rPr lang="en-US" altLang="ja-JP" sz="1400" b="1" dirty="0">
                <a:latin typeface="HG丸ｺﾞｼｯｸM-PRO" pitchFamily="50" charset="-128"/>
                <a:ea typeface="HG丸ｺﾞｼｯｸM-PRO" pitchFamily="50" charset="-128"/>
              </a:rPr>
              <a:t>Speaker</a:t>
            </a:r>
            <a:r>
              <a:rPr lang="ja-JP" altLang="en-US" sz="1400" dirty="0">
                <a:latin typeface="HG丸ｺﾞｼｯｸM-PRO" pitchFamily="50" charset="-128"/>
                <a:ea typeface="HG丸ｺﾞｼｯｸM-PRO" pitchFamily="50" charset="-128"/>
              </a:rPr>
              <a:t>：　別府 航早氏</a:t>
            </a:r>
            <a:r>
              <a:rPr lang="en-US" altLang="ja-JP" sz="1400" dirty="0">
                <a:latin typeface="HG丸ｺﾞｼｯｸM-PRO" pitchFamily="50" charset="-128"/>
                <a:ea typeface="HG丸ｺﾞｼｯｸM-PRO" pitchFamily="50" charset="-128"/>
              </a:rPr>
              <a:t>,</a:t>
            </a:r>
            <a:r>
              <a:rPr lang="ja-JP" altLang="en-US" sz="1400" dirty="0">
                <a:latin typeface="HG丸ｺﾞｼｯｸM-PRO" pitchFamily="50" charset="-128"/>
                <a:ea typeface="HG丸ｺﾞｼｯｸM-PRO" pitchFamily="50" charset="-128"/>
              </a:rPr>
              <a:t>  坂本 遼太氏  </a:t>
            </a:r>
            <a:r>
              <a:rPr lang="en-GB" altLang="ja-JP" sz="1400" dirty="0">
                <a:latin typeface="HG丸ｺﾞｼｯｸM-PRO" pitchFamily="50" charset="-128"/>
                <a:ea typeface="HG丸ｺﾞｼｯｸM-PRO" pitchFamily="50" charset="-128"/>
              </a:rPr>
              <a:t>(</a:t>
            </a:r>
            <a:r>
              <a:rPr lang="en-US" altLang="ja-JP" sz="1400" dirty="0" err="1">
                <a:latin typeface="HG丸ｺﾞｼｯｸM-PRO" pitchFamily="50" charset="-128"/>
                <a:ea typeface="HG丸ｺﾞｼｯｸM-PRO" pitchFamily="50" charset="-128"/>
              </a:rPr>
              <a:t>Kazusa</a:t>
            </a:r>
            <a:r>
              <a:rPr lang="en-US" altLang="ja-JP" sz="1400" dirty="0">
                <a:latin typeface="HG丸ｺﾞｼｯｸM-PRO" pitchFamily="50" charset="-128"/>
                <a:ea typeface="HG丸ｺﾞｼｯｸM-PRO" pitchFamily="50" charset="-128"/>
              </a:rPr>
              <a:t> </a:t>
            </a:r>
            <a:r>
              <a:rPr lang="en-US" altLang="ja-JP" sz="1400" dirty="0" err="1">
                <a:latin typeface="HG丸ｺﾞｼｯｸM-PRO" pitchFamily="50" charset="-128"/>
                <a:ea typeface="HG丸ｺﾞｼｯｸM-PRO" pitchFamily="50" charset="-128"/>
              </a:rPr>
              <a:t>Beppu</a:t>
            </a:r>
            <a:r>
              <a:rPr lang="en-US" altLang="ja-JP" sz="1400" dirty="0">
                <a:latin typeface="HG丸ｺﾞｼｯｸM-PRO" pitchFamily="50" charset="-128"/>
                <a:ea typeface="HG丸ｺﾞｼｯｸM-PRO" pitchFamily="50" charset="-128"/>
              </a:rPr>
              <a:t>, Ryota Sakamoto</a:t>
            </a:r>
            <a:r>
              <a:rPr lang="en-GB" altLang="ja-JP" sz="1400" dirty="0">
                <a:latin typeface="HG丸ｺﾞｼｯｸM-PRO" pitchFamily="50" charset="-128"/>
                <a:ea typeface="HG丸ｺﾞｼｯｸM-PRO" pitchFamily="50" charset="-128"/>
              </a:rPr>
              <a:t>)</a:t>
            </a:r>
            <a:endParaRPr lang="en-US" altLang="ja-JP" sz="1400" dirty="0">
              <a:latin typeface="HG丸ｺﾞｼｯｸM-PRO" pitchFamily="50" charset="-128"/>
              <a:ea typeface="HG丸ｺﾞｼｯｸM-PRO" pitchFamily="50" charset="-128"/>
            </a:endParaRPr>
          </a:p>
          <a:p>
            <a:r>
              <a:rPr lang="en-US" altLang="ja-JP" sz="1400" b="1" dirty="0">
                <a:latin typeface="HG丸ｺﾞｼｯｸM-PRO" pitchFamily="50" charset="-128"/>
                <a:ea typeface="HG丸ｺﾞｼｯｸM-PRO" pitchFamily="50" charset="-128"/>
              </a:rPr>
              <a:t>Affiliation </a:t>
            </a:r>
            <a:r>
              <a:rPr lang="en-US" altLang="ja-JP" sz="1400" dirty="0">
                <a:latin typeface="HG丸ｺﾞｼｯｸM-PRO" pitchFamily="50" charset="-128"/>
                <a:ea typeface="HG丸ｺﾞｼｯｸM-PRO" pitchFamily="50" charset="-128"/>
              </a:rPr>
              <a:t>:</a:t>
            </a:r>
            <a:r>
              <a:rPr lang="ja-JP" altLang="en-US" sz="1400" dirty="0">
                <a:latin typeface="HG丸ｺﾞｼｯｸM-PRO" pitchFamily="50" charset="-128"/>
                <a:ea typeface="HG丸ｺﾞｼｯｸM-PRO" pitchFamily="50" charset="-128"/>
              </a:rPr>
              <a:t>　九州大学</a:t>
            </a:r>
            <a:r>
              <a:rPr lang="zh-CN" altLang="en-US" sz="1400" dirty="0">
                <a:latin typeface="HG丸ｺﾞｼｯｸM-PRO" pitchFamily="50" charset="-128"/>
                <a:ea typeface="HG丸ｺﾞｼｯｸM-PRO" pitchFamily="50" charset="-128"/>
              </a:rPr>
              <a:t>大学院</a:t>
            </a:r>
            <a:r>
              <a:rPr lang="ja-JP" altLang="en-US" sz="1400" dirty="0">
                <a:latin typeface="HG丸ｺﾞｼｯｸM-PRO" pitchFamily="50" charset="-128"/>
                <a:ea typeface="HG丸ｺﾞｼｯｸM-PRO" pitchFamily="50" charset="-128"/>
              </a:rPr>
              <a:t>理学府</a:t>
            </a:r>
            <a:r>
              <a:rPr lang="zh-CN" altLang="en-US" sz="1400" dirty="0">
                <a:latin typeface="HG丸ｺﾞｼｯｸM-PRO" pitchFamily="50" charset="-128"/>
                <a:ea typeface="HG丸ｺﾞｼｯｸM-PRO" pitchFamily="50" charset="-128"/>
              </a:rPr>
              <a:t>物理学専攻</a:t>
            </a:r>
            <a:r>
              <a:rPr lang="ja-JP" altLang="en-US" sz="1400" dirty="0">
                <a:latin typeface="HG丸ｺﾞｼｯｸM-PRO" pitchFamily="50" charset="-128"/>
                <a:ea typeface="HG丸ｺﾞｼｯｸM-PRO" pitchFamily="50" charset="-128"/>
              </a:rPr>
              <a:t>　修士</a:t>
            </a:r>
            <a:r>
              <a:rPr lang="ja-JP" altLang="en-US" sz="1400">
                <a:latin typeface="HG丸ｺﾞｼｯｸM-PRO" pitchFamily="50" charset="-128"/>
                <a:ea typeface="HG丸ｺﾞｼｯｸM-PRO" pitchFamily="50" charset="-128"/>
              </a:rPr>
              <a:t>課程２年</a:t>
            </a:r>
            <a:endParaRPr lang="en-US" altLang="ja-JP" sz="1400" dirty="0">
              <a:latin typeface="HG丸ｺﾞｼｯｸM-PRO" pitchFamily="50" charset="-128"/>
              <a:ea typeface="HG丸ｺﾞｼｯｸM-PRO" pitchFamily="50" charset="-128"/>
            </a:endParaRPr>
          </a:p>
        </p:txBody>
      </p:sp>
      <p:sp>
        <p:nvSpPr>
          <p:cNvPr id="13" name="テキスト ボックス 12"/>
          <p:cNvSpPr txBox="1"/>
          <p:nvPr/>
        </p:nvSpPr>
        <p:spPr>
          <a:xfrm>
            <a:off x="2" y="2807541"/>
            <a:ext cx="6857998" cy="307777"/>
          </a:xfrm>
          <a:prstGeom prst="rect">
            <a:avLst/>
          </a:prstGeom>
          <a:noFill/>
        </p:spPr>
        <p:txBody>
          <a:bodyPr wrap="square" rtlCol="0">
            <a:spAutoFit/>
          </a:bodyPr>
          <a:lstStyle/>
          <a:p>
            <a:pPr algn="ct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Title</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：アクティブマターの力学と幾何学：バクテリアの渦，アクティブゲルの波</a:t>
            </a:r>
            <a:endParaRPr lang="ja-JP"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144737" y="3101566"/>
            <a:ext cx="1200894" cy="276999"/>
          </a:xfrm>
          <a:prstGeom prst="rect">
            <a:avLst/>
          </a:prstGeom>
          <a:noFill/>
        </p:spPr>
        <p:txBody>
          <a:bodyPr wrap="square" rtlCol="0">
            <a:spAutoFit/>
          </a:bodyPr>
          <a:lstStyle/>
          <a:p>
            <a:r>
              <a:rPr lang="en-US" altLang="ja-JP" sz="1200" b="1" dirty="0">
                <a:latin typeface="HG丸ｺﾞｼｯｸM-PRO" pitchFamily="50" charset="-128"/>
                <a:ea typeface="HG丸ｺﾞｼｯｸM-PRO" pitchFamily="50" charset="-128"/>
              </a:rPr>
              <a:t>Abstract</a:t>
            </a:r>
            <a:r>
              <a:rPr lang="ja-JP" altLang="en-US" sz="1200" b="1" dirty="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a:latin typeface="HG丸ｺﾞｼｯｸM-PRO" pitchFamily="50" charset="-128"/>
                <a:ea typeface="HG丸ｺﾞｼｯｸM-PRO" pitchFamily="50" charset="-128"/>
              </a:rPr>
              <a:t>第</a:t>
            </a:r>
            <a:r>
              <a:rPr kumimoji="1" lang="en-US" altLang="ja-JP" sz="2000" dirty="0">
                <a:latin typeface="HG丸ｺﾞｼｯｸM-PRO" pitchFamily="50" charset="-128"/>
                <a:ea typeface="HG丸ｺﾞｼｯｸM-PRO" pitchFamily="50" charset="-128"/>
              </a:rPr>
              <a:t>42</a:t>
            </a:r>
            <a:r>
              <a:rPr kumimoji="1" lang="ja-JP" altLang="en-US" sz="2000">
                <a:latin typeface="HG丸ｺﾞｼｯｸM-PRO" pitchFamily="50" charset="-128"/>
                <a:ea typeface="HG丸ｺﾞｼｯｸM-PRO" pitchFamily="50" charset="-128"/>
              </a:rPr>
              <a:t>回 </a:t>
            </a:r>
            <a:r>
              <a:rPr kumimoji="1" lang="ja-JP" altLang="en-US" sz="4000" dirty="0">
                <a:latin typeface="HG丸ｺﾞｼｯｸM-PRO" pitchFamily="50" charset="-128"/>
                <a:ea typeface="HG丸ｺﾞｼｯｸM-PRO" pitchFamily="50" charset="-128"/>
              </a:rPr>
              <a:t>応用物理学科セミナー</a:t>
            </a: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5" name="テキスト ボックス 14"/>
          <p:cNvSpPr txBox="1"/>
          <p:nvPr/>
        </p:nvSpPr>
        <p:spPr>
          <a:xfrm>
            <a:off x="5222770" y="8758003"/>
            <a:ext cx="1364476" cy="276999"/>
          </a:xfrm>
          <a:prstGeom prst="rect">
            <a:avLst/>
          </a:prstGeom>
          <a:noFill/>
        </p:spPr>
        <p:txBody>
          <a:bodyPr wrap="none" rtlCol="0">
            <a:spAutoFit/>
          </a:bodyPr>
          <a:lstStyle/>
          <a:p>
            <a:r>
              <a:rPr lang="ja-JP" altLang="en-US" sz="1200" dirty="0">
                <a:latin typeface="HG丸ｺﾞｼｯｸM-PRO" pitchFamily="50" charset="-128"/>
                <a:ea typeface="HG丸ｺﾞｼｯｸM-PRO" pitchFamily="50" charset="-128"/>
              </a:rPr>
              <a:t>世話人：</a:t>
            </a:r>
            <a:r>
              <a:rPr lang="ja-JP" altLang="en-US" sz="1200" b="1" dirty="0"/>
              <a:t>住野　豊</a:t>
            </a:r>
            <a:endParaRPr lang="en-US" altLang="ja-JP" sz="1200" dirty="0">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1703</TotalTime>
  <Words>49</Words>
  <Application>Microsoft Macintosh PowerPoint</Application>
  <PresentationFormat>画面に合わせる (4:3)</PresentationFormat>
  <Paragraphs>16</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ＭＳ Ｐゴシック</vt:lpstr>
      <vt:lpstr>メイリオ</vt:lpstr>
      <vt:lpstr>Arial</vt:lpstr>
      <vt:lpstr>Calibri</vt:lpstr>
      <vt:lpstr>Times</vt:lpstr>
      <vt:lpstr>Verdana</vt:lpstr>
      <vt:lpstr>Office テーマ</vt:lpstr>
      <vt:lpstr>PowerPoint プレゼンテーション</vt:lpstr>
    </vt:vector>
  </TitlesOfParts>
  <Company>東京理科大学</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Yutaka Sumino</cp:lastModifiedBy>
  <cp:revision>248</cp:revision>
  <cp:lastPrinted>2011-05-23T09:25:47Z</cp:lastPrinted>
  <dcterms:created xsi:type="dcterms:W3CDTF">2011-06-28T08:58:10Z</dcterms:created>
  <dcterms:modified xsi:type="dcterms:W3CDTF">2018-11-02T06:17:04Z</dcterms:modified>
</cp:coreProperties>
</file>