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15"/>
  </p:normalViewPr>
  <p:slideViewPr>
    <p:cSldViewPr snapToGrid="0" snapToObjects="1">
      <p:cViewPr varScale="1">
        <p:scale>
          <a:sx n="82" d="100"/>
          <a:sy n="82" d="100"/>
        </p:scale>
        <p:origin x="3030"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2019/3/14</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2</a:t>
            </a:fld>
            <a:endParaRPr kumimoji="1" lang="ja-JP" altLang="en-US"/>
          </a:p>
        </p:txBody>
      </p:sp>
    </p:spTree>
    <p:extLst>
      <p:ext uri="{BB962C8B-B14F-4D97-AF65-F5344CB8AC3E}">
        <p14:creationId xmlns:p14="http://schemas.microsoft.com/office/powerpoint/2010/main" val="557644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2019/3/14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2019/3/14</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499658"/>
            <a:ext cx="6419087" cy="4487382"/>
          </a:xfrm>
          <a:prstGeom prst="rect">
            <a:avLst/>
          </a:prstGeom>
        </p:spPr>
        <p:txBody>
          <a:bodyPr wrap="square">
            <a:spAutoFit/>
          </a:bodyPr>
          <a:lstStyle/>
          <a:p>
            <a:pPr algn="just">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Glycolipids are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amphiphiles</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whose basic unit comprises of a sugar group attached to an alkyl chain. Many glycolipids are also naturally derived since these can be found in cell membranes. Their membrane and surfactant functions are largely understood through their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lyotropic</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properties. While glycolipids are expected to play major roles as eco-friendly surfactants in the global surfactant market, their usefulness as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thermotropic</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liquid crystal material is, to date, unknown, due to relatively lack of research performed and data reported in the literature. Understandably since glycolipids are hygroscopic with many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hydroxy</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groups, removing the last trace water is very challenging. In recent time, with careful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lyophilization</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and more consistent characterization technique, some researchers have attempted serious studies into “dry” or anhydrous glycolipids. Motivated by possible developments of novel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thermotropic</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applications, some results from these studies also provide surprising new understanding to support conventional wisdom of the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lyotropic</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systems. In this talk, an overview of the dry state of glycolipids assembly, the structure property relationship in particular the chain length and chain branching that affect the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thermotropic</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phases and their interesting electrical properties when subjected to electric field will be discussed. </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3</a:t>
            </a:r>
            <a:r>
              <a:rPr kumimoji="1" lang="ja-JP" altLang="en-US" sz="1600" b="1" dirty="0" smtClean="0">
                <a:latin typeface="HG丸ｺﾞｼｯｸM-PRO" pitchFamily="50" charset="-128"/>
                <a:ea typeface="HG丸ｺﾞｼｯｸM-PRO" pitchFamily="50" charset="-128"/>
              </a:rPr>
              <a:t>月</a:t>
            </a:r>
            <a:r>
              <a:rPr lang="en-US" altLang="ja-JP" sz="1600" b="1" smtClean="0">
                <a:latin typeface="HG丸ｺﾞｼｯｸM-PRO" pitchFamily="50" charset="-128"/>
                <a:ea typeface="HG丸ｺﾞｼｯｸM-PRO" pitchFamily="50" charset="-128"/>
              </a:rPr>
              <a:t>22</a:t>
            </a:r>
            <a:r>
              <a:rPr kumimoji="1" lang="ja-JP" altLang="en-US" sz="1600" b="1" smtClean="0">
                <a:latin typeface="HG丸ｺﾞｼｯｸM-PRO" pitchFamily="50" charset="-128"/>
                <a:ea typeface="HG丸ｺﾞｼｯｸM-PRO" pitchFamily="50" charset="-128"/>
              </a:rPr>
              <a:t>日</a:t>
            </a:r>
            <a:r>
              <a:rPr kumimoji="1" lang="ja-JP" altLang="en-US" sz="1600" b="1" dirty="0">
                <a:latin typeface="HG丸ｺﾞｼｯｸM-PRO" pitchFamily="50" charset="-128"/>
                <a:ea typeface="HG丸ｺﾞｼｯｸM-PRO" pitchFamily="50" charset="-128"/>
              </a:rPr>
              <a:t>（金）</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16:</a:t>
            </a:r>
            <a:r>
              <a:rPr lang="ja-JP" altLang="en-US" sz="1600" b="1" dirty="0">
                <a:latin typeface="HG丸ｺﾞｼｯｸM-PRO" pitchFamily="50" charset="-128"/>
                <a:ea typeface="HG丸ｺﾞｼｯｸM-PRO" pitchFamily="50" charset="-128"/>
                <a:cs typeface="Times"/>
              </a:rPr>
              <a:t>１０ </a:t>
            </a:r>
            <a:r>
              <a:rPr lang="en-US" altLang="ja-JP" sz="1600" b="1" dirty="0">
                <a:latin typeface="HG丸ｺﾞｼｯｸM-PRO" pitchFamily="50" charset="-128"/>
                <a:ea typeface="HG丸ｺﾞｼｯｸM-PRO" pitchFamily="50" charset="-128"/>
                <a:cs typeface="Times"/>
              </a:rPr>
              <a:t>– 17:</a:t>
            </a:r>
            <a:r>
              <a:rPr lang="ja-JP" altLang="en-US" sz="1600" b="1" dirty="0">
                <a:latin typeface="HG丸ｺﾞｼｯｸM-PRO" pitchFamily="50" charset="-128"/>
                <a:ea typeface="HG丸ｺﾞｼｯｸM-PRO" pitchFamily="50" charset="-128"/>
                <a:cs typeface="Times"/>
              </a:rPr>
              <a:t>４０</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1569660"/>
          </a:xfrm>
          <a:prstGeom prst="rect">
            <a:avLst/>
          </a:prstGeom>
          <a:noFill/>
        </p:spPr>
        <p:txBody>
          <a:bodyPr wrap="square" rtlCol="0">
            <a:spAutoFit/>
          </a:bodyPr>
          <a:lstStyle/>
          <a:p>
            <a:r>
              <a:rPr lang="en-US" altLang="ja-JP" sz="16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b="1" dirty="0">
                <a:latin typeface="+mn-ea"/>
                <a:cs typeface="Segoe UI" panose="020B0502040204020203" pitchFamily="34" charset="0"/>
              </a:rPr>
              <a:t>Dr. </a:t>
            </a:r>
            <a:r>
              <a:rPr lang="en-US" altLang="ja-JP" sz="1600" b="1" dirty="0" err="1">
                <a:latin typeface="+mn-ea"/>
                <a:cs typeface="Segoe UI" panose="020B0502040204020203" pitchFamily="34" charset="0"/>
              </a:rPr>
              <a:t>Thamil</a:t>
            </a:r>
            <a:r>
              <a:rPr lang="en-US" altLang="ja-JP" sz="1600" b="1" dirty="0">
                <a:latin typeface="+mn-ea"/>
                <a:cs typeface="Segoe UI" panose="020B0502040204020203" pitchFamily="34" charset="0"/>
              </a:rPr>
              <a:t> </a:t>
            </a:r>
            <a:r>
              <a:rPr lang="en-US" altLang="ja-JP" sz="1600" b="1" dirty="0" err="1">
                <a:latin typeface="+mn-ea"/>
                <a:cs typeface="Segoe UI" panose="020B0502040204020203" pitchFamily="34" charset="0"/>
              </a:rPr>
              <a:t>Selvi</a:t>
            </a:r>
            <a:r>
              <a:rPr lang="en-US" altLang="ja-JP" sz="1600" b="1" dirty="0">
                <a:latin typeface="+mn-ea"/>
                <a:cs typeface="Segoe UI" panose="020B0502040204020203" pitchFamily="34" charset="0"/>
              </a:rPr>
              <a:t> </a:t>
            </a:r>
            <a:r>
              <a:rPr lang="en-US" altLang="ja-JP" sz="1600" b="1" dirty="0" err="1">
                <a:latin typeface="+mn-ea"/>
                <a:cs typeface="Segoe UI" panose="020B0502040204020203" pitchFamily="34" charset="0"/>
              </a:rPr>
              <a:t>Velayutham</a:t>
            </a:r>
            <a:r>
              <a:rPr lang="en-US" altLang="ja-JP" sz="1600" b="1" dirty="0">
                <a:latin typeface="+mn-ea"/>
                <a:cs typeface="Segoe UI" panose="020B0502040204020203" pitchFamily="34" charset="0"/>
              </a:rPr>
              <a:t/>
            </a:r>
            <a:br>
              <a:rPr lang="en-US" altLang="ja-JP" sz="1600" b="1" dirty="0">
                <a:latin typeface="+mn-ea"/>
                <a:cs typeface="Segoe UI" panose="020B0502040204020203" pitchFamily="34" charset="0"/>
              </a:rPr>
            </a:br>
            <a:r>
              <a:rPr lang="en-US" altLang="ja-JP" sz="1600" b="1" dirty="0">
                <a:latin typeface="+mn-ea"/>
                <a:cs typeface="Segoe UI" panose="020B0502040204020203" pitchFamily="34" charset="0"/>
              </a:rPr>
              <a:t>               Senior Lecturer</a:t>
            </a:r>
            <a:br>
              <a:rPr lang="en-US" altLang="ja-JP" sz="1600" b="1" dirty="0">
                <a:latin typeface="+mn-ea"/>
                <a:cs typeface="Segoe UI" panose="020B0502040204020203" pitchFamily="34" charset="0"/>
              </a:rPr>
            </a:br>
            <a:endParaRPr lang="en-US" altLang="ja-JP" sz="1600" b="1" dirty="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a:latin typeface="Segoe UI" panose="020B0502040204020203" pitchFamily="34" charset="0"/>
                <a:ea typeface="Segoe UI" panose="020B0502040204020203" pitchFamily="34" charset="0"/>
                <a:cs typeface="Segoe UI" panose="020B0502040204020203" pitchFamily="34" charset="0"/>
              </a:rPr>
              <a:t>: Low Dimensional Materials Research Center, </a:t>
            </a:r>
            <a:r>
              <a:rPr lang="ja-JP" altLang="en-US"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dirty="0">
                <a:latin typeface="Segoe UI" panose="020B0502040204020203" pitchFamily="34" charset="0"/>
                <a:ea typeface="Segoe UI" panose="020B0502040204020203" pitchFamily="34" charset="0"/>
                <a:cs typeface="Segoe UI" panose="020B0502040204020203" pitchFamily="34" charset="0"/>
              </a:rPr>
              <a:t/>
            </a:r>
            <a:br>
              <a:rPr lang="en-US" altLang="ja-JP" sz="1600" dirty="0">
                <a:latin typeface="Segoe UI" panose="020B0502040204020203" pitchFamily="34" charset="0"/>
                <a:ea typeface="Segoe UI" panose="020B0502040204020203" pitchFamily="34" charset="0"/>
                <a:cs typeface="Segoe UI" panose="020B0502040204020203" pitchFamily="34" charset="0"/>
              </a:rPr>
            </a:br>
            <a:r>
              <a:rPr lang="ja-JP" altLang="en-US"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dirty="0">
                <a:latin typeface="Segoe UI" panose="020B0502040204020203" pitchFamily="34" charset="0"/>
                <a:ea typeface="Segoe UI" panose="020B0502040204020203" pitchFamily="34" charset="0"/>
                <a:cs typeface="Segoe UI" panose="020B0502040204020203" pitchFamily="34" charset="0"/>
              </a:rPr>
              <a:t>Department of Physics, Faculty of Science, </a:t>
            </a:r>
            <a:br>
              <a:rPr lang="en-US" altLang="ja-JP" sz="1600" dirty="0">
                <a:latin typeface="Segoe UI" panose="020B0502040204020203" pitchFamily="34" charset="0"/>
                <a:ea typeface="Segoe UI" panose="020B0502040204020203" pitchFamily="34" charset="0"/>
                <a:cs typeface="Segoe UI" panose="020B0502040204020203" pitchFamily="34" charset="0"/>
              </a:rPr>
            </a:br>
            <a:r>
              <a:rPr lang="en-US" altLang="ja-JP" sz="1600" dirty="0">
                <a:latin typeface="Segoe UI" panose="020B0502040204020203" pitchFamily="34" charset="0"/>
                <a:ea typeface="Segoe UI" panose="020B0502040204020203" pitchFamily="34" charset="0"/>
                <a:cs typeface="Segoe UI" panose="020B0502040204020203" pitchFamily="34" charset="0"/>
              </a:rPr>
              <a:t>   University of Malaya, 50603 Kuala Lumpur, Malaysia</a:t>
            </a:r>
            <a:endParaRPr lang="en-US" altLang="ja-JP" sz="15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70019" y="3787458"/>
            <a:ext cx="6291869" cy="338554"/>
          </a:xfrm>
          <a:prstGeom prst="rect">
            <a:avLst/>
          </a:prstGeom>
          <a:noFill/>
        </p:spPr>
        <p:txBody>
          <a:bodyPr wrap="square" rtlCol="0">
            <a:spAutoFit/>
          </a:bodyPr>
          <a:lstStyle/>
          <a:p>
            <a:pPr marL="539750" indent="-539750"/>
            <a:r>
              <a:rPr lang="en-US" altLang="ja-JP" sz="1600" b="1" dirty="0">
                <a:latin typeface="Segoe UI" panose="020B0502040204020203" pitchFamily="34" charset="0"/>
                <a:ea typeface="Segoe UI" panose="020B0502040204020203" pitchFamily="34" charset="0"/>
                <a:cs typeface="Segoe UI" panose="020B0502040204020203" pitchFamily="34" charset="0"/>
              </a:rPr>
              <a:t>Title</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dirty="0" err="1"/>
              <a:t>Thermotropic</a:t>
            </a:r>
            <a:r>
              <a:rPr lang="en-US" altLang="ja-JP" sz="1600" dirty="0"/>
              <a:t> glycolipid self-assembly and its electrical </a:t>
            </a:r>
            <a:r>
              <a:rPr lang="en-US" altLang="ja-JP" sz="1600" dirty="0" err="1"/>
              <a:t>behaviour</a:t>
            </a:r>
            <a:endParaRPr lang="ja-JP" altLang="ja-JP" sz="1600" dirty="0">
              <a:latin typeface="Hiragino Maru Gothic ProN W4" charset="-128"/>
              <a:ea typeface="Hiragino Maru Gothic ProN W4" charset="-128"/>
              <a:cs typeface="Hiragino Maru Gothic ProN W4" charset="-128"/>
            </a:endParaRPr>
          </a:p>
        </p:txBody>
      </p:sp>
      <p:sp>
        <p:nvSpPr>
          <p:cNvPr id="14" name="テキスト ボックス 13"/>
          <p:cNvSpPr txBox="1"/>
          <p:nvPr/>
        </p:nvSpPr>
        <p:spPr>
          <a:xfrm>
            <a:off x="70020" y="4238299"/>
            <a:ext cx="1200894" cy="338554"/>
          </a:xfrm>
          <a:prstGeom prst="rect">
            <a:avLst/>
          </a:prstGeom>
          <a:noFill/>
        </p:spPr>
        <p:txBody>
          <a:bodyPr wrap="square" rtlCol="0">
            <a:spAutoFit/>
          </a:bodyPr>
          <a:lstStyle/>
          <a:p>
            <a:r>
              <a:rPr lang="en-US" altLang="ja-JP" sz="1600" b="1" dirty="0">
                <a:latin typeface="Segoe UI" panose="020B0502040204020203" pitchFamily="34" charset="0"/>
                <a:ea typeface="Segoe UI Emoji" panose="020B0502040204020203" pitchFamily="34" charset="0"/>
                <a:cs typeface="Segoe UI" panose="020B0502040204020203" pitchFamily="34" charset="0"/>
              </a:rPr>
              <a:t>Abstract</a:t>
            </a:r>
            <a:r>
              <a:rPr lang="ja-JP" altLang="en-US" sz="1600" b="1" dirty="0">
                <a:latin typeface="Segoe UI" panose="020B0502040204020203" pitchFamily="34" charset="0"/>
                <a:ea typeface="HG丸ｺﾞｼｯｸM-PRO" pitchFamily="50" charset="-128"/>
                <a:cs typeface="Segoe UI" panose="020B0502040204020203" pitchFamily="34" charset="0"/>
              </a:rPr>
              <a:t>：</a:t>
            </a:r>
            <a:endParaRPr kumimoji="1" lang="ja-JP" altLang="en-US" sz="1600" b="1" dirty="0">
              <a:latin typeface="Segoe UI" panose="020B0502040204020203" pitchFamily="34" charset="0"/>
              <a:ea typeface="HG丸ｺﾞｼｯｸM-PRO" pitchFamily="50" charset="-128"/>
              <a:cs typeface="Segoe UI" panose="020B0502040204020203" pitchFamily="34" charset="0"/>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a:latin typeface="HG丸ｺﾞｼｯｸM-PRO" pitchFamily="50" charset="-128"/>
                <a:ea typeface="HG丸ｺﾞｼｯｸM-PRO" pitchFamily="50" charset="-128"/>
              </a:rPr>
              <a:t>第</a:t>
            </a:r>
            <a:r>
              <a:rPr lang="en-US" altLang="ja-JP" sz="2000" dirty="0">
                <a:latin typeface="HG丸ｺﾞｼｯｸM-PRO" pitchFamily="50" charset="-128"/>
                <a:ea typeface="HG丸ｺﾞｼｯｸM-PRO" pitchFamily="50" charset="-128"/>
              </a:rPr>
              <a:t>44</a:t>
            </a:r>
            <a:r>
              <a:rPr kumimoji="1" lang="ja-JP" altLang="en-US" sz="2000" dirty="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415772"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中嶋宇史</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4775438"/>
            <a:ext cx="6419087" cy="4211602"/>
          </a:xfrm>
          <a:prstGeom prst="rect">
            <a:avLst/>
          </a:prstGeom>
        </p:spPr>
        <p:txBody>
          <a:bodyPr wrap="square">
            <a:spAutoFit/>
          </a:bodyPr>
          <a:lstStyle/>
          <a:p>
            <a:pPr algn="just">
              <a:lnSpc>
                <a:spcPct val="120000"/>
              </a:lnSpc>
            </a:pPr>
            <a:r>
              <a:rPr lang="ja-JP" altLang="en-US" sz="1400" dirty="0">
                <a:solidFill>
                  <a:schemeClr val="bg1">
                    <a:lumMod val="10000"/>
                  </a:schemeClr>
                </a:solidFill>
                <a:latin typeface="ヒラギノ丸ゴ ProN W4" panose="020F0400000000000000" pitchFamily="34" charset="-128"/>
                <a:ea typeface="ヒラギノ丸ゴ ProN W4" panose="020F0400000000000000" pitchFamily="34" charset="-128"/>
                <a:cs typeface="Segoe UI" panose="020B0502040204020203" pitchFamily="34" charset="0"/>
              </a:rPr>
              <a:t>　</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Poly(</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vinylidene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fluoride-</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trifluoroethylene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P(VDF-</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TrFE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and poly(</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vinylidene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fluoride-</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tetrafluoroethylene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P(VDF-</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TeFE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are promising ferroelectric polymers for applications such as actuators and sensors. Unlike its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homopolymer</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P(VDF), these copolymers are capable of achieving high crystallinity ~90% and form β-phase directly from melt crystallization. By replacing one of the hydrogen atom in the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TrFE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monomer unit with fluorine atom, P(VDF-</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TeFE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shows distinct differences in its characteristics such as relaxation frequency and phase transition temperature compared to P(VDF-</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TrFE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These differences might be a hint for us to understand the role of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TrFE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and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TeFE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monomers in the polymeric system. Unfortunately, less attention has been paid on the role of these monomers in the P(VDF-</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TrFE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and P(VDF-</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TeFE</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copolymers. Therefore, we re-examine the effect of parameters such as solvent and annealing temperature towards the dielectric and ferroelectric properties of these copolymers by the means of electrical and structural analysis. Further studies on the phase transition temperatures and molecular motions are currently in progress in order to get a fundamental insight on the characteristics differences between these two copolymers and as well as its </a:t>
            </a:r>
            <a:r>
              <a:rPr lang="en-US" altLang="ja-JP" sz="1400" dirty="0" err="1">
                <a:solidFill>
                  <a:schemeClr val="bg1">
                    <a:lumMod val="10000"/>
                  </a:schemeClr>
                </a:solidFill>
                <a:ea typeface="ヒラギノ丸ゴ ProN W4" panose="020F0400000000000000" pitchFamily="34" charset="-128"/>
                <a:cs typeface="Segoe UI" panose="020B0502040204020203" pitchFamily="34" charset="0"/>
              </a:rPr>
              <a:t>homopolymer</a:t>
            </a:r>
            <a:r>
              <a:rPr lang="en-US" altLang="ja-JP" sz="1400" dirty="0">
                <a:solidFill>
                  <a:schemeClr val="bg1">
                    <a:lumMod val="10000"/>
                  </a:schemeClr>
                </a:solidFill>
                <a:ea typeface="ヒラギノ丸ゴ ProN W4" panose="020F0400000000000000" pitchFamily="34" charset="-128"/>
                <a:cs typeface="Segoe UI" panose="020B0502040204020203" pitchFamily="34" charset="0"/>
              </a:rPr>
              <a:t>. </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3</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rPr>
              <a:t>22</a:t>
            </a:r>
            <a:r>
              <a:rPr kumimoji="1" lang="ja-JP" altLang="en-US" sz="1600" b="1" dirty="0" smtClean="0">
                <a:latin typeface="HG丸ｺﾞｼｯｸM-PRO" pitchFamily="50" charset="-128"/>
                <a:ea typeface="HG丸ｺﾞｼｯｸM-PRO" pitchFamily="50" charset="-128"/>
              </a:rPr>
              <a:t>日</a:t>
            </a:r>
            <a:r>
              <a:rPr kumimoji="1" lang="ja-JP" altLang="en-US" sz="1600" b="1" dirty="0">
                <a:latin typeface="HG丸ｺﾞｼｯｸM-PRO" pitchFamily="50" charset="-128"/>
                <a:ea typeface="HG丸ｺﾞｼｯｸM-PRO" pitchFamily="50" charset="-128"/>
              </a:rPr>
              <a:t>（金）</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16:</a:t>
            </a:r>
            <a:r>
              <a:rPr lang="ja-JP" altLang="en-US" sz="1600" b="1" dirty="0">
                <a:latin typeface="HG丸ｺﾞｼｯｸM-PRO" pitchFamily="50" charset="-128"/>
                <a:ea typeface="HG丸ｺﾞｼｯｸM-PRO" pitchFamily="50" charset="-128"/>
                <a:cs typeface="Times"/>
              </a:rPr>
              <a:t>１０ </a:t>
            </a:r>
            <a:r>
              <a:rPr lang="en-US" altLang="ja-JP" sz="1600" b="1" dirty="0">
                <a:latin typeface="HG丸ｺﾞｼｯｸM-PRO" pitchFamily="50" charset="-128"/>
                <a:ea typeface="HG丸ｺﾞｼｯｸM-PRO" pitchFamily="50" charset="-128"/>
                <a:cs typeface="Times"/>
              </a:rPr>
              <a:t>– 17:</a:t>
            </a:r>
            <a:r>
              <a:rPr lang="ja-JP" altLang="en-US" sz="1600" b="1" dirty="0">
                <a:latin typeface="HG丸ｺﾞｼｯｸM-PRO" pitchFamily="50" charset="-128"/>
                <a:ea typeface="HG丸ｺﾞｼｯｸM-PRO" pitchFamily="50" charset="-128"/>
                <a:cs typeface="Times"/>
              </a:rPr>
              <a:t>４０</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248359"/>
            <a:ext cx="6292755" cy="1384995"/>
          </a:xfrm>
          <a:prstGeom prst="rect">
            <a:avLst/>
          </a:prstGeom>
          <a:noFill/>
        </p:spPr>
        <p:txBody>
          <a:bodyPr wrap="square" rtlCol="0">
            <a:spAutoFit/>
          </a:bodyPr>
          <a:lstStyle/>
          <a:p>
            <a:r>
              <a:rPr lang="en-US" altLang="ja-JP" sz="1600" b="1" dirty="0">
                <a:latin typeface="Segoe UI" panose="020B0502040204020203" pitchFamily="34" charset="0"/>
                <a:ea typeface="Segoe UI" panose="020B0502040204020203" pitchFamily="34" charset="0"/>
                <a:cs typeface="Segoe UI" panose="020B0502040204020203" pitchFamily="34" charset="0"/>
              </a:rPr>
              <a:t>Speaker</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b="1" dirty="0">
                <a:latin typeface="+mn-ea"/>
                <a:cs typeface="Segoe UI" panose="020B0502040204020203" pitchFamily="34" charset="0"/>
              </a:rPr>
              <a:t>Mr. Calvin Ng Yi Bin</a:t>
            </a:r>
            <a:br>
              <a:rPr lang="en-US" altLang="ja-JP" sz="1600" b="1" dirty="0">
                <a:latin typeface="+mn-ea"/>
                <a:cs typeface="Segoe UI" panose="020B0502040204020203" pitchFamily="34" charset="0"/>
              </a:rPr>
            </a:br>
            <a:r>
              <a:rPr lang="en-US" altLang="ja-JP" sz="1600" b="1" dirty="0">
                <a:latin typeface="+mn-ea"/>
                <a:cs typeface="Segoe UI" panose="020B0502040204020203" pitchFamily="34" charset="0"/>
              </a:rPr>
              <a:t>               PhD student</a:t>
            </a:r>
            <a:br>
              <a:rPr lang="en-US" altLang="ja-JP" sz="1600" b="1" dirty="0">
                <a:latin typeface="+mn-ea"/>
                <a:cs typeface="Segoe UI" panose="020B0502040204020203" pitchFamily="34" charset="0"/>
              </a:rPr>
            </a:br>
            <a:endParaRPr lang="en-US" altLang="ja-JP" sz="300" b="1" dirty="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sz="1600" b="1" dirty="0">
                <a:latin typeface="Segoe UI" panose="020B0502040204020203" pitchFamily="34" charset="0"/>
                <a:ea typeface="Segoe UI" panose="020B0502040204020203" pitchFamily="34" charset="0"/>
                <a:cs typeface="Segoe UI" panose="020B0502040204020203" pitchFamily="34" charset="0"/>
              </a:rPr>
              <a:t>Affiliation</a:t>
            </a:r>
            <a:r>
              <a:rPr lang="en-US" altLang="ja-JP" sz="1600" dirty="0">
                <a:latin typeface="Segoe UI" panose="020B0502040204020203" pitchFamily="34" charset="0"/>
                <a:ea typeface="Segoe UI" panose="020B0502040204020203" pitchFamily="34" charset="0"/>
                <a:cs typeface="Segoe UI" panose="020B0502040204020203" pitchFamily="34" charset="0"/>
              </a:rPr>
              <a:t>: Low Dimensional Materials Research Center, </a:t>
            </a:r>
            <a:r>
              <a:rPr lang="ja-JP" altLang="en-US"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dirty="0">
                <a:latin typeface="Segoe UI" panose="020B0502040204020203" pitchFamily="34" charset="0"/>
                <a:ea typeface="Segoe UI" panose="020B0502040204020203" pitchFamily="34" charset="0"/>
                <a:cs typeface="Segoe UI" panose="020B0502040204020203" pitchFamily="34" charset="0"/>
              </a:rPr>
              <a:t/>
            </a:r>
            <a:br>
              <a:rPr lang="en-US" altLang="ja-JP" sz="1600" dirty="0">
                <a:latin typeface="Segoe UI" panose="020B0502040204020203" pitchFamily="34" charset="0"/>
                <a:ea typeface="Segoe UI" panose="020B0502040204020203" pitchFamily="34" charset="0"/>
                <a:cs typeface="Segoe UI" panose="020B0502040204020203" pitchFamily="34" charset="0"/>
              </a:rPr>
            </a:br>
            <a:r>
              <a:rPr lang="ja-JP" altLang="en-US"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dirty="0">
                <a:latin typeface="Segoe UI" panose="020B0502040204020203" pitchFamily="34" charset="0"/>
                <a:ea typeface="Segoe UI" panose="020B0502040204020203" pitchFamily="34" charset="0"/>
                <a:cs typeface="Segoe UI" panose="020B0502040204020203" pitchFamily="34" charset="0"/>
              </a:rPr>
              <a:t>Department of Physics, Faculty of Science, </a:t>
            </a:r>
            <a:br>
              <a:rPr lang="en-US" altLang="ja-JP" sz="1600" dirty="0">
                <a:latin typeface="Segoe UI" panose="020B0502040204020203" pitchFamily="34" charset="0"/>
                <a:ea typeface="Segoe UI" panose="020B0502040204020203" pitchFamily="34" charset="0"/>
                <a:cs typeface="Segoe UI" panose="020B0502040204020203" pitchFamily="34" charset="0"/>
              </a:rPr>
            </a:br>
            <a:r>
              <a:rPr lang="en-US" altLang="ja-JP" sz="1600" dirty="0">
                <a:latin typeface="Segoe UI" panose="020B0502040204020203" pitchFamily="34" charset="0"/>
                <a:ea typeface="Segoe UI" panose="020B0502040204020203" pitchFamily="34" charset="0"/>
                <a:cs typeface="Segoe UI" panose="020B0502040204020203" pitchFamily="34" charset="0"/>
              </a:rPr>
              <a:t>   University of Malaya, 50603 Kuala Lumpur, Malaysia</a:t>
            </a:r>
            <a:endParaRPr lang="en-US" altLang="ja-JP" sz="15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テキスト ボックス 12"/>
          <p:cNvSpPr txBox="1"/>
          <p:nvPr/>
        </p:nvSpPr>
        <p:spPr>
          <a:xfrm>
            <a:off x="70019" y="3633354"/>
            <a:ext cx="6568523" cy="830997"/>
          </a:xfrm>
          <a:prstGeom prst="rect">
            <a:avLst/>
          </a:prstGeom>
          <a:noFill/>
        </p:spPr>
        <p:txBody>
          <a:bodyPr wrap="square" rtlCol="0">
            <a:spAutoFit/>
          </a:bodyPr>
          <a:lstStyle/>
          <a:p>
            <a:pPr marL="539750" indent="-539750"/>
            <a:r>
              <a:rPr lang="en-US" altLang="ja-JP" sz="1600" b="1" dirty="0">
                <a:latin typeface="Segoe UI" panose="020B0502040204020203" pitchFamily="34" charset="0"/>
                <a:ea typeface="Segoe UI" panose="020B0502040204020203" pitchFamily="34" charset="0"/>
                <a:cs typeface="Segoe UI" panose="020B0502040204020203" pitchFamily="34" charset="0"/>
              </a:rPr>
              <a:t>Title</a:t>
            </a:r>
            <a:r>
              <a:rPr lang="ja-JP" altLang="en-US" sz="1600" dirty="0">
                <a:latin typeface="Segoe UI" panose="020B0502040204020203" pitchFamily="34" charset="0"/>
                <a:ea typeface="HG丸ｺﾞｼｯｸM-PRO" pitchFamily="50" charset="-128"/>
                <a:cs typeface="Segoe UI" panose="020B0502040204020203" pitchFamily="34" charset="0"/>
              </a:rPr>
              <a:t>：</a:t>
            </a:r>
            <a:r>
              <a:rPr lang="en-US" altLang="ja-JP" sz="1600" dirty="0"/>
              <a:t>Structural and electrical properties of poly(</a:t>
            </a:r>
            <a:r>
              <a:rPr lang="en-US" altLang="ja-JP" sz="1600" dirty="0" err="1"/>
              <a:t>vinylidenefluoride-trifluoroethylene</a:t>
            </a:r>
            <a:r>
              <a:rPr lang="en-US" altLang="ja-JP" sz="1600" dirty="0"/>
              <a:t>) P(VDF-</a:t>
            </a:r>
            <a:r>
              <a:rPr lang="en-US" altLang="ja-JP" sz="1600" dirty="0" err="1"/>
              <a:t>TrFE</a:t>
            </a:r>
            <a:r>
              <a:rPr lang="en-US" altLang="ja-JP" sz="1600" dirty="0"/>
              <a:t>) and poly(</a:t>
            </a:r>
            <a:r>
              <a:rPr lang="en-US" altLang="ja-JP" sz="1600" dirty="0" err="1"/>
              <a:t>vinylidenefluoride-tetrafluoroethylene</a:t>
            </a:r>
            <a:r>
              <a:rPr lang="en-US" altLang="ja-JP" sz="1600" dirty="0"/>
              <a:t>) P(VDF-</a:t>
            </a:r>
            <a:r>
              <a:rPr lang="en-US" altLang="ja-JP" sz="1600" dirty="0" err="1"/>
              <a:t>TeFE</a:t>
            </a:r>
            <a:r>
              <a:rPr lang="en-US" altLang="ja-JP" sz="1600" dirty="0"/>
              <a:t>) copolymers</a:t>
            </a:r>
            <a:endParaRPr lang="ja-JP" altLang="ja-JP" sz="1600" dirty="0">
              <a:latin typeface="Hiragino Maru Gothic ProN W4" charset="-128"/>
              <a:ea typeface="Hiragino Maru Gothic ProN W4" charset="-128"/>
              <a:cs typeface="Hiragino Maru Gothic ProN W4" charset="-128"/>
            </a:endParaRPr>
          </a:p>
        </p:txBody>
      </p:sp>
      <p:sp>
        <p:nvSpPr>
          <p:cNvPr id="14" name="テキスト ボックス 13"/>
          <p:cNvSpPr txBox="1"/>
          <p:nvPr/>
        </p:nvSpPr>
        <p:spPr>
          <a:xfrm>
            <a:off x="70020" y="4514079"/>
            <a:ext cx="1200894" cy="338554"/>
          </a:xfrm>
          <a:prstGeom prst="rect">
            <a:avLst/>
          </a:prstGeom>
          <a:noFill/>
        </p:spPr>
        <p:txBody>
          <a:bodyPr wrap="square" rtlCol="0">
            <a:spAutoFit/>
          </a:bodyPr>
          <a:lstStyle/>
          <a:p>
            <a:r>
              <a:rPr lang="en-US" altLang="ja-JP" sz="1600" b="1" dirty="0">
                <a:latin typeface="Segoe UI" panose="020B0502040204020203" pitchFamily="34" charset="0"/>
                <a:ea typeface="Segoe UI Emoji" panose="020B0502040204020203" pitchFamily="34" charset="0"/>
                <a:cs typeface="Segoe UI" panose="020B0502040204020203" pitchFamily="34" charset="0"/>
              </a:rPr>
              <a:t>Abstract</a:t>
            </a:r>
            <a:r>
              <a:rPr lang="ja-JP" altLang="en-US" sz="1600" b="1" dirty="0">
                <a:latin typeface="Segoe UI" panose="020B0502040204020203" pitchFamily="34" charset="0"/>
                <a:ea typeface="HG丸ｺﾞｼｯｸM-PRO" pitchFamily="50" charset="-128"/>
                <a:cs typeface="Segoe UI" panose="020B0502040204020203" pitchFamily="34" charset="0"/>
              </a:rPr>
              <a:t>：</a:t>
            </a:r>
            <a:endParaRPr kumimoji="1" lang="ja-JP" altLang="en-US" sz="1600" b="1" dirty="0">
              <a:latin typeface="Segoe UI" panose="020B0502040204020203" pitchFamily="34" charset="0"/>
              <a:ea typeface="HG丸ｺﾞｼｯｸM-PRO" pitchFamily="50" charset="-128"/>
              <a:cs typeface="Segoe UI" panose="020B0502040204020203" pitchFamily="34" charset="0"/>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a:latin typeface="HG丸ｺﾞｼｯｸM-PRO" pitchFamily="50" charset="-128"/>
                <a:ea typeface="HG丸ｺﾞｼｯｸM-PRO" pitchFamily="50" charset="-128"/>
              </a:rPr>
              <a:t>第</a:t>
            </a:r>
            <a:r>
              <a:rPr lang="en-US" altLang="ja-JP" sz="2000" dirty="0">
                <a:latin typeface="HG丸ｺﾞｼｯｸM-PRO" pitchFamily="50" charset="-128"/>
                <a:ea typeface="HG丸ｺﾞｼｯｸM-PRO" pitchFamily="50" charset="-128"/>
              </a:rPr>
              <a:t>44</a:t>
            </a:r>
            <a:r>
              <a:rPr kumimoji="1" lang="ja-JP" altLang="en-US" sz="2000" dirty="0">
                <a:latin typeface="HG丸ｺﾞｼｯｸM-PRO" pitchFamily="50" charset="-128"/>
                <a:ea typeface="HG丸ｺﾞｼｯｸM-PRO" pitchFamily="50" charset="-128"/>
              </a:rPr>
              <a:t>回</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710041"/>
            <a:ext cx="1415772"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中嶋宇史</a:t>
            </a:r>
            <a:endParaRPr lang="en-US" altLang="ja-JP" sz="1200"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808696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1424</TotalTime>
  <Words>109</Words>
  <Application>Microsoft Office PowerPoint</Application>
  <PresentationFormat>画面に合わせる (4:3)</PresentationFormat>
  <Paragraphs>22</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HG丸ｺﾞｼｯｸM-PRO</vt:lpstr>
      <vt:lpstr>Hiragino Maru Gothic ProN W4</vt:lpstr>
      <vt:lpstr>ＭＳ Ｐゴシック</vt:lpstr>
      <vt:lpstr>ヒラギノ丸ゴ ProN W4</vt:lpstr>
      <vt:lpstr>Arial</vt:lpstr>
      <vt:lpstr>Calibri</vt:lpstr>
      <vt:lpstr>Segoe UI</vt:lpstr>
      <vt:lpstr>Segoe UI Emoji</vt:lpstr>
      <vt:lpstr>Times</vt:lpstr>
      <vt:lpstr>Office テーマ</vt:lpstr>
      <vt:lpstr>PowerPoint プレゼンテーション</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Takashi Nakajima</cp:lastModifiedBy>
  <cp:revision>221</cp:revision>
  <cp:lastPrinted>2011-05-23T09:25:47Z</cp:lastPrinted>
  <dcterms:created xsi:type="dcterms:W3CDTF">2011-06-28T08:58:10Z</dcterms:created>
  <dcterms:modified xsi:type="dcterms:W3CDTF">2019-03-14T05:39:56Z</dcterms:modified>
</cp:coreProperties>
</file>