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15"/>
  </p:normalViewPr>
  <p:slideViewPr>
    <p:cSldViewPr snapToGrid="0" snapToObjects="1">
      <p:cViewPr varScale="1">
        <p:scale>
          <a:sx n="72" d="100"/>
          <a:sy n="72" d="100"/>
        </p:scale>
        <p:origin x="1912" y="21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2019/4/8</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2019/4/8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2019/4/8</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536122"/>
            <a:ext cx="6419087" cy="4128694"/>
          </a:xfrm>
          <a:prstGeom prst="rect">
            <a:avLst/>
          </a:prstGeom>
        </p:spPr>
        <p:txBody>
          <a:bodyPr wrap="square">
            <a:spAutoFit/>
          </a:bodyPr>
          <a:lstStyle/>
          <a:p>
            <a:pPr>
              <a:lnSpc>
                <a:spcPct val="120000"/>
              </a:lnSpc>
            </a:pPr>
            <a:r>
              <a:rPr lang="ja-JP" altLang="en-US" sz="200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2000" dirty="0">
                <a:solidFill>
                  <a:schemeClr val="bg1">
                    <a:lumMod val="10000"/>
                  </a:schemeClr>
                </a:solidFill>
                <a:ea typeface="ヒラギノ丸ゴ ProN W4" panose="020F0400000000000000" pitchFamily="34" charset="-128"/>
                <a:cs typeface="Segoe UI" panose="020B0502040204020203" pitchFamily="34" charset="0"/>
              </a:rPr>
              <a:t>We executed the topological data analysis of labyrinth magnetic domain structure to visualize pinning site during the magnetization reversal process. We utilized persistent homology to extract the topological feature of the magnetic domain structure, and principal component analysis was used to construct the correlation between persistence diagram and magnetic hysteresis loop. As a result, we could automatically visualize the pinning site as topological defect on the original magnetic domain structure</a:t>
            </a:r>
          </a:p>
          <a:p>
            <a:pPr>
              <a:lnSpc>
                <a:spcPct val="120000"/>
              </a:lnSpc>
            </a:pPr>
            <a:endParaRPr lang="en-US" altLang="ja-JP" sz="2000" dirty="0">
              <a:solidFill>
                <a:schemeClr val="bg1">
                  <a:lumMod val="10000"/>
                </a:schemeClr>
              </a:solidFill>
              <a:ea typeface="ヒラギノ丸ゴ ProN W4" panose="020F0400000000000000" pitchFamily="34" charset="-128"/>
              <a:cs typeface="Segoe UI" panose="020B0502040204020203" pitchFamily="34" charset="0"/>
            </a:endParaRPr>
          </a:p>
          <a:p>
            <a:pPr>
              <a:lnSpc>
                <a:spcPct val="120000"/>
              </a:lnSpc>
            </a:pPr>
            <a:r>
              <a:rPr lang="en-US" altLang="ja-JP" sz="2000" dirty="0">
                <a:solidFill>
                  <a:schemeClr val="bg1">
                    <a:lumMod val="10000"/>
                  </a:schemeClr>
                </a:solidFill>
                <a:ea typeface="ヒラギノ丸ゴ ProN W4" panose="020F0400000000000000" pitchFamily="34" charset="-128"/>
                <a:cs typeface="Segoe UI" panose="020B0502040204020203" pitchFamily="34" charset="0"/>
              </a:rPr>
              <a:t>Reference: </a:t>
            </a:r>
            <a:r>
              <a:rPr lang="ja-JP" altLang="en-US" sz="2000">
                <a:solidFill>
                  <a:schemeClr val="bg1">
                    <a:lumMod val="10000"/>
                  </a:schemeClr>
                </a:solidFill>
                <a:ea typeface="ヒラギノ丸ゴ ProN W4" panose="020F0400000000000000" pitchFamily="34" charset="-128"/>
                <a:cs typeface="Segoe UI" panose="020B0502040204020203" pitchFamily="34" charset="0"/>
              </a:rPr>
              <a:t>表面と真空 </a:t>
            </a:r>
            <a:r>
              <a:rPr lang="en-US" altLang="ja-JP" sz="2000" dirty="0">
                <a:solidFill>
                  <a:schemeClr val="bg1">
                    <a:lumMod val="10000"/>
                  </a:schemeClr>
                </a:solidFill>
                <a:ea typeface="ヒラギノ丸ゴ ProN W4" panose="020F0400000000000000" pitchFamily="34" charset="-128"/>
                <a:cs typeface="Segoe UI" panose="020B0502040204020203" pitchFamily="34" charset="0"/>
              </a:rPr>
              <a:t>62, (2019), pp 153-160</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ja-JP" altLang="en-US" sz="1600" b="1">
                <a:latin typeface="HG丸ｺﾞｼｯｸM-PRO" pitchFamily="50" charset="-128"/>
                <a:ea typeface="HG丸ｺﾞｼｯｸM-PRO" pitchFamily="50" charset="-128"/>
                <a:cs typeface="Times"/>
              </a:rPr>
              <a:t>：</a:t>
            </a:r>
            <a:r>
              <a:rPr lang="en-US" altLang="ja-JP" sz="1600" b="1" dirty="0">
                <a:latin typeface="HG丸ｺﾞｼｯｸM-PRO" pitchFamily="50" charset="-128"/>
                <a:ea typeface="HG丸ｺﾞｼｯｸM-PRO" pitchFamily="50" charset="-128"/>
                <a:cs typeface="Times"/>
              </a:rPr>
              <a:t> 4</a:t>
            </a:r>
            <a:r>
              <a:rPr kumimoji="1" lang="ja-JP" altLang="en-US" sz="1600" b="1">
                <a:latin typeface="HG丸ｺﾞｼｯｸM-PRO" pitchFamily="50" charset="-128"/>
                <a:ea typeface="HG丸ｺﾞｼｯｸM-PRO" pitchFamily="50" charset="-128"/>
              </a:rPr>
              <a:t>月</a:t>
            </a:r>
            <a:r>
              <a:rPr lang="en-US" altLang="ja-JP" sz="1600" b="1" dirty="0">
                <a:latin typeface="HG丸ｺﾞｼｯｸM-PRO" pitchFamily="50" charset="-128"/>
                <a:ea typeface="HG丸ｺﾞｼｯｸM-PRO" pitchFamily="50" charset="-128"/>
              </a:rPr>
              <a:t>19</a:t>
            </a:r>
            <a:r>
              <a:rPr kumimoji="1" lang="ja-JP" altLang="en-US" sz="1600" b="1">
                <a:latin typeface="HG丸ｺﾞｼｯｸM-PRO" pitchFamily="50" charset="-128"/>
                <a:ea typeface="HG丸ｺﾞｼｯｸM-PRO" pitchFamily="50" charset="-128"/>
              </a:rPr>
              <a:t>日（</a:t>
            </a:r>
            <a:r>
              <a:rPr lang="ja-JP" altLang="en-US" sz="1600" b="1">
                <a:latin typeface="HG丸ｺﾞｼｯｸM-PRO" pitchFamily="50" charset="-128"/>
                <a:ea typeface="HG丸ｺﾞｼｯｸM-PRO" pitchFamily="50" charset="-128"/>
              </a:rPr>
              <a:t>金</a:t>
            </a:r>
            <a:r>
              <a:rPr kumimoji="1" lang="ja-JP" altLang="en-US" sz="1600" b="1">
                <a:latin typeface="HG丸ｺﾞｼｯｸM-PRO" pitchFamily="50" charset="-128"/>
                <a:ea typeface="HG丸ｺﾞｼｯｸM-PRO" pitchFamily="50" charset="-128"/>
              </a:rPr>
              <a:t>）</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a:t>
            </a:r>
            <a:r>
              <a:rPr lang="ja-JP" altLang="en-US" sz="1600" b="1">
                <a:latin typeface="HG丸ｺﾞｼｯｸM-PRO" pitchFamily="50" charset="-128"/>
                <a:ea typeface="HG丸ｺﾞｼｯｸM-PRO" pitchFamily="50" charset="-128"/>
                <a:cs typeface="Times"/>
              </a:rPr>
              <a:t>７</a:t>
            </a:r>
            <a:r>
              <a:rPr lang="en-US" altLang="ja-JP" sz="1600" b="1" dirty="0">
                <a:latin typeface="HG丸ｺﾞｼｯｸM-PRO" pitchFamily="50" charset="-128"/>
                <a:ea typeface="HG丸ｺﾞｼｯｸM-PRO" pitchFamily="50" charset="-128"/>
                <a:cs typeface="Times"/>
              </a:rPr>
              <a:t>:00</a:t>
            </a:r>
            <a:r>
              <a:rPr lang="ja-JP" altLang="en-US" sz="1600" b="1">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a:t>
            </a:r>
            <a:r>
              <a:rPr lang="ja-JP" altLang="en-US" sz="1600" b="1">
                <a:latin typeface="HG丸ｺﾞｼｯｸM-PRO" pitchFamily="50" charset="-128"/>
                <a:ea typeface="HG丸ｺﾞｼｯｸM-PRO" pitchFamily="50" charset="-128"/>
                <a:cs typeface="Times"/>
              </a:rPr>
              <a:t>８</a:t>
            </a:r>
            <a:r>
              <a:rPr lang="en-US" altLang="ja-JP" sz="1600" b="1" dirty="0">
                <a:latin typeface="HG丸ｺﾞｼｯｸM-PRO" pitchFamily="50" charset="-128"/>
                <a:ea typeface="HG丸ｺﾞｼｯｸM-PRO" pitchFamily="50" charset="-128"/>
                <a:cs typeface="Times"/>
              </a:rPr>
              <a:t>:00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707886"/>
          </a:xfrm>
          <a:prstGeom prst="rect">
            <a:avLst/>
          </a:prstGeom>
          <a:noFill/>
        </p:spPr>
        <p:txBody>
          <a:bodyPr wrap="square" rtlCol="0">
            <a:spAutoFit/>
          </a:bodyPr>
          <a:lstStyle/>
          <a:p>
            <a:r>
              <a:rPr lang="en-US" altLang="ja-JP" sz="20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2000">
                <a:latin typeface="Segoe UI" panose="020B0502040204020203" pitchFamily="34" charset="0"/>
                <a:ea typeface="HG丸ｺﾞｼｯｸM-PRO" pitchFamily="50" charset="-128"/>
                <a:cs typeface="Segoe UI" panose="020B0502040204020203" pitchFamily="34" charset="0"/>
              </a:rPr>
              <a:t>：</a:t>
            </a:r>
            <a:r>
              <a:rPr lang="ja-JP" altLang="en-US" sz="2000" b="1">
                <a:latin typeface="+mn-ea"/>
                <a:cs typeface="Segoe UI" panose="020B0502040204020203" pitchFamily="34" charset="0"/>
              </a:rPr>
              <a:t>小嗣 真人氏</a:t>
            </a:r>
            <a:endParaRPr lang="en-US" altLang="ja-JP" sz="20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20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2000" dirty="0">
                <a:latin typeface="Segoe UI" panose="020B0502040204020203" pitchFamily="34" charset="0"/>
                <a:ea typeface="Segoe UI" panose="020B0502040204020203" pitchFamily="34" charset="0"/>
                <a:cs typeface="Segoe UI" panose="020B0502040204020203" pitchFamily="34" charset="0"/>
              </a:rPr>
              <a:t>:</a:t>
            </a:r>
            <a:r>
              <a:rPr lang="ja-JP" altLang="en-US" sz="2000">
                <a:latin typeface="Segoe UI" panose="020B0502040204020203" pitchFamily="34" charset="0"/>
                <a:ea typeface="Segoe UI" panose="020B0502040204020203" pitchFamily="34" charset="0"/>
                <a:cs typeface="Segoe UI" panose="020B0502040204020203" pitchFamily="34" charset="0"/>
              </a:rPr>
              <a:t>基礎工学部 材料工学科　准教授</a:t>
            </a:r>
            <a:endParaRPr lang="en-US" altLang="ja-JP" sz="20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69134" y="3079787"/>
            <a:ext cx="5483492" cy="1015663"/>
          </a:xfrm>
          <a:prstGeom prst="rect">
            <a:avLst/>
          </a:prstGeom>
          <a:noFill/>
        </p:spPr>
        <p:txBody>
          <a:bodyPr wrap="square" rtlCol="0">
            <a:spAutoFit/>
          </a:bodyPr>
          <a:lstStyle/>
          <a:p>
            <a:pPr marL="539750" indent="-539750"/>
            <a:r>
              <a:rPr lang="en-US" altLang="ja-JP" sz="2000" b="1" dirty="0">
                <a:latin typeface="Segoe UI" panose="020B0502040204020203" pitchFamily="34" charset="0"/>
                <a:ea typeface="Segoe UI" panose="020B0502040204020203" pitchFamily="34" charset="0"/>
                <a:cs typeface="Segoe UI" panose="020B0502040204020203" pitchFamily="34" charset="0"/>
              </a:rPr>
              <a:t>Title</a:t>
            </a:r>
            <a:r>
              <a:rPr lang="ja-JP" altLang="en-US" sz="2000">
                <a:latin typeface="Segoe UI" panose="020B0502040204020203" pitchFamily="34" charset="0"/>
                <a:ea typeface="HG丸ｺﾞｼｯｸM-PRO" pitchFamily="50" charset="-128"/>
                <a:cs typeface="Segoe UI" panose="020B0502040204020203" pitchFamily="34" charset="0"/>
              </a:rPr>
              <a:t>：</a:t>
            </a:r>
            <a:r>
              <a:rPr lang="en-US" altLang="ja-JP" sz="2000" dirty="0"/>
              <a:t>Visualization of topological defect in labyrinth magnetic domain by</a:t>
            </a:r>
            <a:r>
              <a:rPr lang="ja-JP" altLang="en-US" sz="2000"/>
              <a:t>　</a:t>
            </a:r>
            <a:r>
              <a:rPr lang="en-US" altLang="ja-JP" sz="2000" dirty="0"/>
              <a:t>using persistent homology</a:t>
            </a:r>
            <a:endParaRPr lang="ja-JP" altLang="ja-JP" sz="20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4095450"/>
            <a:ext cx="1884286" cy="400110"/>
          </a:xfrm>
          <a:prstGeom prst="rect">
            <a:avLst/>
          </a:prstGeom>
          <a:noFill/>
        </p:spPr>
        <p:txBody>
          <a:bodyPr wrap="square" rtlCol="0">
            <a:spAutoFit/>
          </a:bodyPr>
          <a:lstStyle/>
          <a:p>
            <a:r>
              <a:rPr lang="en-US" altLang="ja-JP" sz="2000" b="1" dirty="0">
                <a:latin typeface="Segoe UI Historic" panose="020B0502040204020203" pitchFamily="34" charset="0"/>
                <a:ea typeface="Segoe UI Historic" panose="020B0502040204020203" pitchFamily="34" charset="0"/>
                <a:cs typeface="Segoe UI Historic" panose="020B0502040204020203" pitchFamily="34" charset="0"/>
              </a:rPr>
              <a:t>Abstract</a:t>
            </a:r>
            <a:r>
              <a:rPr lang="ja-JP" altLang="en-US" sz="2000" b="1" dirty="0">
                <a:latin typeface="Segoe UI Historic" panose="020B0502040204020203" pitchFamily="34" charset="0"/>
                <a:ea typeface="HG丸ｺﾞｼｯｸM-PRO" pitchFamily="50" charset="-128"/>
                <a:cs typeface="Segoe UI Historic" panose="020B0502040204020203" pitchFamily="34" charset="0"/>
              </a:rPr>
              <a:t>：</a:t>
            </a:r>
            <a:endParaRPr kumimoji="1" lang="ja-JP" altLang="en-US" sz="2000" b="1" dirty="0">
              <a:latin typeface="Segoe UI Historic" panose="020B0502040204020203" pitchFamily="34" charset="0"/>
              <a:ea typeface="HG丸ｺﾞｼｯｸM-PRO" pitchFamily="50" charset="-128"/>
              <a:cs typeface="Segoe UI Historic" panose="020B0502040204020203" pitchFamily="34" charset="0"/>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a:latin typeface="HG丸ｺﾞｼｯｸM-PRO" pitchFamily="50" charset="-128"/>
                <a:ea typeface="HG丸ｺﾞｼｯｸM-PRO" pitchFamily="50" charset="-128"/>
              </a:rPr>
              <a:t>第</a:t>
            </a:r>
            <a:r>
              <a:rPr lang="en-US" altLang="ja-JP" sz="2000" dirty="0">
                <a:latin typeface="HG丸ｺﾞｼｯｸM-PRO" pitchFamily="50" charset="-128"/>
                <a:ea typeface="HG丸ｺﾞｼｯｸM-PRO" pitchFamily="50" charset="-128"/>
              </a:rPr>
              <a:t>46</a:t>
            </a:r>
            <a:r>
              <a:rPr kumimoji="1" lang="ja-JP" altLang="en-US" sz="200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364476" cy="276999"/>
          </a:xfrm>
          <a:prstGeom prst="rect">
            <a:avLst/>
          </a:prstGeom>
          <a:noFill/>
        </p:spPr>
        <p:txBody>
          <a:bodyPr wrap="none" rtlCol="0">
            <a:spAutoFit/>
          </a:bodyPr>
          <a:lstStyle/>
          <a:p>
            <a:r>
              <a:rPr lang="ja-JP" altLang="en-US" sz="1200">
                <a:latin typeface="HG丸ｺﾞｼｯｸM-PRO" pitchFamily="50" charset="-128"/>
                <a:ea typeface="HG丸ｺﾞｼｯｸM-PRO" pitchFamily="50" charset="-128"/>
              </a:rPr>
              <a:t>世話人：</a:t>
            </a:r>
            <a:r>
              <a:rPr lang="ja-JP" altLang="en-US" sz="1200" b="1"/>
              <a:t>住野　豊</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1415</TotalTime>
  <Words>58</Words>
  <Application>Microsoft Macintosh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Hiragino Maru Gothic ProN W4</vt:lpstr>
      <vt:lpstr>ＭＳ Ｐゴシック</vt:lpstr>
      <vt:lpstr>Segoe UI</vt:lpstr>
      <vt:lpstr>ヒラギノ丸ゴ ProN W4</vt:lpstr>
      <vt:lpstr>Arial</vt:lpstr>
      <vt:lpstr>Calibri</vt:lpstr>
      <vt:lpstr>Segoe UI Historic</vt:lpstr>
      <vt:lpstr>Times</vt:lpstr>
      <vt:lpstr>Office テーマ</vt:lpstr>
      <vt:lpstr>PowerPoint プレゼンテーション</vt:lpstr>
    </vt:vector>
  </TitlesOfParts>
  <Company>東京理科大学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Yutaka Sumino</cp:lastModifiedBy>
  <cp:revision>219</cp:revision>
  <cp:lastPrinted>2011-05-23T09:25:47Z</cp:lastPrinted>
  <dcterms:created xsi:type="dcterms:W3CDTF">2011-06-28T08:58:10Z</dcterms:created>
  <dcterms:modified xsi:type="dcterms:W3CDTF">2019-04-08T05:20:16Z</dcterms:modified>
</cp:coreProperties>
</file>