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15"/>
  </p:normalViewPr>
  <p:slideViewPr>
    <p:cSldViewPr snapToGrid="0" snapToObjects="1">
      <p:cViewPr varScale="1">
        <p:scale>
          <a:sx n="69" d="100"/>
          <a:sy n="69" d="100"/>
        </p:scale>
        <p:origin x="1872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2019/6/26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2019/6/26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5" y="4443054"/>
            <a:ext cx="641908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　</a:t>
            </a:r>
            <a:r>
              <a:rPr lang="en-US" altLang="ja-JP" sz="1600" dirty="0"/>
              <a:t>There is now a growing interest in rich non-trivial magnetic structures known as multiple-</a:t>
            </a:r>
            <a:r>
              <a:rPr lang="en-US" altLang="ja-JP" sz="1600" i="1" dirty="0"/>
              <a:t>q</a:t>
            </a:r>
            <a:r>
              <a:rPr lang="en-US" altLang="ja-JP" sz="1600" dirty="0"/>
              <a:t> states which are coherent </a:t>
            </a:r>
            <a:r>
              <a:rPr lang="en-US" altLang="ja-JP" sz="1600" dirty="0" err="1"/>
              <a:t>superpositions</a:t>
            </a:r>
            <a:r>
              <a:rPr lang="en-US" altLang="ja-JP" sz="1600" dirty="0"/>
              <a:t> of states with different </a:t>
            </a:r>
            <a:r>
              <a:rPr lang="en-US" altLang="ja-JP" sz="1600" dirty="0" err="1"/>
              <a:t>wavevectors</a:t>
            </a:r>
            <a:r>
              <a:rPr lang="en-US" altLang="ja-JP" sz="1600" dirty="0"/>
              <a:t>. One of the celebrated examples might be the </a:t>
            </a:r>
            <a:r>
              <a:rPr lang="en-US" altLang="ja-JP" sz="1600" dirty="0" err="1"/>
              <a:t>skyrmion</a:t>
            </a:r>
            <a:r>
              <a:rPr lang="en-US" altLang="ja-JP" sz="1600" dirty="0"/>
              <a:t>-lattice state [1] which is known as a topological defect and is often stabilized in a triangular-lattice system with anti-symmetric interactions. In this talk, we will talk about a new type of multiple-</a:t>
            </a:r>
            <a:r>
              <a:rPr lang="en-US" altLang="ja-JP" sz="1600" i="1" dirty="0"/>
              <a:t>q</a:t>
            </a:r>
            <a:r>
              <a:rPr lang="en-US" altLang="ja-JP" sz="1600" dirty="0"/>
              <a:t> state, a ripple state which is realized in a classical honeycomb-lattice Heisenberg </a:t>
            </a:r>
            <a:r>
              <a:rPr lang="en-US" altLang="ja-JP" sz="1600" dirty="0" err="1"/>
              <a:t>antiferromagnet</a:t>
            </a:r>
            <a:r>
              <a:rPr lang="en-US" altLang="ja-JP" sz="1600" dirty="0"/>
              <a:t> with the nearest-neighbor and next-nearest-neighbor antiferromagnetic interactions, </a:t>
            </a:r>
            <a:r>
              <a:rPr lang="en-US" altLang="ja-JP" sz="1600" i="1" dirty="0"/>
              <a:t>J</a:t>
            </a:r>
            <a:r>
              <a:rPr lang="en-US" altLang="ja-JP" sz="1600" baseline="-25000" dirty="0"/>
              <a:t>1</a:t>
            </a:r>
            <a:r>
              <a:rPr lang="en-US" altLang="ja-JP" sz="1600" dirty="0"/>
              <a:t> and </a:t>
            </a:r>
            <a:r>
              <a:rPr lang="en-US" altLang="ja-JP" sz="1600" i="1" dirty="0"/>
              <a:t>J</a:t>
            </a:r>
            <a:r>
              <a:rPr lang="en-US" altLang="ja-JP" sz="1600" baseline="-25000" dirty="0"/>
              <a:t>2</a:t>
            </a:r>
            <a:r>
              <a:rPr lang="en-US" altLang="ja-JP" sz="1600" dirty="0"/>
              <a:t> [2]. Interestingly, the real-space spin texture of this state seems to be like a “water ripple” observed when we throw a stone on a water surface in daily life. We will talk about the numerical results obtained by means of our large-scale Monte Carlo simulations and will also discuss about the possible realization of the ripple state in real materials.</a:t>
            </a:r>
          </a:p>
          <a:p>
            <a:endParaRPr lang="en-US" altLang="ja-JP" sz="1600" dirty="0"/>
          </a:p>
          <a:p>
            <a:r>
              <a:rPr lang="de-DE" altLang="ja-JP" sz="1600" dirty="0"/>
              <a:t>[1] S. </a:t>
            </a:r>
            <a:r>
              <a:rPr lang="de-DE" altLang="ja-JP" sz="1600" dirty="0" err="1"/>
              <a:t>Mühlbauer</a:t>
            </a:r>
            <a:r>
              <a:rPr lang="de-DE" altLang="ja-JP" sz="1600" dirty="0"/>
              <a:t>, et al, Science </a:t>
            </a:r>
            <a:r>
              <a:rPr lang="de-DE" altLang="ja-JP" sz="1600" b="1" dirty="0"/>
              <a:t>323</a:t>
            </a:r>
            <a:r>
              <a:rPr lang="de-DE" altLang="ja-JP" sz="1600" dirty="0"/>
              <a:t>, 915 (2009).</a:t>
            </a:r>
          </a:p>
          <a:p>
            <a:r>
              <a:rPr lang="de-DE" altLang="ja-JP" sz="1600" dirty="0"/>
              <a:t>[2] T. S. </a:t>
            </a:r>
            <a:r>
              <a:rPr lang="de-DE" altLang="ja-JP" sz="1600" dirty="0" err="1"/>
              <a:t>and</a:t>
            </a:r>
            <a:r>
              <a:rPr lang="de-DE" altLang="ja-JP" sz="1600" dirty="0"/>
              <a:t> H. </a:t>
            </a:r>
            <a:r>
              <a:rPr lang="de-DE" altLang="ja-JP" sz="1600" dirty="0" err="1"/>
              <a:t>Kawamura</a:t>
            </a:r>
            <a:r>
              <a:rPr lang="de-DE" altLang="ja-JP" sz="1600" dirty="0"/>
              <a:t>, </a:t>
            </a:r>
            <a:r>
              <a:rPr lang="de-DE" altLang="ja-JP" sz="1600" dirty="0" err="1"/>
              <a:t>accepted</a:t>
            </a:r>
            <a:r>
              <a:rPr lang="de-DE" altLang="ja-JP" sz="1600" dirty="0"/>
              <a:t> in PRL (2019), arXiv:1810.02951</a:t>
            </a:r>
            <a:r>
              <a:rPr lang="en-US" altLang="ja-JP" sz="1600" dirty="0"/>
              <a:t>.</a:t>
            </a:r>
            <a:endParaRPr lang="de-DE" altLang="ja-JP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</a:t>
            </a:r>
            <a:r>
              <a:rPr lang="ja-JP" altLang="en-US" sz="1600" b="1">
                <a:latin typeface="HG丸ｺﾞｼｯｸM-PRO" pitchFamily="50" charset="-128"/>
                <a:ea typeface="HG丸ｺﾞｼｯｸM-PRO" pitchFamily="50" charset="-128"/>
                <a:cs typeface="Times"/>
              </a:rPr>
              <a:t>：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ja-JP" altLang="en-US" sz="1600" b="1">
                <a:latin typeface="HG丸ｺﾞｼｯｸM-PRO" pitchFamily="50" charset="-128"/>
                <a:ea typeface="HG丸ｺﾞｼｯｸM-PRO" pitchFamily="50" charset="-128"/>
                <a:cs typeface="Times"/>
              </a:rPr>
              <a:t>７</a:t>
            </a:r>
            <a:r>
              <a:rPr kumimoji="1" lang="ja-JP" altLang="en-US" sz="1600" b="1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>
                <a:latin typeface="HG丸ｺﾞｼｯｸM-PRO" pitchFamily="50" charset="-128"/>
                <a:ea typeface="HG丸ｺﾞｼｯｸM-PRO" pitchFamily="50" charset="-128"/>
              </a:rPr>
              <a:t>９</a:t>
            </a:r>
            <a:r>
              <a:rPr kumimoji="1" lang="ja-JP" altLang="en-US" sz="1600" b="1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金</a:t>
            </a:r>
            <a:r>
              <a:rPr kumimoji="1" lang="ja-JP" altLang="en-US" sz="1600" b="1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</a:t>
            </a:r>
            <a:r>
              <a:rPr lang="ja-JP" altLang="en-US" sz="1600" b="1">
                <a:latin typeface="HG丸ｺﾞｼｯｸM-PRO" pitchFamily="50" charset="-128"/>
                <a:ea typeface="HG丸ｺﾞｼｯｸM-PRO" pitchFamily="50" charset="-128"/>
                <a:cs typeface="Times"/>
              </a:rPr>
              <a:t>３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r>
              <a:rPr lang="ja-JP" altLang="en-US" sz="1600" b="1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</a:t>
            </a:r>
            <a:r>
              <a:rPr lang="ja-JP" altLang="en-US" sz="1600" b="1">
                <a:latin typeface="HG丸ｺﾞｼｯｸM-PRO" pitchFamily="50" charset="-128"/>
                <a:ea typeface="HG丸ｺﾞｼｯｸM-PRO" pitchFamily="50" charset="-128"/>
                <a:cs typeface="Times"/>
              </a:rPr>
              <a:t>３</a:t>
            </a:r>
            <a:r>
              <a:rPr lang="en-US" altLang="ja-JP" sz="1600" b="1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endParaRPr kumimoji="1" lang="en-US" altLang="ja-JP" sz="1600" b="1" dirty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葛飾キャンパス研究棟８Ｆ第２セミナー室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4" y="2058953"/>
            <a:ext cx="67091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Speaker</a:t>
            </a:r>
            <a:r>
              <a:rPr lang="ja-JP" altLang="en-US" sz="20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20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Tokuro Shimokawa</a:t>
            </a:r>
            <a:endParaRPr lang="en-US" altLang="ja-JP" sz="20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343025" indent="-1343025"/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Affiliation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Okinawa institute of science and technology graduate university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134" y="3281781"/>
            <a:ext cx="656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</a:t>
            </a:r>
            <a:r>
              <a:rPr lang="ja-JP" altLang="en-US" sz="20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20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Ripple state in the frustrated honeycomb-lattice Heisenberg </a:t>
            </a:r>
            <a:r>
              <a:rPr lang="en-US" altLang="ja-JP" sz="2000" dirty="0" err="1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antiferromagnet</a:t>
            </a:r>
            <a:endParaRPr lang="ja-JP" altLang="ja-JP" sz="20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134" y="4042944"/>
            <a:ext cx="1402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Abstract</a:t>
            </a:r>
            <a:r>
              <a:rPr lang="ja-JP" altLang="en-US" sz="2000" b="1" dirty="0">
                <a:latin typeface="Segoe UI Historic" panose="020B0502040204020203" pitchFamily="34" charset="0"/>
                <a:ea typeface="HG丸ｺﾞｼｯｸM-PRO" pitchFamily="50" charset="-128"/>
                <a:cs typeface="Segoe UI Historic" panose="020B0502040204020203" pitchFamily="34" charset="0"/>
              </a:rPr>
              <a:t>：</a:t>
            </a:r>
            <a:endParaRPr kumimoji="1" lang="ja-JP" altLang="en-US" sz="2000" b="1" dirty="0">
              <a:latin typeface="Segoe UI Historic" panose="020B0502040204020203" pitchFamily="34" charset="0"/>
              <a:ea typeface="HG丸ｺﾞｼｯｸM-PRO" pitchFamily="50" charset="-128"/>
              <a:cs typeface="Segoe UI Historic" panose="020B0502040204020203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2000" dirty="0">
                <a:latin typeface="HG丸ｺﾞｼｯｸM-PRO" pitchFamily="50" charset="-128"/>
                <a:ea typeface="HG丸ｺﾞｼｯｸM-PRO" pitchFamily="50" charset="-128"/>
              </a:rPr>
              <a:t>48</a:t>
            </a:r>
            <a:r>
              <a:rPr kumimoji="1" lang="ja-JP" altLang="en-US" sz="200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710041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/>
              <a:t>杉本貴則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53A628A-492C-0745-A95E-AD0586F71F02}"/>
              </a:ext>
            </a:extLst>
          </p:cNvPr>
          <p:cNvSpPr txBox="1"/>
          <p:nvPr/>
        </p:nvSpPr>
        <p:spPr>
          <a:xfrm>
            <a:off x="8146473" y="892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58</Words>
  <Application>Microsoft Macintosh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Hiragino Maru Gothic ProN W4</vt:lpstr>
      <vt:lpstr>ＭＳ Ｐゴシック</vt:lpstr>
      <vt:lpstr>Segoe UI</vt:lpstr>
      <vt:lpstr>Arial</vt:lpstr>
      <vt:lpstr>Calibri</vt:lpstr>
      <vt:lpstr>Segoe UI Historic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Yutaka Sumino</cp:lastModifiedBy>
  <cp:revision>230</cp:revision>
  <cp:lastPrinted>2011-05-23T09:25:47Z</cp:lastPrinted>
  <dcterms:created xsi:type="dcterms:W3CDTF">2011-06-28T08:58:10Z</dcterms:created>
  <dcterms:modified xsi:type="dcterms:W3CDTF">2019-06-26T06:25:26Z</dcterms:modified>
</cp:coreProperties>
</file>