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15" d="100"/>
          <a:sy n="115" d="100"/>
        </p:scale>
        <p:origin x="4084" y="7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2022/11/9</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2022/11/9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2022/11/9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2022/11/9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2022/11/9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2022/11/9</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2022/11/9</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2022/11/9</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2022/11/9</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2022/11/9</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2022/11/9</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2022/11/9</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2022/11/9</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3999144"/>
            <a:ext cx="6419087" cy="4819781"/>
          </a:xfrm>
          <a:prstGeom prst="rect">
            <a:avLst/>
          </a:prstGeom>
        </p:spPr>
        <p:txBody>
          <a:bodyPr wrap="square">
            <a:spAutoFit/>
          </a:bodyPr>
          <a:lstStyle/>
          <a:p>
            <a:pPr>
              <a:lnSpc>
                <a:spcPct val="120000"/>
              </a:lnSpc>
            </a:pP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今世紀になって薄膜の作成技術が向上したことにより薄膜積層系の物性が注目を浴びている </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[1]</a:t>
            </a:r>
            <a:r>
              <a:rPr lang="ja-JP" altLang="en-US" sz="14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特に</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2018</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年以降は薄膜から薄膜積層系を自動的に作成することが可能になり多積層系の物理にも注目が集まっている </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[2]</a:t>
            </a:r>
            <a:r>
              <a:rPr lang="ja-JP" altLang="en-US" sz="14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一方でグラフェンや</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TMD</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のホモ積層系に比べ、ヘテロ積層系に対しては理論的な理解が進んでいない。</a:t>
            </a:r>
          </a:p>
          <a:p>
            <a:pPr>
              <a:lnSpc>
                <a:spcPct val="120000"/>
              </a:lnSpc>
            </a:pP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我々はこれまで遷移金属ダイカルコゲナイド</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(TMD)</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と黒リン</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(BP)</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のヘテロ積層系において光学応答を強束縛模型を用いて研究してきた </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[3-5]</a:t>
            </a:r>
            <a:r>
              <a:rPr lang="ja-JP" altLang="en-US" sz="14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今回は以上の研究についてモアレハミルトニアンの作成方法と合わせて説明する。</a:t>
            </a:r>
          </a:p>
          <a:p>
            <a:pPr>
              <a:lnSpc>
                <a:spcPct val="120000"/>
              </a:lnSpc>
            </a:pP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endPar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endParaRPr>
          </a:p>
          <a:p>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[1] A. K.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Geim</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I. V.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Grigorieva</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Van der Waals heterostructures, Nature 499, 419–425 (2013)</a:t>
            </a:r>
          </a:p>
          <a:p>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[2] Satoru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Masubuchi</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Masataka</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Morimoto, Sei Morikawa, Momoko Onodera, Yuta Asakawa, Kenji Watanabe, Takashi Taniguchi, and Tomoki Machida, Autonomous robotic searching and assembly of two-dimensional crystals to build van der Waals superlattices, Nature Communications 9, 1413 (2018)</a:t>
            </a:r>
          </a:p>
          <a:p>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[3] T. Akamatsu, T.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Ideue</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S. Kitamura, M. Yoshii, T. Morimoto, Y.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Iwasa</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et al., A van der Waals interface that creates in-plane polarization and a spontaneous photovoltaic effect, Science, 372, 6537, pp. 68-72 (2021)</a:t>
            </a:r>
          </a:p>
          <a:p>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[4] </a:t>
            </a:r>
            <a:r>
              <a:rPr lang="ja-JP" altLang="en-US"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吉井真央、</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Yu Dong </a:t>
            </a:r>
            <a:r>
              <a:rPr lang="ja-JP" altLang="en-US"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a:t>
            </a:r>
            <a:r>
              <a:rPr lang="ja-JP" altLang="en-US"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北村想太、豊田新悟、中川裕治、森本高裕、小川直毅、井手上敏也、岩佐義宏、ファン・デル・ワールスヘテロ接合系での二次高調波発生の理論、日本物理学会 </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2021 </a:t>
            </a:r>
            <a:r>
              <a:rPr lang="ja-JP" altLang="en-US"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年秋季大会、オンライン、 </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2021</a:t>
            </a:r>
            <a:r>
              <a:rPr lang="ja-JP" altLang="en-US"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年</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9</a:t>
            </a:r>
            <a:r>
              <a:rPr lang="ja-JP" altLang="en-US"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月</a:t>
            </a:r>
          </a:p>
          <a:p>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[5] Y. Dong , M. Yang , M. Yoshii , T.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Ideue</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to be published.</a:t>
            </a:r>
          </a:p>
        </p:txBody>
      </p:sp>
      <p:sp>
        <p:nvSpPr>
          <p:cNvPr id="10" name="テキスト ボックス 9"/>
          <p:cNvSpPr txBox="1"/>
          <p:nvPr/>
        </p:nvSpPr>
        <p:spPr>
          <a:xfrm>
            <a:off x="1472023" y="1568293"/>
            <a:ext cx="5028530" cy="584775"/>
          </a:xfrm>
          <a:prstGeom prst="rect">
            <a:avLst/>
          </a:prstGeom>
          <a:noFill/>
        </p:spPr>
        <p:txBody>
          <a:bodyPr wrap="square" rtlCol="0">
            <a:spAutoFit/>
          </a:bodyPr>
          <a:lstStyle/>
          <a:p>
            <a:r>
              <a:rPr lang="ja-JP" altLang="en-US" sz="1600" b="1" dirty="0">
                <a:latin typeface="HG丸ｺﾞｼｯｸM-PRO" pitchFamily="50" charset="-128"/>
                <a:ea typeface="HG丸ｺﾞｼｯｸM-PRO" pitchFamily="50" charset="-128"/>
                <a:cs typeface="Times"/>
              </a:rPr>
              <a:t>日時：</a:t>
            </a:r>
            <a:r>
              <a:rPr lang="en-US" altLang="ja-JP" sz="1600" b="1" dirty="0">
                <a:latin typeface="HG丸ｺﾞｼｯｸM-PRO" pitchFamily="50" charset="-128"/>
                <a:ea typeface="HG丸ｺﾞｼｯｸM-PRO" pitchFamily="50" charset="-128"/>
                <a:cs typeface="Times"/>
              </a:rPr>
              <a:t> 2023 </a:t>
            </a:r>
            <a:r>
              <a:rPr lang="ja-JP" altLang="en-US" sz="1600" b="1" dirty="0">
                <a:latin typeface="HG丸ｺﾞｼｯｸM-PRO" pitchFamily="50" charset="-128"/>
                <a:ea typeface="HG丸ｺﾞｼｯｸM-PRO" pitchFamily="50" charset="-128"/>
                <a:cs typeface="Times"/>
              </a:rPr>
              <a:t>年</a:t>
            </a:r>
            <a:r>
              <a:rPr lang="en-US" altLang="ja-JP" sz="1600" b="1" dirty="0">
                <a:latin typeface="HG丸ｺﾞｼｯｸM-PRO" pitchFamily="50" charset="-128"/>
                <a:ea typeface="HG丸ｺﾞｼｯｸM-PRO" pitchFamily="50" charset="-128"/>
                <a:cs typeface="Times"/>
              </a:rPr>
              <a:t> 1</a:t>
            </a:r>
            <a:r>
              <a:rPr kumimoji="1" lang="ja-JP" altLang="en-US" sz="1600" b="1" dirty="0">
                <a:latin typeface="HG丸ｺﾞｼｯｸM-PRO" pitchFamily="50" charset="-128"/>
                <a:ea typeface="HG丸ｺﾞｼｯｸM-PRO" pitchFamily="50" charset="-128"/>
              </a:rPr>
              <a:t>月</a:t>
            </a:r>
            <a:r>
              <a:rPr kumimoji="1" lang="en-US" altLang="ja-JP" sz="1600" b="1" dirty="0">
                <a:latin typeface="HG丸ｺﾞｼｯｸM-PRO" pitchFamily="50" charset="-128"/>
                <a:ea typeface="HG丸ｺﾞｼｯｸM-PRO" pitchFamily="50" charset="-128"/>
              </a:rPr>
              <a:t> 12</a:t>
            </a:r>
            <a:r>
              <a:rPr kumimoji="1" lang="ja-JP" altLang="en-US" sz="1600" b="1" dirty="0">
                <a:latin typeface="HG丸ｺﾞｼｯｸM-PRO" pitchFamily="50" charset="-128"/>
                <a:ea typeface="HG丸ｺﾞｼｯｸM-PRO" pitchFamily="50" charset="-128"/>
              </a:rPr>
              <a:t>日（木）</a:t>
            </a:r>
            <a:r>
              <a:rPr lang="en-US" altLang="ja-JP" sz="1600" b="1" dirty="0">
                <a:latin typeface="HG丸ｺﾞｼｯｸM-PRO" pitchFamily="50" charset="-128"/>
                <a:ea typeface="HG丸ｺﾞｼｯｸM-PRO" pitchFamily="50" charset="-128"/>
                <a:cs typeface="Times"/>
              </a:rPr>
              <a:t>14:00</a:t>
            </a:r>
            <a:r>
              <a:rPr lang="ja-JP" altLang="en-US" sz="1600" b="1" dirty="0">
                <a:latin typeface="HG丸ｺﾞｼｯｸM-PRO" pitchFamily="50" charset="-128"/>
                <a:ea typeface="HG丸ｺﾞｼｯｸM-PRO" pitchFamily="50" charset="-128"/>
                <a:cs typeface="Times"/>
              </a:rPr>
              <a:t> </a:t>
            </a:r>
            <a:r>
              <a:rPr lang="en-US" altLang="ja-JP" sz="1600" b="1" dirty="0">
                <a:latin typeface="HG丸ｺﾞｼｯｸM-PRO" pitchFamily="50" charset="-128"/>
                <a:ea typeface="HG丸ｺﾞｼｯｸM-PRO" pitchFamily="50" charset="-128"/>
                <a:cs typeface="Times"/>
              </a:rPr>
              <a:t>– 15:00</a:t>
            </a:r>
            <a:endParaRPr kumimoji="1" lang="en-US" altLang="ja-JP" sz="1600" b="1" dirty="0">
              <a:latin typeface="HG丸ｺﾞｼｯｸM-PRO" pitchFamily="50" charset="-128"/>
              <a:ea typeface="HG丸ｺﾞｼｯｸM-PRO" pitchFamily="50" charset="-128"/>
              <a:cs typeface="Times"/>
            </a:endParaRPr>
          </a:p>
          <a:p>
            <a:r>
              <a:rPr lang="ja-JP" altLang="en-US" sz="1600" b="1" dirty="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葛飾キャンパス研究棟８Ｆ第２セミナー室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5" y="2248359"/>
            <a:ext cx="6381850" cy="830997"/>
          </a:xfrm>
          <a:prstGeom prst="rect">
            <a:avLst/>
          </a:prstGeom>
          <a:noFill/>
        </p:spPr>
        <p:txBody>
          <a:bodyPr wrap="square" rtlCol="0">
            <a:spAutoFit/>
          </a:bodyPr>
          <a:lstStyle/>
          <a:p>
            <a:r>
              <a:rPr lang="en-US" altLang="ja-JP" sz="1600" b="1" dirty="0">
                <a:latin typeface="Segoe UI" panose="020B0502040204020203" pitchFamily="34" charset="0"/>
                <a:ea typeface="Segoe UI" panose="020B0502040204020203" pitchFamily="34" charset="0"/>
                <a:cs typeface="Segoe UI" panose="020B0502040204020203" pitchFamily="34" charset="0"/>
              </a:rPr>
              <a:t>Speaker</a:t>
            </a:r>
            <a:r>
              <a:rPr lang="ja-JP" altLang="en-US" sz="1600" dirty="0">
                <a:latin typeface="Segoe UI" panose="020B0502040204020203" pitchFamily="34" charset="0"/>
                <a:ea typeface="HG丸ｺﾞｼｯｸM-PRO" pitchFamily="50" charset="-128"/>
                <a:cs typeface="Segoe UI" panose="020B0502040204020203" pitchFamily="34" charset="0"/>
              </a:rPr>
              <a:t>：</a:t>
            </a:r>
            <a:r>
              <a:rPr lang="ja-JP" altLang="en-US" sz="1600" b="1" dirty="0">
                <a:latin typeface="+mn-ea"/>
                <a:cs typeface="Segoe UI" panose="020B0502040204020203" pitchFamily="34" charset="0"/>
              </a:rPr>
              <a:t>吉井 真央 </a:t>
            </a:r>
            <a:r>
              <a:rPr lang="ja-JP" altLang="en-US" sz="1600" dirty="0"/>
              <a:t>氏</a:t>
            </a:r>
            <a:r>
              <a:rPr lang="en-US" altLang="ja-JP" sz="1600" dirty="0"/>
              <a:t> </a:t>
            </a:r>
            <a:r>
              <a:rPr lang="ja-JP" altLang="en-US" sz="1600" dirty="0"/>
              <a:t>（</a:t>
            </a:r>
            <a:r>
              <a:rPr lang="en-US" altLang="ja-JP" sz="1600" dirty="0"/>
              <a:t>Mao Yoshii</a:t>
            </a:r>
            <a:r>
              <a:rPr lang="ja-JP" altLang="en-US" sz="1600" dirty="0"/>
              <a:t>）</a:t>
            </a:r>
            <a:endParaRPr lang="en-US" altLang="ja-JP" sz="1600" dirty="0">
              <a:latin typeface="Segoe UI" panose="020B0502040204020203" pitchFamily="34" charset="0"/>
              <a:ea typeface="Segoe UI" panose="020B0502040204020203" pitchFamily="34" charset="0"/>
              <a:cs typeface="Segoe UI" panose="020B0502040204020203" pitchFamily="34" charset="0"/>
            </a:endParaRPr>
          </a:p>
          <a:p>
            <a:pPr marL="898525" indent="-898525"/>
            <a:endParaRPr lang="en-US" altLang="ja-JP" sz="1600" b="1" dirty="0">
              <a:latin typeface="Segoe UI" panose="020B0502040204020203" pitchFamily="34" charset="0"/>
              <a:ea typeface="Segoe UI" panose="020B0502040204020203" pitchFamily="34" charset="0"/>
              <a:cs typeface="Segoe UI" panose="020B0502040204020203" pitchFamily="34" charset="0"/>
            </a:endParaRPr>
          </a:p>
          <a:p>
            <a:pPr marL="898525" indent="-898525"/>
            <a:r>
              <a:rPr lang="en-US" altLang="ja-JP" sz="1600" b="1" dirty="0">
                <a:latin typeface="Segoe UI" panose="020B0502040204020203" pitchFamily="34" charset="0"/>
                <a:ea typeface="Segoe UI" panose="020B0502040204020203" pitchFamily="34" charset="0"/>
                <a:cs typeface="Segoe UI" panose="020B0502040204020203" pitchFamily="34" charset="0"/>
              </a:rPr>
              <a:t>Affiliation</a:t>
            </a:r>
            <a:r>
              <a:rPr lang="en-US" altLang="ja-JP" sz="1600" dirty="0">
                <a:latin typeface="Segoe UI" panose="020B0502040204020203" pitchFamily="34" charset="0"/>
                <a:ea typeface="Segoe UI" panose="020B0502040204020203" pitchFamily="34" charset="0"/>
                <a:cs typeface="Segoe UI" panose="020B0502040204020203" pitchFamily="34" charset="0"/>
              </a:rPr>
              <a:t>: </a:t>
            </a:r>
            <a:r>
              <a:rPr lang="ja-JP" altLang="en-US" sz="1600" dirty="0">
                <a:latin typeface="Segoe UI" panose="020B0502040204020203" pitchFamily="34" charset="0"/>
                <a:ea typeface="Segoe UI" panose="020B0502040204020203" pitchFamily="34" charset="0"/>
                <a:cs typeface="Segoe UI" panose="020B0502040204020203" pitchFamily="34" charset="0"/>
              </a:rPr>
              <a:t>東京大学工学系研究科物理工学専攻　森本研究室　</a:t>
            </a:r>
            <a:r>
              <a:rPr lang="en-US" altLang="ja-JP" sz="1600" dirty="0">
                <a:latin typeface="Segoe UI" panose="020B0502040204020203" pitchFamily="34" charset="0"/>
                <a:ea typeface="Segoe UI" panose="020B0502040204020203" pitchFamily="34" charset="0"/>
                <a:cs typeface="Segoe UI" panose="020B0502040204020203" pitchFamily="34" charset="0"/>
              </a:rPr>
              <a:t>D1</a:t>
            </a:r>
            <a:endParaRPr lang="en-US" altLang="ja-JP" sz="15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テキスト ボックス 12"/>
          <p:cNvSpPr txBox="1"/>
          <p:nvPr/>
        </p:nvSpPr>
        <p:spPr>
          <a:xfrm>
            <a:off x="70020" y="3252308"/>
            <a:ext cx="3038940" cy="338554"/>
          </a:xfrm>
          <a:prstGeom prst="rect">
            <a:avLst/>
          </a:prstGeom>
          <a:noFill/>
        </p:spPr>
        <p:txBody>
          <a:bodyPr wrap="square" rtlCol="0">
            <a:spAutoFit/>
          </a:bodyPr>
          <a:lstStyle/>
          <a:p>
            <a:pPr marL="539750" indent="-539750"/>
            <a:r>
              <a:rPr lang="en-US" altLang="ja-JP" sz="1600" b="1" dirty="0">
                <a:latin typeface="Segoe UI" panose="020B0502040204020203" pitchFamily="34" charset="0"/>
                <a:ea typeface="Segoe UI" panose="020B0502040204020203" pitchFamily="34" charset="0"/>
                <a:cs typeface="Segoe UI" panose="020B0502040204020203" pitchFamily="34" charset="0"/>
              </a:rPr>
              <a:t>Title</a:t>
            </a:r>
            <a:r>
              <a:rPr lang="ja-JP" altLang="en-US" sz="1600" dirty="0">
                <a:latin typeface="Segoe UI" panose="020B0502040204020203" pitchFamily="34" charset="0"/>
                <a:ea typeface="HG丸ｺﾞｼｯｸM-PRO" pitchFamily="50" charset="-128"/>
                <a:cs typeface="Segoe UI" panose="020B0502040204020203" pitchFamily="34" charset="0"/>
              </a:rPr>
              <a:t>：</a:t>
            </a:r>
            <a:r>
              <a:rPr lang="ja-JP" altLang="en-US" sz="1600" dirty="0"/>
              <a:t>薄膜積層系の光学応答</a:t>
            </a:r>
            <a:endParaRPr lang="ja-JP" altLang="ja-JP" sz="1600" dirty="0">
              <a:latin typeface="Hiragino Maru Gothic ProN W4" charset="-128"/>
              <a:ea typeface="Hiragino Maru Gothic ProN W4" charset="-128"/>
              <a:cs typeface="Hiragino Maru Gothic ProN W4" charset="-128"/>
            </a:endParaRPr>
          </a:p>
        </p:txBody>
      </p:sp>
      <p:sp>
        <p:nvSpPr>
          <p:cNvPr id="14" name="テキスト ボックス 13"/>
          <p:cNvSpPr txBox="1"/>
          <p:nvPr/>
        </p:nvSpPr>
        <p:spPr>
          <a:xfrm>
            <a:off x="70020" y="3761081"/>
            <a:ext cx="1200894" cy="276999"/>
          </a:xfrm>
          <a:prstGeom prst="rect">
            <a:avLst/>
          </a:prstGeom>
          <a:noFill/>
        </p:spPr>
        <p:txBody>
          <a:bodyPr wrap="square" rtlCol="0">
            <a:spAutoFit/>
          </a:bodyPr>
          <a:lstStyle/>
          <a:p>
            <a:r>
              <a:rPr lang="en-US" altLang="ja-JP" sz="1200" b="1" dirty="0">
                <a:latin typeface="HG丸ｺﾞｼｯｸM-PRO" pitchFamily="50" charset="-128"/>
                <a:ea typeface="HG丸ｺﾞｼｯｸM-PRO" pitchFamily="50" charset="-128"/>
              </a:rPr>
              <a:t>Abstract</a:t>
            </a:r>
            <a:r>
              <a:rPr lang="ja-JP" altLang="en-US" sz="1200" b="1" dirty="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a:latin typeface="HG丸ｺﾞｼｯｸM-PRO" pitchFamily="50" charset="-128"/>
                <a:ea typeface="HG丸ｺﾞｼｯｸM-PRO" pitchFamily="50" charset="-128"/>
              </a:rPr>
              <a:t>第</a:t>
            </a:r>
            <a:r>
              <a:rPr kumimoji="1" lang="en-US" altLang="ja-JP" sz="2000" dirty="0">
                <a:latin typeface="HG丸ｺﾞｼｯｸM-PRO" pitchFamily="50" charset="-128"/>
                <a:ea typeface="HG丸ｺﾞｼｯｸM-PRO" pitchFamily="50" charset="-128"/>
              </a:rPr>
              <a:t>50</a:t>
            </a:r>
            <a:r>
              <a:rPr kumimoji="1" lang="ja-JP" altLang="en-US" sz="2000" dirty="0">
                <a:latin typeface="HG丸ｺﾞｼｯｸM-PRO" pitchFamily="50" charset="-128"/>
                <a:ea typeface="HG丸ｺﾞｼｯｸM-PRO" pitchFamily="50" charset="-128"/>
              </a:rPr>
              <a:t>回</a:t>
            </a:r>
            <a:r>
              <a:rPr kumimoji="1" lang="ja-JP" altLang="en-US" sz="4000" dirty="0">
                <a:latin typeface="HG丸ｺﾞｼｯｸM-PRO" pitchFamily="50" charset="-128"/>
                <a:ea typeface="HG丸ｺﾞｼｯｸM-PRO" pitchFamily="50" charset="-128"/>
              </a:rPr>
              <a:t>応用物理学科セミナー</a:t>
            </a: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710041"/>
            <a:ext cx="1451038" cy="276999"/>
          </a:xfrm>
          <a:prstGeom prst="rect">
            <a:avLst/>
          </a:prstGeom>
          <a:noFill/>
        </p:spPr>
        <p:txBody>
          <a:bodyPr wrap="none" rtlCol="0">
            <a:spAutoFit/>
          </a:bodyPr>
          <a:lstStyle/>
          <a:p>
            <a:r>
              <a:rPr lang="ja-JP" altLang="en-US" sz="1200" dirty="0">
                <a:latin typeface="HG丸ｺﾞｼｯｸM-PRO" pitchFamily="50" charset="-128"/>
                <a:ea typeface="HG丸ｺﾞｼｯｸM-PRO" pitchFamily="50" charset="-128"/>
              </a:rPr>
              <a:t>世話人：</a:t>
            </a:r>
            <a:r>
              <a:rPr lang="ja-JP" altLang="en-US" sz="1200" b="1" dirty="0"/>
              <a:t>遠山 貴巳</a:t>
            </a:r>
            <a:endParaRPr lang="en-US" altLang="ja-JP" sz="1200"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1412</TotalTime>
  <Words>433</Words>
  <Application>Microsoft Office PowerPoint</Application>
  <PresentationFormat>画面に合わせる (4:3)</PresentationFormat>
  <Paragraphs>19</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Hiragino Maru Gothic ProN W4</vt:lpstr>
      <vt:lpstr>ＭＳ Ｐゴシック</vt:lpstr>
      <vt:lpstr>ヒラギノ丸ゴ ProN W4</vt:lpstr>
      <vt:lpstr>Arial</vt:lpstr>
      <vt:lpstr>Calibri</vt:lpstr>
      <vt:lpstr>Segoe UI</vt:lpstr>
      <vt:lpstr>Times</vt:lpstr>
      <vt:lpstr>Office テーマ</vt:lpstr>
      <vt:lpstr>PowerPoint プレゼンテーション</vt:lpstr>
    </vt:vector>
  </TitlesOfParts>
  <Company>東京理科大学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Takami Tohyama</cp:lastModifiedBy>
  <cp:revision>217</cp:revision>
  <cp:lastPrinted>2011-05-23T09:25:47Z</cp:lastPrinted>
  <dcterms:created xsi:type="dcterms:W3CDTF">2011-06-28T08:58:10Z</dcterms:created>
  <dcterms:modified xsi:type="dcterms:W3CDTF">2022-11-09T10:08:09Z</dcterms:modified>
</cp:coreProperties>
</file>