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88163" cy="100203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06CB"/>
    <a:srgbClr val="10019B"/>
    <a:srgbClr val="1203A5"/>
    <a:srgbClr val="4A26EB"/>
    <a:srgbClr val="1F046E"/>
    <a:srgbClr val="A30F00"/>
    <a:srgbClr val="C01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86" d="100"/>
          <a:sy n="86" d="100"/>
        </p:scale>
        <p:origin x="1416" y="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27AEFA0A-6EEA-4E49-9BBB-0CAC71002DE4}" type="datetimeFigureOut">
              <a:rPr kumimoji="1" lang="ja-JP" altLang="en-US" smtClean="0"/>
              <a:pPr/>
              <a:t>2022/12/23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35175" y="750888"/>
            <a:ext cx="281781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6595AE5E-C4FC-4599-88E1-11FF4CA0491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86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5AE5E-C4FC-4599-88E1-11FF4CA0491F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041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2022/12/23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2022/12/23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2022/12/23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2022/12/23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2022/12/23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2022/12/23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2022/12/23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2022/12/23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2022/12/23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2022/12/23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2022/12/23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59184-5681-AB43-B86D-837DECA57B1E}" type="datetimeFigureOut">
              <a:rPr lang="ja-JP" altLang="en-US" smtClean="0"/>
              <a:pPr/>
              <a:t>2022/12/23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19455" y="4081831"/>
            <a:ext cx="6493579" cy="47286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400" dirty="0">
                <a:solidFill>
                  <a:schemeClr val="bg1">
                    <a:lumMod val="10000"/>
                  </a:schemeClr>
                </a:solidFill>
                <a:latin typeface="ヒラギノ丸ゴ ProN W4" panose="020F0400000000000000" pitchFamily="34" charset="-128"/>
                <a:ea typeface="ヒラギノ丸ゴ ProN W4" panose="020F0400000000000000" pitchFamily="34" charset="-128"/>
                <a:cs typeface="Segoe UI" panose="020B0502040204020203" pitchFamily="34" charset="0"/>
              </a:rPr>
              <a:t>　</a:t>
            </a: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One of the fundamental questions in correlated materials is whether its low-energy physics can be described in terms of quasiparticles -- or we are just left with the "unparticle" physics. A paradigmatic example of such a situation can be found in antiferromagnets with added mobile holes. These, depending on the system dimension, either form well-defined fermionic quasiparticles (e.g. spin polarons) or </a:t>
            </a:r>
            <a:r>
              <a:rPr lang="en-US" altLang="ja-JP" sz="1400" dirty="0" err="1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fractionalise</a:t>
            </a: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 into </a:t>
            </a:r>
            <a:r>
              <a:rPr lang="en-US" altLang="ja-JP" sz="1400" dirty="0" err="1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spinons</a:t>
            </a: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 and </a:t>
            </a:r>
            <a:r>
              <a:rPr lang="en-US" altLang="ja-JP" sz="1400" dirty="0" err="1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holons</a:t>
            </a: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 [1].</a:t>
            </a:r>
          </a:p>
          <a:p>
            <a:pPr>
              <a:lnSpc>
                <a:spcPct val="120000"/>
              </a:lnSpc>
            </a:pP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   In this talk, I will discuss which of these two cases is more "typical" to the copper oxides. To this end, I intend to give an overview of our recent understanding of the ARPES spectra of undoped antiferromagnets [2] and show a prominent stability of the fermionic quasiparticles. Next, I will speculate whether this situation may change in the doped </a:t>
            </a:r>
            <a:r>
              <a:rPr lang="en-US" altLang="ja-JP" sz="1400" dirty="0" err="1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cuprates</a:t>
            </a: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 [3], i.e. in systems without magnetic long-rage order but (still) with a strong coupling between magnetic and fermionic degrees of freedom.</a:t>
            </a:r>
          </a:p>
          <a:p>
            <a:pPr>
              <a:lnSpc>
                <a:spcPct val="120000"/>
              </a:lnSpc>
            </a:pPr>
            <a:endParaRPr lang="en-US" altLang="ja-JP" sz="1400" dirty="0">
              <a:solidFill>
                <a:schemeClr val="bg1">
                  <a:lumMod val="10000"/>
                </a:schemeClr>
              </a:solidFill>
              <a:ea typeface="ヒラギノ丸ゴ ProN W4" panose="020F0400000000000000" pitchFamily="34" charset="-128"/>
              <a:cs typeface="Segoe UI" panose="020B0502040204020203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[1] S. Maekawa &amp; T. Tohyama, Rep. Prog. Phys. </a:t>
            </a:r>
            <a:r>
              <a:rPr lang="en-US" altLang="ja-JP" sz="1400" b="1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64</a:t>
            </a: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, 383 (2001).</a:t>
            </a:r>
          </a:p>
          <a:p>
            <a:pPr marL="177800" indent="-177800">
              <a:lnSpc>
                <a:spcPct val="120000"/>
              </a:lnSpc>
            </a:pP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[2] K. </a:t>
            </a:r>
            <a:r>
              <a:rPr lang="en-US" altLang="ja-JP" sz="1400" dirty="0" err="1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Bieniasz</a:t>
            </a: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 et al., </a:t>
            </a:r>
            <a:r>
              <a:rPr lang="en-US" altLang="ja-JP" sz="1400" dirty="0" err="1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SciPost</a:t>
            </a: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 Phys. </a:t>
            </a:r>
            <a:r>
              <a:rPr lang="en-US" altLang="ja-JP" sz="1400" b="1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7</a:t>
            </a: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, 066 (2019); P. </a:t>
            </a:r>
            <a:r>
              <a:rPr lang="en-US" altLang="ja-JP" sz="1400" dirty="0" err="1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Wrzosek</a:t>
            </a: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 and K. </a:t>
            </a:r>
            <a:r>
              <a:rPr lang="en-US" altLang="ja-JP" sz="1400" dirty="0" err="1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Wohlfeld</a:t>
            </a: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, Phys. Rev. B </a:t>
            </a:r>
            <a:r>
              <a:rPr lang="en-US" altLang="ja-JP" sz="1400" b="1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103</a:t>
            </a: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, 035113 (2021); P. </a:t>
            </a:r>
            <a:r>
              <a:rPr lang="en-US" altLang="ja-JP" sz="1400" dirty="0" err="1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Wrzosek</a:t>
            </a: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 et al., arXiv:2203.01846.</a:t>
            </a:r>
          </a:p>
          <a:p>
            <a:pPr marL="177800" indent="-177800">
              <a:lnSpc>
                <a:spcPct val="120000"/>
              </a:lnSpc>
            </a:pP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[3] Y. Wang et al., Phys. Rev. B </a:t>
            </a:r>
            <a:r>
              <a:rPr lang="en-US" altLang="ja-JP" sz="1400" b="1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97</a:t>
            </a: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, 115120(2018); Y. Wang et al., Comm Phys. </a:t>
            </a:r>
            <a:r>
              <a:rPr lang="en-US" altLang="ja-JP" sz="1400" b="1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3</a:t>
            </a: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, 210 (2020);  W. Zhang et al., </a:t>
            </a:r>
            <a:r>
              <a:rPr lang="en-US" altLang="ja-JP" sz="1400" dirty="0" err="1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arXiv</a:t>
            </a: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: 2204.08749 [accepted in NPJ Quantum Mater. (2022)]. 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72023" y="1568293"/>
            <a:ext cx="4889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  <a:cs typeface="Times"/>
              </a:rPr>
              <a:t>日時：</a:t>
            </a:r>
            <a:r>
              <a:rPr lang="en-US" altLang="ja-JP" sz="1600" b="1" dirty="0">
                <a:latin typeface="HG丸ｺﾞｼｯｸM-PRO" pitchFamily="50" charset="-128"/>
                <a:ea typeface="HG丸ｺﾞｼｯｸM-PRO" pitchFamily="50" charset="-128"/>
                <a:cs typeface="Times"/>
              </a:rPr>
              <a:t> 1</a:t>
            </a:r>
            <a:r>
              <a:rPr kumimoji="1" lang="ja-JP" altLang="en-US" sz="1600" b="1" dirty="0"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lang="en-US" altLang="ja-JP" sz="1600" b="1" dirty="0">
                <a:latin typeface="HG丸ｺﾞｼｯｸM-PRO" pitchFamily="50" charset="-128"/>
                <a:ea typeface="HG丸ｺﾞｼｯｸM-PRO" pitchFamily="50" charset="-128"/>
              </a:rPr>
              <a:t>18</a:t>
            </a:r>
            <a:r>
              <a:rPr kumimoji="1" lang="ja-JP" altLang="en-US" sz="1600" b="1" dirty="0">
                <a:latin typeface="HG丸ｺﾞｼｯｸM-PRO" pitchFamily="50" charset="-128"/>
                <a:ea typeface="HG丸ｺﾞｼｯｸM-PRO" pitchFamily="50" charset="-128"/>
              </a:rPr>
              <a:t>日（水）</a:t>
            </a:r>
            <a:r>
              <a:rPr kumimoji="1" lang="en-US" altLang="ja-JP" sz="1600" b="1" dirty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en-US" altLang="ja-JP" sz="1600" b="1" dirty="0">
                <a:latin typeface="HG丸ｺﾞｼｯｸM-PRO" pitchFamily="50" charset="-128"/>
                <a:ea typeface="HG丸ｺﾞｼｯｸM-PRO" pitchFamily="50" charset="-128"/>
                <a:cs typeface="Times"/>
              </a:rPr>
              <a:t>16:00</a:t>
            </a:r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  <a:cs typeface="Times"/>
              </a:rPr>
              <a:t> </a:t>
            </a:r>
            <a:r>
              <a:rPr lang="en-US" altLang="ja-JP" sz="1600" b="1" dirty="0">
                <a:latin typeface="HG丸ｺﾞｼｯｸM-PRO" pitchFamily="50" charset="-128"/>
                <a:ea typeface="HG丸ｺﾞｼｯｸM-PRO" pitchFamily="50" charset="-128"/>
                <a:cs typeface="Times"/>
              </a:rPr>
              <a:t>– 17:00</a:t>
            </a:r>
            <a:endParaRPr kumimoji="1" lang="en-US" altLang="ja-JP" sz="1600" b="1" dirty="0">
              <a:latin typeface="HG丸ｺﾞｼｯｸM-PRO" pitchFamily="50" charset="-128"/>
              <a:ea typeface="HG丸ｺﾞｼｯｸM-PRO" pitchFamily="50" charset="-128"/>
              <a:cs typeface="Times"/>
            </a:endParaRPr>
          </a:p>
          <a:p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  <a:cs typeface="Times"/>
              </a:rPr>
              <a:t>場所：</a:t>
            </a:r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</a:rPr>
              <a:t>葛飾キャンパス研究棟８Ｆ第</a:t>
            </a:r>
            <a:r>
              <a:rPr lang="en-US" altLang="ja-JP" sz="1600" b="1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</a:rPr>
              <a:t>セミナー室</a:t>
            </a:r>
            <a:endParaRPr kumimoji="1" lang="ja-JP" altLang="en-US" sz="16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9134" y="2256631"/>
            <a:ext cx="69933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Speaker</a:t>
            </a:r>
            <a:r>
              <a:rPr lang="ja-JP" altLang="en-US" sz="1600" dirty="0">
                <a:latin typeface="Segoe UI" panose="020B0502040204020203" pitchFamily="34" charset="0"/>
                <a:ea typeface="HG丸ｺﾞｼｯｸM-PRO" pitchFamily="50" charset="-128"/>
                <a:cs typeface="Segoe UI" panose="020B0502040204020203" pitchFamily="34" charset="0"/>
              </a:rPr>
              <a:t>：</a:t>
            </a:r>
            <a:r>
              <a:rPr lang="en-US" altLang="ja-JP" sz="1600" b="1" dirty="0">
                <a:latin typeface="+mn-ea"/>
                <a:ea typeface="HG丸ｺﾞｼｯｸM-PRO" pitchFamily="50" charset="-128"/>
                <a:cs typeface="Segoe UI" panose="020B0502040204020203" pitchFamily="34" charset="0"/>
              </a:rPr>
              <a:t>Prof</a:t>
            </a:r>
            <a:r>
              <a:rPr lang="en-US" altLang="ja-JP" sz="1600" b="1" dirty="0">
                <a:latin typeface="+mn-ea"/>
                <a:cs typeface="Segoe UI" panose="020B0502040204020203" pitchFamily="34" charset="0"/>
              </a:rPr>
              <a:t>. Krzysztof </a:t>
            </a:r>
            <a:r>
              <a:rPr lang="en-US" altLang="ja-JP" sz="1600" b="1" dirty="0" err="1">
                <a:latin typeface="+mn-ea"/>
                <a:cs typeface="Segoe UI" panose="020B0502040204020203" pitchFamily="34" charset="0"/>
              </a:rPr>
              <a:t>Wohlfeld</a:t>
            </a:r>
            <a:endParaRPr lang="en-US" altLang="ja-JP" sz="16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898525" indent="-898525"/>
            <a:endParaRPr lang="en-US" altLang="ja-JP" sz="16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898525" indent="-898525"/>
            <a:r>
              <a:rPr lang="en-US" altLang="ja-JP" sz="16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Affiliation</a:t>
            </a:r>
            <a:r>
              <a:rPr lang="en-US" altLang="ja-JP" sz="16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: Institute of Theoretical Physics, University of Warsaw (POLAND)</a:t>
            </a:r>
            <a:endParaRPr lang="en-US" altLang="ja-JP" sz="15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0020" y="3335494"/>
            <a:ext cx="65685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9750" indent="-539750"/>
            <a:r>
              <a:rPr lang="en-US" altLang="ja-JP" sz="16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Title</a:t>
            </a:r>
            <a:r>
              <a:rPr lang="ja-JP" altLang="en-US" sz="1600" dirty="0">
                <a:latin typeface="Segoe UI" panose="020B0502040204020203" pitchFamily="34" charset="0"/>
                <a:ea typeface="HG丸ｺﾞｼｯｸM-PRO" pitchFamily="50" charset="-128"/>
                <a:cs typeface="Segoe UI" panose="020B0502040204020203" pitchFamily="34" charset="0"/>
              </a:rPr>
              <a:t>：</a:t>
            </a:r>
            <a:r>
              <a:rPr lang="en-US" altLang="ja-JP" sz="1600" dirty="0"/>
              <a:t>Shining light on copper oxides: quasiparticles or "unparticle" physics?  </a:t>
            </a:r>
            <a:endParaRPr lang="ja-JP" altLang="ja-JP" sz="1600" dirty="0">
              <a:latin typeface="Hiragino Maru Gothic ProN W4" charset="-128"/>
              <a:ea typeface="Hiragino Maru Gothic ProN W4" charset="-128"/>
              <a:cs typeface="Hiragino Maru Gothic ProN W4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0020" y="3830609"/>
            <a:ext cx="12008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latin typeface="HG丸ｺﾞｼｯｸM-PRO" pitchFamily="50" charset="-128"/>
                <a:ea typeface="HG丸ｺﾞｼｯｸM-PRO" pitchFamily="50" charset="-128"/>
              </a:rPr>
              <a:t>Abstract</a:t>
            </a:r>
            <a:r>
              <a:rPr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endParaRPr kumimoji="1" lang="ja-JP" altLang="en-US" sz="12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0" y="1467931"/>
            <a:ext cx="6857999" cy="4571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dirty="0">
                <a:solidFill>
                  <a:srgbClr val="FFFFFF"/>
                </a:solidFill>
              </a:rPr>
              <a:t>　　　</a:t>
            </a:r>
            <a:endParaRPr lang="ja-JP" altLang="en-US" sz="3600" dirty="0">
              <a:solidFill>
                <a:srgbClr val="FFFFFF"/>
              </a:solidFill>
              <a:latin typeface="Times"/>
              <a:cs typeface="Times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0" y="760539"/>
            <a:ext cx="6857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HG丸ｺﾞｼｯｸM-PRO" pitchFamily="50" charset="-128"/>
                <a:ea typeface="HG丸ｺﾞｼｯｸM-PRO" pitchFamily="50" charset="-128"/>
              </a:rPr>
              <a:t>第５１回</a:t>
            </a:r>
            <a:r>
              <a:rPr kumimoji="1" lang="ja-JP" altLang="en-US" sz="4000" dirty="0">
                <a:latin typeface="HG丸ｺﾞｼｯｸM-PRO" pitchFamily="50" charset="-128"/>
                <a:ea typeface="HG丸ｺﾞｼｯｸM-PRO" pitchFamily="50" charset="-128"/>
              </a:rPr>
              <a:t>応用物理学科セミナー</a:t>
            </a:r>
          </a:p>
        </p:txBody>
      </p:sp>
      <p:pic>
        <p:nvPicPr>
          <p:cNvPr id="1026" name="Picture 2" descr="D:\ysumino\Desktop\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938"/>
            <a:ext cx="2367504" cy="648814"/>
          </a:xfrm>
          <a:prstGeom prst="rect">
            <a:avLst/>
          </a:prstGeom>
          <a:noFill/>
        </p:spPr>
      </p:pic>
      <p:sp>
        <p:nvSpPr>
          <p:cNvPr id="15" name="テキスト ボックス 14"/>
          <p:cNvSpPr txBox="1"/>
          <p:nvPr/>
        </p:nvSpPr>
        <p:spPr>
          <a:xfrm>
            <a:off x="4999947" y="8784721"/>
            <a:ext cx="1451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世話人：</a:t>
            </a:r>
            <a:r>
              <a:rPr lang="ja-JP" altLang="en-US" sz="1200" b="1" dirty="0"/>
              <a:t>遠山 貴巳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1424</TotalTime>
  <Words>372</Words>
  <Application>Microsoft Office PowerPoint</Application>
  <PresentationFormat>画面に合わせる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Hiragino Maru Gothic ProN W4</vt:lpstr>
      <vt:lpstr>ＭＳ Ｐゴシック</vt:lpstr>
      <vt:lpstr>ヒラギノ丸ゴ ProN W4</vt:lpstr>
      <vt:lpstr>Arial</vt:lpstr>
      <vt:lpstr>Calibri</vt:lpstr>
      <vt:lpstr>Segoe UI</vt:lpstr>
      <vt:lpstr>Times</vt:lpstr>
      <vt:lpstr>Office テーマ</vt:lpstr>
      <vt:lpstr>PowerPoint プレゼンテーション</vt:lpstr>
    </vt:vector>
  </TitlesOfParts>
  <Company>東京理科大学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住野豊</dc:creator>
  <cp:lastModifiedBy>Takami Tohyama</cp:lastModifiedBy>
  <cp:revision>220</cp:revision>
  <cp:lastPrinted>2011-05-23T09:25:47Z</cp:lastPrinted>
  <dcterms:created xsi:type="dcterms:W3CDTF">2011-06-28T08:58:10Z</dcterms:created>
  <dcterms:modified xsi:type="dcterms:W3CDTF">2022-12-23T07:14:15Z</dcterms:modified>
</cp:coreProperties>
</file>