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88163" cy="100203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6CB"/>
    <a:srgbClr val="10019B"/>
    <a:srgbClr val="1203A5"/>
    <a:srgbClr val="4A26EB"/>
    <a:srgbClr val="1F046E"/>
    <a:srgbClr val="A30F00"/>
    <a:srgbClr val="C01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86" d="100"/>
          <a:sy n="86" d="100"/>
        </p:scale>
        <p:origin x="1416" y="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7AEFA0A-6EEA-4E49-9BBB-0CAC71002DE4}" type="datetimeFigureOut">
              <a:rPr kumimoji="1" lang="ja-JP" altLang="en-US" smtClean="0"/>
              <a:pPr/>
              <a:t>2022/12/23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595AE5E-C4FC-4599-88E1-11FF4CA049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86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5AE5E-C4FC-4599-88E1-11FF4CA0491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041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2022/12/23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2022/12/23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2022/12/23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2022/12/23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2022/12/23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2022/12/23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2022/12/23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2022/12/23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2022/12/23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2022/12/23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2022/12/23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59184-5681-AB43-B86D-837DECA57B1E}" type="datetimeFigureOut">
              <a:rPr lang="ja-JP" altLang="en-US" smtClean="0"/>
              <a:pPr/>
              <a:t>2022/12/23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19455" y="4081831"/>
            <a:ext cx="6493579" cy="4728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400" dirty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  <a:cs typeface="Segoe UI" panose="020B0502040204020203" pitchFamily="34" charset="0"/>
              </a:rPr>
              <a:t>　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One of the fundamental questions in correlated materials is whether its low-energy physics can be described in terms of quasiparticles -- or we are just left with the "unparticle" physics. A paradigmatic example of such a situation can be found in antiferromagnets with added mobile holes. These, depending on the system dimension, either form well-defined fermionic quasiparticles (e.g. spin polarons) or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fractionalise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 into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spinons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 and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holons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 [1].</a:t>
            </a:r>
          </a:p>
          <a:p>
            <a:pPr>
              <a:lnSpc>
                <a:spcPct val="120000"/>
              </a:lnSpc>
            </a:pP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   In this talk, I will discuss which of these two cases is more "typical" to the copper oxides. To this end, I intend to give an overview of our recent understanding of the ARPES spectra of undoped antiferromagnets [2] and show a prominent stability of the fermionic quasiparticles. Next, I will speculate whether this situation may change in the doped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cuprates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 [3], i.e. in systems without magnetic long-rage order but (still) with a strong coupling between magnetic and fermionic degrees of freedom.</a:t>
            </a:r>
          </a:p>
          <a:p>
            <a:pPr>
              <a:lnSpc>
                <a:spcPct val="120000"/>
              </a:lnSpc>
            </a:pPr>
            <a:endParaRPr lang="en-US" altLang="ja-JP" sz="1400" dirty="0">
              <a:solidFill>
                <a:schemeClr val="bg1">
                  <a:lumMod val="10000"/>
                </a:schemeClr>
              </a:solidFill>
              <a:ea typeface="ヒラギノ丸ゴ ProN W4" panose="020F0400000000000000" pitchFamily="34" charset="-128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[1] S. Maekawa &amp; T. Tohyama, Rep. Prog. Phys. </a:t>
            </a:r>
            <a:r>
              <a:rPr lang="en-US" altLang="ja-JP" sz="1400" b="1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64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, 383 (2001).</a:t>
            </a:r>
          </a:p>
          <a:p>
            <a:pPr marL="177800" indent="-177800">
              <a:lnSpc>
                <a:spcPct val="120000"/>
              </a:lnSpc>
            </a:pP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[2] K.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Bieniasz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 et al.,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SciPost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 Phys. </a:t>
            </a:r>
            <a:r>
              <a:rPr lang="en-US" altLang="ja-JP" sz="1400" b="1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7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, 066 (2019); P.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Wrzosek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 and K.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Wohlfeld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, Phys. Rev. B </a:t>
            </a:r>
            <a:r>
              <a:rPr lang="en-US" altLang="ja-JP" sz="1400" b="1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103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, 035113 (2021); P.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Wrzosek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 et al., arXiv:2203.01846.</a:t>
            </a:r>
          </a:p>
          <a:p>
            <a:pPr marL="177800" indent="-177800">
              <a:lnSpc>
                <a:spcPct val="120000"/>
              </a:lnSpc>
            </a:pP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[3] Y. Wang et al., Phys. Rev. B </a:t>
            </a:r>
            <a:r>
              <a:rPr lang="en-US" altLang="ja-JP" sz="1400" b="1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97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, 115120(2018); Y. Wang et al., Comm Phys. </a:t>
            </a:r>
            <a:r>
              <a:rPr lang="en-US" altLang="ja-JP" sz="1400" b="1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3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, 210 (2020);  W. Zhang et al.,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arXiv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: 2204.08749 [accepted in NPJ Quantum Mater. (2022)]. 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72023" y="1568293"/>
            <a:ext cx="4889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日時：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 1</a:t>
            </a:r>
            <a:r>
              <a:rPr kumimoji="1"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18</a:t>
            </a:r>
            <a:r>
              <a:rPr kumimoji="1"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日（水）</a:t>
            </a:r>
            <a:r>
              <a:rPr kumimoji="1"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16:00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 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– 17:00</a:t>
            </a:r>
            <a:endParaRPr kumimoji="1" lang="en-US" altLang="ja-JP" sz="1600" b="1" dirty="0">
              <a:latin typeface="HG丸ｺﾞｼｯｸM-PRO" pitchFamily="50" charset="-128"/>
              <a:ea typeface="HG丸ｺﾞｼｯｸM-PRO" pitchFamily="50" charset="-128"/>
              <a:cs typeface="Times"/>
            </a:endParaRPr>
          </a:p>
          <a:p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場所：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葛飾キャンパス研究棟８Ｆ第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セミナー室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9134" y="2256631"/>
            <a:ext cx="69933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Speaker</a:t>
            </a:r>
            <a:r>
              <a:rPr lang="ja-JP" altLang="en-US" sz="1600" dirty="0">
                <a:latin typeface="Segoe UI" panose="020B0502040204020203" pitchFamily="34" charset="0"/>
                <a:ea typeface="HG丸ｺﾞｼｯｸM-PRO" pitchFamily="50" charset="-128"/>
                <a:cs typeface="Segoe UI" panose="020B0502040204020203" pitchFamily="34" charset="0"/>
              </a:rPr>
              <a:t>：</a:t>
            </a:r>
            <a:r>
              <a:rPr lang="en-US" altLang="ja-JP" sz="1600" b="1" dirty="0">
                <a:latin typeface="+mn-ea"/>
                <a:ea typeface="HG丸ｺﾞｼｯｸM-PRO" pitchFamily="50" charset="-128"/>
                <a:cs typeface="Segoe UI" panose="020B0502040204020203" pitchFamily="34" charset="0"/>
              </a:rPr>
              <a:t>Prof</a:t>
            </a:r>
            <a:r>
              <a:rPr lang="en-US" altLang="ja-JP" sz="1600" b="1" dirty="0">
                <a:latin typeface="+mn-ea"/>
                <a:cs typeface="Segoe UI" panose="020B0502040204020203" pitchFamily="34" charset="0"/>
              </a:rPr>
              <a:t>. Krzysztof </a:t>
            </a:r>
            <a:r>
              <a:rPr lang="en-US" altLang="ja-JP" sz="1600" b="1" dirty="0" err="1">
                <a:latin typeface="+mn-ea"/>
                <a:cs typeface="Segoe UI" panose="020B0502040204020203" pitchFamily="34" charset="0"/>
              </a:rPr>
              <a:t>Wohlfeld</a:t>
            </a:r>
            <a:endParaRPr lang="en-US" altLang="ja-JP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98525" indent="-898525"/>
            <a:endParaRPr lang="en-US" altLang="ja-JP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98525" indent="-898525"/>
            <a:r>
              <a:rPr lang="en-US" altLang="ja-JP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Affiliation</a:t>
            </a:r>
            <a:r>
              <a:rPr lang="en-US" altLang="ja-JP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Institute of Theoretical Physics, University of Warsaw (POLAND)</a:t>
            </a:r>
            <a:endParaRPr lang="en-US" altLang="ja-JP" sz="15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0020" y="3335494"/>
            <a:ext cx="6568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/>
            <a:r>
              <a:rPr lang="en-US" altLang="ja-JP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Title</a:t>
            </a:r>
            <a:r>
              <a:rPr lang="ja-JP" altLang="en-US" sz="1600" dirty="0">
                <a:latin typeface="Segoe UI" panose="020B0502040204020203" pitchFamily="34" charset="0"/>
                <a:ea typeface="HG丸ｺﾞｼｯｸM-PRO" pitchFamily="50" charset="-128"/>
                <a:cs typeface="Segoe UI" panose="020B0502040204020203" pitchFamily="34" charset="0"/>
              </a:rPr>
              <a:t>：</a:t>
            </a:r>
            <a:r>
              <a:rPr lang="en-US" altLang="ja-JP" sz="1600" dirty="0"/>
              <a:t>Shining light on copper oxides: quasiparticles or "unparticle" physics?  </a:t>
            </a:r>
            <a:endParaRPr lang="ja-JP" altLang="ja-JP" sz="16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020" y="3830609"/>
            <a:ext cx="1200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HG丸ｺﾞｼｯｸM-PRO" pitchFamily="50" charset="-128"/>
                <a:ea typeface="HG丸ｺﾞｼｯｸM-PRO" pitchFamily="50" charset="-128"/>
              </a:rPr>
              <a:t>Abstract</a:t>
            </a: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endParaRPr kumimoji="1" lang="ja-JP" altLang="en-US" sz="12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0" y="1467931"/>
            <a:ext cx="6857999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>
                <a:solidFill>
                  <a:srgbClr val="FFFFFF"/>
                </a:solidFill>
              </a:rPr>
              <a:t>　　　</a:t>
            </a:r>
            <a:endParaRPr lang="ja-JP" altLang="en-US" sz="3600" dirty="0">
              <a:solidFill>
                <a:srgbClr val="FFFFFF"/>
              </a:solidFill>
              <a:latin typeface="Times"/>
              <a:cs typeface="Time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760539"/>
            <a:ext cx="6857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HG丸ｺﾞｼｯｸM-PRO" pitchFamily="50" charset="-128"/>
                <a:ea typeface="HG丸ｺﾞｼｯｸM-PRO" pitchFamily="50" charset="-128"/>
              </a:rPr>
              <a:t>第５１回</a:t>
            </a:r>
            <a:r>
              <a:rPr kumimoji="1" lang="ja-JP" altLang="en-US" sz="4000" dirty="0">
                <a:latin typeface="HG丸ｺﾞｼｯｸM-PRO" pitchFamily="50" charset="-128"/>
                <a:ea typeface="HG丸ｺﾞｼｯｸM-PRO" pitchFamily="50" charset="-128"/>
              </a:rPr>
              <a:t>応用物理学科セミナー</a:t>
            </a:r>
          </a:p>
        </p:txBody>
      </p:sp>
      <p:pic>
        <p:nvPicPr>
          <p:cNvPr id="1026" name="Picture 2" descr="D:\ysumino\Desktop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938"/>
            <a:ext cx="2367504" cy="648814"/>
          </a:xfrm>
          <a:prstGeom prst="rect">
            <a:avLst/>
          </a:prstGeom>
          <a:noFill/>
        </p:spPr>
      </p:pic>
      <p:sp>
        <p:nvSpPr>
          <p:cNvPr id="15" name="テキスト ボックス 14"/>
          <p:cNvSpPr txBox="1"/>
          <p:nvPr/>
        </p:nvSpPr>
        <p:spPr>
          <a:xfrm>
            <a:off x="4999947" y="8784721"/>
            <a:ext cx="1451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世話人：</a:t>
            </a:r>
            <a:r>
              <a:rPr lang="ja-JP" altLang="en-US" sz="1200" b="1" dirty="0"/>
              <a:t>遠山 貴巳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372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Hiragino Maru Gothic ProN W4</vt:lpstr>
      <vt:lpstr>ＭＳ Ｐゴシック</vt:lpstr>
      <vt:lpstr>ヒラギノ丸ゴ ProN W4</vt:lpstr>
      <vt:lpstr>Arial</vt:lpstr>
      <vt:lpstr>Calibri</vt:lpstr>
      <vt:lpstr>Segoe UI</vt:lpstr>
      <vt:lpstr>Times</vt:lpstr>
      <vt:lpstr>Office テーマ</vt:lpstr>
      <vt:lpstr>PowerPoint プレゼンテーション</vt:lpstr>
    </vt:vector>
  </TitlesOfParts>
  <Company>東京理科大学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住野豊</dc:creator>
  <cp:lastModifiedBy>Takami Tohyama</cp:lastModifiedBy>
  <cp:revision>220</cp:revision>
  <cp:lastPrinted>2011-05-23T09:25:47Z</cp:lastPrinted>
  <dcterms:created xsi:type="dcterms:W3CDTF">2011-06-28T08:58:10Z</dcterms:created>
  <dcterms:modified xsi:type="dcterms:W3CDTF">2022-12-23T07:14:15Z</dcterms:modified>
</cp:coreProperties>
</file>