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88163" cy="100203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06CB"/>
    <a:srgbClr val="10019B"/>
    <a:srgbClr val="1203A5"/>
    <a:srgbClr val="4A26EB"/>
    <a:srgbClr val="1F046E"/>
    <a:srgbClr val="A30F00"/>
    <a:srgbClr val="C013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86" d="100"/>
          <a:sy n="86" d="100"/>
        </p:scale>
        <p:origin x="1416" y="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27AEFA0A-6EEA-4E49-9BBB-0CAC71002DE4}" type="datetimeFigureOut">
              <a:rPr kumimoji="1" lang="ja-JP" altLang="en-US" smtClean="0"/>
              <a:pPr/>
              <a:t>2022/12/23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035175" y="750888"/>
            <a:ext cx="281781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vert="horz" lIns="96616" tIns="48308" rIns="96616" bIns="48308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6595AE5E-C4FC-4599-88E1-11FF4CA0491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8869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95AE5E-C4FC-4599-88E1-11FF4CA0491F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80418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59184-5681-AB43-B86D-837DECA57B1E}" type="datetimeFigureOut">
              <a:rPr lang="ja-JP" altLang="en-US" smtClean="0"/>
              <a:pPr/>
              <a:t>2022/12/23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D5B2-4832-2141-A680-AC28AEB4A90F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59184-5681-AB43-B86D-837DECA57B1E}" type="datetimeFigureOut">
              <a:rPr lang="ja-JP" altLang="en-US" smtClean="0"/>
              <a:pPr/>
              <a:t>2022/12/23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D5B2-4832-2141-A680-AC28AEB4A90F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59184-5681-AB43-B86D-837DECA57B1E}" type="datetimeFigureOut">
              <a:rPr lang="ja-JP" altLang="en-US" smtClean="0"/>
              <a:pPr/>
              <a:t>2022/12/23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D5B2-4832-2141-A680-AC28AEB4A90F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59184-5681-AB43-B86D-837DECA57B1E}" type="datetimeFigureOut">
              <a:rPr lang="ja-JP" altLang="en-US" smtClean="0"/>
              <a:pPr/>
              <a:t>2022/12/23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D5B2-4832-2141-A680-AC28AEB4A90F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59184-5681-AB43-B86D-837DECA57B1E}" type="datetimeFigureOut">
              <a:rPr lang="ja-JP" altLang="en-US" smtClean="0"/>
              <a:pPr/>
              <a:t>2022/12/23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D5B2-4832-2141-A680-AC28AEB4A90F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59184-5681-AB43-B86D-837DECA57B1E}" type="datetimeFigureOut">
              <a:rPr lang="ja-JP" altLang="en-US" smtClean="0"/>
              <a:pPr/>
              <a:t>2022/12/23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D5B2-4832-2141-A680-AC28AEB4A90F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59184-5681-AB43-B86D-837DECA57B1E}" type="datetimeFigureOut">
              <a:rPr lang="ja-JP" altLang="en-US" smtClean="0"/>
              <a:pPr/>
              <a:t>2022/12/23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D5B2-4832-2141-A680-AC28AEB4A90F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59184-5681-AB43-B86D-837DECA57B1E}" type="datetimeFigureOut">
              <a:rPr lang="ja-JP" altLang="en-US" smtClean="0"/>
              <a:pPr/>
              <a:t>2022/12/23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D5B2-4832-2141-A680-AC28AEB4A90F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59184-5681-AB43-B86D-837DECA57B1E}" type="datetimeFigureOut">
              <a:rPr lang="ja-JP" altLang="en-US" smtClean="0"/>
              <a:pPr/>
              <a:t>2022/12/23</a:t>
            </a:fld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D5B2-4832-2141-A680-AC28AEB4A90F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59184-5681-AB43-B86D-837DECA57B1E}" type="datetimeFigureOut">
              <a:rPr lang="ja-JP" altLang="en-US" smtClean="0"/>
              <a:pPr/>
              <a:t>2022/12/23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D5B2-4832-2141-A680-AC28AEB4A90F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59184-5681-AB43-B86D-837DECA57B1E}" type="datetimeFigureOut">
              <a:rPr lang="ja-JP" altLang="en-US" smtClean="0"/>
              <a:pPr/>
              <a:t>2022/12/23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D5B2-4832-2141-A680-AC28AEB4A90F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59184-5681-AB43-B86D-837DECA57B1E}" type="datetimeFigureOut">
              <a:rPr lang="ja-JP" altLang="en-US" smtClean="0"/>
              <a:pPr/>
              <a:t>2022/12/23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7D5B2-4832-2141-A680-AC28AEB4A90F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19455" y="3984490"/>
            <a:ext cx="6493579" cy="4987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ja-JP" altLang="en-US" sz="1400" dirty="0">
                <a:solidFill>
                  <a:schemeClr val="bg1">
                    <a:lumMod val="10000"/>
                  </a:schemeClr>
                </a:solidFill>
                <a:latin typeface="ヒラギノ丸ゴ ProN W4" panose="020F0400000000000000" pitchFamily="34" charset="-128"/>
                <a:ea typeface="ヒラギノ丸ゴ ProN W4" panose="020F0400000000000000" pitchFamily="34" charset="-128"/>
                <a:cs typeface="Segoe UI" panose="020B0502040204020203" pitchFamily="34" charset="0"/>
              </a:rPr>
              <a:t>　</a:t>
            </a:r>
            <a:r>
              <a:rPr lang="en-US" altLang="ja-JP" sz="1400" dirty="0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The Mott insulating iridium oxides have recently attracted a lot of attention: while some of them are strikingly similar to the “high-Tc” </a:t>
            </a:r>
            <a:r>
              <a:rPr lang="en-US" altLang="ja-JP" sz="1400" dirty="0" err="1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cuprates</a:t>
            </a:r>
            <a:r>
              <a:rPr lang="en-US" altLang="ja-JP" sz="1400" dirty="0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, the others are described by the </a:t>
            </a:r>
            <a:r>
              <a:rPr lang="en-US" altLang="ja-JP" sz="1400" dirty="0" err="1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Kitaev</a:t>
            </a:r>
            <a:r>
              <a:rPr lang="en-US" altLang="ja-JP" sz="1400" dirty="0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-Heisenberg models and are good candidate materials to observe the “proximate spin-liquid” phases [1]. One of the main reasons for the onset of such intriguing physics is the relatively large value of the spin-orbit coupling on the iridium ions, which is widely believed to lead to the so-called spin-orbital entanglement [2]. Interestingly, however, the relation between the spin-orbital entanglement and the spin-orbit coupling is rather speculative.</a:t>
            </a:r>
            <a:r>
              <a:rPr lang="ja-JP" altLang="en-US" sz="1400" dirty="0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　</a:t>
            </a:r>
            <a:r>
              <a:rPr lang="en-US" altLang="ja-JP" sz="1400" dirty="0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In this talk, after a brief overview of the above-mentioned “iridate physics”, I will discuss how the spin-orbital entanglement can be induced in a Mott insulator with large spin-orbit coupling [3]. In particular, I will show that: (</a:t>
            </a:r>
            <a:r>
              <a:rPr lang="en-US" altLang="ja-JP" sz="1400" dirty="0" err="1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i</a:t>
            </a:r>
            <a:r>
              <a:rPr lang="en-US" altLang="ja-JP" sz="1400" dirty="0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) the spin-orbital entanglement between spins and orbitals on different sites can be triggered by a joint action of the on-site spin-orbit coupling (of relativistic origin) and the spin-orbital exchange (of the Kugel-</a:t>
            </a:r>
            <a:r>
              <a:rPr lang="en-US" altLang="ja-JP" sz="1400" dirty="0" err="1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Khomskii</a:t>
            </a:r>
            <a:r>
              <a:rPr lang="en-US" altLang="ja-JP" sz="1400" dirty="0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 type); and yet, (ii) the onset of the spin-orbital entanglement in such a model does not have to be taken for granted, for it can vanish even in the large spin-orbit coupling limit.</a:t>
            </a:r>
          </a:p>
          <a:p>
            <a:pPr>
              <a:lnSpc>
                <a:spcPct val="120000"/>
              </a:lnSpc>
            </a:pPr>
            <a:r>
              <a:rPr lang="en-US" altLang="ja-JP" sz="1400" dirty="0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[1] B.J. Kim et al., Phys. Rev. Lett. </a:t>
            </a:r>
            <a:r>
              <a:rPr lang="en-US" altLang="ja-JP" sz="1400" b="1" dirty="0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108</a:t>
            </a:r>
            <a:r>
              <a:rPr lang="en-US" altLang="ja-JP" sz="1400" dirty="0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, 177003 (2012); S.M. Winter et al., Nat. </a:t>
            </a:r>
            <a:r>
              <a:rPr lang="en-US" altLang="ja-JP" sz="1400" dirty="0" err="1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Commun</a:t>
            </a:r>
            <a:r>
              <a:rPr lang="en-US" altLang="ja-JP" sz="1400" dirty="0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. </a:t>
            </a:r>
            <a:r>
              <a:rPr lang="en-US" altLang="ja-JP" sz="1400" b="1" dirty="0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8</a:t>
            </a:r>
            <a:r>
              <a:rPr lang="en-US" altLang="ja-JP" sz="1400" dirty="0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, 1152 (2017). [2] A.M. </a:t>
            </a:r>
            <a:r>
              <a:rPr lang="en-US" altLang="ja-JP" sz="1400" dirty="0" err="1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Oles</a:t>
            </a:r>
            <a:r>
              <a:rPr lang="en-US" altLang="ja-JP" sz="1400" dirty="0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 et al., Phys. Rev. Lett. </a:t>
            </a:r>
            <a:r>
              <a:rPr lang="en-US" altLang="ja-JP" sz="1400" b="1" dirty="0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96</a:t>
            </a:r>
            <a:r>
              <a:rPr lang="en-US" altLang="ja-JP" sz="1400" dirty="0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, 147205 (2006); G. </a:t>
            </a:r>
            <a:r>
              <a:rPr lang="en-US" altLang="ja-JP" sz="1400" dirty="0" err="1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Khaliullin</a:t>
            </a:r>
            <a:r>
              <a:rPr lang="en-US" altLang="ja-JP" sz="1400" dirty="0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 &amp; S. Maekawa Phys. Rev. Lett. </a:t>
            </a:r>
            <a:r>
              <a:rPr lang="en-US" altLang="ja-JP" sz="1400" b="1" dirty="0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85</a:t>
            </a:r>
            <a:r>
              <a:rPr lang="en-US" altLang="ja-JP" sz="1400" dirty="0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, 3950 (2000). [3] D. </a:t>
            </a:r>
            <a:r>
              <a:rPr lang="en-US" altLang="ja-JP" sz="1400" dirty="0" err="1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Gotfryd</a:t>
            </a:r>
            <a:r>
              <a:rPr lang="en-US" altLang="ja-JP" sz="1400" dirty="0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 et al., Phys. Rev. Research </a:t>
            </a:r>
            <a:r>
              <a:rPr lang="en-US" altLang="ja-JP" sz="1400" b="1" dirty="0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2</a:t>
            </a:r>
            <a:r>
              <a:rPr lang="en-US" altLang="ja-JP" sz="1400" dirty="0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, 013353 (2020). 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472023" y="1568293"/>
            <a:ext cx="4889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latin typeface="HG丸ｺﾞｼｯｸM-PRO" pitchFamily="50" charset="-128"/>
                <a:ea typeface="HG丸ｺﾞｼｯｸM-PRO" pitchFamily="50" charset="-128"/>
                <a:cs typeface="Times"/>
              </a:rPr>
              <a:t>日時：</a:t>
            </a:r>
            <a:r>
              <a:rPr lang="en-US" altLang="ja-JP" sz="1600" b="1" dirty="0">
                <a:latin typeface="HG丸ｺﾞｼｯｸM-PRO" pitchFamily="50" charset="-128"/>
                <a:ea typeface="HG丸ｺﾞｼｯｸM-PRO" pitchFamily="50" charset="-128"/>
                <a:cs typeface="Times"/>
              </a:rPr>
              <a:t> 2</a:t>
            </a:r>
            <a:r>
              <a:rPr kumimoji="1" lang="ja-JP" altLang="en-US" sz="1600" b="1" dirty="0">
                <a:latin typeface="HG丸ｺﾞｼｯｸM-PRO" pitchFamily="50" charset="-128"/>
                <a:ea typeface="HG丸ｺﾞｼｯｸM-PRO" pitchFamily="50" charset="-128"/>
              </a:rPr>
              <a:t>月</a:t>
            </a:r>
            <a:r>
              <a:rPr kumimoji="1" lang="en-US" altLang="ja-JP" sz="1600" b="1" dirty="0">
                <a:latin typeface="HG丸ｺﾞｼｯｸM-PRO" pitchFamily="50" charset="-128"/>
                <a:ea typeface="HG丸ｺﾞｼｯｸM-PRO" pitchFamily="50" charset="-128"/>
              </a:rPr>
              <a:t>2</a:t>
            </a:r>
            <a:r>
              <a:rPr kumimoji="1" lang="ja-JP" altLang="en-US" sz="1600" b="1" dirty="0">
                <a:latin typeface="HG丸ｺﾞｼｯｸM-PRO" pitchFamily="50" charset="-128"/>
                <a:ea typeface="HG丸ｺﾞｼｯｸM-PRO" pitchFamily="50" charset="-128"/>
              </a:rPr>
              <a:t>日（木）</a:t>
            </a:r>
            <a:r>
              <a:rPr kumimoji="1" lang="en-US" altLang="ja-JP" sz="1600" b="1" dirty="0">
                <a:latin typeface="HG丸ｺﾞｼｯｸM-PRO" pitchFamily="50" charset="-128"/>
                <a:ea typeface="HG丸ｺﾞｼｯｸM-PRO" pitchFamily="50" charset="-128"/>
              </a:rPr>
              <a:t> </a:t>
            </a:r>
            <a:r>
              <a:rPr lang="en-US" altLang="ja-JP" sz="1600" b="1" dirty="0">
                <a:latin typeface="HG丸ｺﾞｼｯｸM-PRO" pitchFamily="50" charset="-128"/>
                <a:ea typeface="HG丸ｺﾞｼｯｸM-PRO" pitchFamily="50" charset="-128"/>
                <a:cs typeface="Times"/>
              </a:rPr>
              <a:t>16:00</a:t>
            </a:r>
            <a:r>
              <a:rPr lang="ja-JP" altLang="en-US" sz="1600" b="1" dirty="0">
                <a:latin typeface="HG丸ｺﾞｼｯｸM-PRO" pitchFamily="50" charset="-128"/>
                <a:ea typeface="HG丸ｺﾞｼｯｸM-PRO" pitchFamily="50" charset="-128"/>
                <a:cs typeface="Times"/>
              </a:rPr>
              <a:t> </a:t>
            </a:r>
            <a:r>
              <a:rPr lang="en-US" altLang="ja-JP" sz="1600" b="1" dirty="0">
                <a:latin typeface="HG丸ｺﾞｼｯｸM-PRO" pitchFamily="50" charset="-128"/>
                <a:ea typeface="HG丸ｺﾞｼｯｸM-PRO" pitchFamily="50" charset="-128"/>
                <a:cs typeface="Times"/>
              </a:rPr>
              <a:t>– 17:00</a:t>
            </a:r>
            <a:endParaRPr kumimoji="1" lang="en-US" altLang="ja-JP" sz="1600" b="1" dirty="0">
              <a:latin typeface="HG丸ｺﾞｼｯｸM-PRO" pitchFamily="50" charset="-128"/>
              <a:ea typeface="HG丸ｺﾞｼｯｸM-PRO" pitchFamily="50" charset="-128"/>
              <a:cs typeface="Times"/>
            </a:endParaRPr>
          </a:p>
          <a:p>
            <a:r>
              <a:rPr lang="ja-JP" altLang="en-US" sz="1600" b="1" dirty="0">
                <a:latin typeface="HG丸ｺﾞｼｯｸM-PRO" pitchFamily="50" charset="-128"/>
                <a:ea typeface="HG丸ｺﾞｼｯｸM-PRO" pitchFamily="50" charset="-128"/>
                <a:cs typeface="Times"/>
              </a:rPr>
              <a:t>場所：</a:t>
            </a:r>
            <a:r>
              <a:rPr lang="ja-JP" altLang="en-US" sz="1600" b="1" dirty="0">
                <a:latin typeface="HG丸ｺﾞｼｯｸM-PRO" pitchFamily="50" charset="-128"/>
                <a:ea typeface="HG丸ｺﾞｼｯｸM-PRO" pitchFamily="50" charset="-128"/>
              </a:rPr>
              <a:t>葛飾キャンパス研究棟８Ｆ第</a:t>
            </a:r>
            <a:r>
              <a:rPr lang="en-US" altLang="ja-JP" sz="1600" b="1" dirty="0"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ja-JP" altLang="en-US" sz="1600" b="1" dirty="0">
                <a:latin typeface="HG丸ｺﾞｼｯｸM-PRO" pitchFamily="50" charset="-128"/>
                <a:ea typeface="HG丸ｺﾞｼｯｸM-PRO" pitchFamily="50" charset="-128"/>
              </a:rPr>
              <a:t>セミナー室</a:t>
            </a:r>
            <a:endParaRPr kumimoji="1" lang="ja-JP" altLang="en-US" sz="16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69134" y="2256631"/>
            <a:ext cx="69933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Speaker</a:t>
            </a:r>
            <a:r>
              <a:rPr lang="ja-JP" altLang="en-US" sz="1600" dirty="0">
                <a:latin typeface="Segoe UI" panose="020B0502040204020203" pitchFamily="34" charset="0"/>
                <a:ea typeface="HG丸ｺﾞｼｯｸM-PRO" pitchFamily="50" charset="-128"/>
                <a:cs typeface="Segoe UI" panose="020B0502040204020203" pitchFamily="34" charset="0"/>
              </a:rPr>
              <a:t>：</a:t>
            </a:r>
            <a:r>
              <a:rPr lang="en-US" altLang="ja-JP" sz="1600" b="1" dirty="0">
                <a:latin typeface="+mn-ea"/>
                <a:ea typeface="HG丸ｺﾞｼｯｸM-PRO" pitchFamily="50" charset="-128"/>
                <a:cs typeface="Segoe UI" panose="020B0502040204020203" pitchFamily="34" charset="0"/>
              </a:rPr>
              <a:t>Prof</a:t>
            </a:r>
            <a:r>
              <a:rPr lang="en-US" altLang="ja-JP" sz="1600" b="1" dirty="0">
                <a:latin typeface="+mn-ea"/>
                <a:cs typeface="Segoe UI" panose="020B0502040204020203" pitchFamily="34" charset="0"/>
              </a:rPr>
              <a:t>. Krzysztof </a:t>
            </a:r>
            <a:r>
              <a:rPr lang="en-US" altLang="ja-JP" sz="1600" b="1" dirty="0" err="1">
                <a:latin typeface="+mn-ea"/>
                <a:cs typeface="Segoe UI" panose="020B0502040204020203" pitchFamily="34" charset="0"/>
              </a:rPr>
              <a:t>Wohlfeld</a:t>
            </a:r>
            <a:endParaRPr lang="en-US" altLang="ja-JP" sz="16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898525" indent="-898525"/>
            <a:endParaRPr lang="en-US" altLang="ja-JP" sz="1600" b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898525" indent="-898525"/>
            <a:r>
              <a:rPr lang="en-US" altLang="ja-JP" sz="16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Affiliation</a:t>
            </a:r>
            <a:r>
              <a:rPr lang="en-US" altLang="ja-JP" sz="16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: Institute of Theoretical Physics, University of Warsaw (POLAND)</a:t>
            </a:r>
            <a:endParaRPr lang="en-US" altLang="ja-JP" sz="15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69134" y="3147271"/>
            <a:ext cx="59442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39750" indent="-539750"/>
            <a:r>
              <a:rPr lang="en-US" altLang="ja-JP" sz="16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Title</a:t>
            </a:r>
            <a:r>
              <a:rPr lang="ja-JP" altLang="en-US" sz="1600" dirty="0">
                <a:latin typeface="Segoe UI" panose="020B0502040204020203" pitchFamily="34" charset="0"/>
                <a:ea typeface="HG丸ｺﾞｼｯｸM-PRO" pitchFamily="50" charset="-128"/>
                <a:cs typeface="Segoe UI" panose="020B0502040204020203" pitchFamily="34" charset="0"/>
              </a:rPr>
              <a:t>：</a:t>
            </a:r>
            <a:r>
              <a:rPr lang="en-US" altLang="ja-JP" sz="1600" dirty="0"/>
              <a:t>Are spins and orbitals entangled in the Mott insulators with large spin-orbit coupling? </a:t>
            </a:r>
            <a:endParaRPr lang="ja-JP" altLang="ja-JP" sz="1600" dirty="0">
              <a:latin typeface="Hiragino Maru Gothic ProN W4" charset="-128"/>
              <a:ea typeface="Hiragino Maru Gothic ProN W4" charset="-128"/>
              <a:cs typeface="Hiragino Maru Gothic ProN W4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70020" y="3737334"/>
            <a:ext cx="12008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HG丸ｺﾞｼｯｸM-PRO" pitchFamily="50" charset="-128"/>
                <a:ea typeface="HG丸ｺﾞｼｯｸM-PRO" pitchFamily="50" charset="-128"/>
              </a:rPr>
              <a:t>Abstract</a:t>
            </a:r>
            <a:r>
              <a:rPr lang="ja-JP" altLang="en-US" sz="1200" b="1" dirty="0">
                <a:latin typeface="HG丸ｺﾞｼｯｸM-PRO" pitchFamily="50" charset="-128"/>
                <a:ea typeface="HG丸ｺﾞｼｯｸM-PRO" pitchFamily="50" charset="-128"/>
              </a:rPr>
              <a:t>：</a:t>
            </a:r>
            <a:endParaRPr kumimoji="1" lang="ja-JP" altLang="en-US" sz="12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0" y="1467931"/>
            <a:ext cx="6857999" cy="4571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3600" dirty="0">
                <a:solidFill>
                  <a:srgbClr val="FFFFFF"/>
                </a:solidFill>
              </a:rPr>
              <a:t>　　　</a:t>
            </a:r>
            <a:endParaRPr lang="ja-JP" altLang="en-US" sz="3600" dirty="0">
              <a:solidFill>
                <a:srgbClr val="FFFFFF"/>
              </a:solidFill>
              <a:latin typeface="Times"/>
              <a:cs typeface="Times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0" y="760539"/>
            <a:ext cx="68579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latin typeface="HG丸ｺﾞｼｯｸM-PRO" pitchFamily="50" charset="-128"/>
                <a:ea typeface="HG丸ｺﾞｼｯｸM-PRO" pitchFamily="50" charset="-128"/>
              </a:rPr>
              <a:t>第５２回</a:t>
            </a:r>
            <a:r>
              <a:rPr kumimoji="1" lang="ja-JP" altLang="en-US" sz="4000" dirty="0">
                <a:latin typeface="HG丸ｺﾞｼｯｸM-PRO" pitchFamily="50" charset="-128"/>
                <a:ea typeface="HG丸ｺﾞｼｯｸM-PRO" pitchFamily="50" charset="-128"/>
              </a:rPr>
              <a:t>応用物理学科セミナー</a:t>
            </a:r>
          </a:p>
        </p:txBody>
      </p:sp>
      <p:pic>
        <p:nvPicPr>
          <p:cNvPr id="1026" name="Picture 2" descr="D:\ysumino\Desktop\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7938"/>
            <a:ext cx="2367504" cy="648814"/>
          </a:xfrm>
          <a:prstGeom prst="rect">
            <a:avLst/>
          </a:prstGeom>
          <a:noFill/>
        </p:spPr>
      </p:pic>
      <p:sp>
        <p:nvSpPr>
          <p:cNvPr id="15" name="テキスト ボックス 14"/>
          <p:cNvSpPr txBox="1"/>
          <p:nvPr/>
        </p:nvSpPr>
        <p:spPr>
          <a:xfrm>
            <a:off x="4999947" y="8784721"/>
            <a:ext cx="14510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世話人：</a:t>
            </a:r>
            <a:r>
              <a:rPr lang="ja-JP" altLang="en-US" sz="1200" b="1" dirty="0"/>
              <a:t>遠山 貴巳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1424</TotalTime>
  <Words>405</Words>
  <Application>Microsoft Office PowerPoint</Application>
  <PresentationFormat>画面に合わせる 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HG丸ｺﾞｼｯｸM-PRO</vt:lpstr>
      <vt:lpstr>Hiragino Maru Gothic ProN W4</vt:lpstr>
      <vt:lpstr>ＭＳ Ｐゴシック</vt:lpstr>
      <vt:lpstr>ヒラギノ丸ゴ ProN W4</vt:lpstr>
      <vt:lpstr>Arial</vt:lpstr>
      <vt:lpstr>Calibri</vt:lpstr>
      <vt:lpstr>Segoe UI</vt:lpstr>
      <vt:lpstr>Times</vt:lpstr>
      <vt:lpstr>Office テーマ</vt:lpstr>
      <vt:lpstr>PowerPoint プレゼンテーション</vt:lpstr>
    </vt:vector>
  </TitlesOfParts>
  <Company>東京理科大学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住野豊</dc:creator>
  <cp:lastModifiedBy>Takami Tohyama</cp:lastModifiedBy>
  <cp:revision>219</cp:revision>
  <cp:lastPrinted>2011-05-23T09:25:47Z</cp:lastPrinted>
  <dcterms:created xsi:type="dcterms:W3CDTF">2011-06-28T08:58:10Z</dcterms:created>
  <dcterms:modified xsi:type="dcterms:W3CDTF">2022-12-23T07:12:13Z</dcterms:modified>
</cp:coreProperties>
</file>