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5"/>
  </p:notesMasterIdLst>
  <p:sldIdLst>
    <p:sldId id="256" r:id="rId4"/>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07"/>
    <p:restoredTop sz="94718"/>
  </p:normalViewPr>
  <p:slideViewPr>
    <p:cSldViewPr snapToGrid="0" snapToObjects="1">
      <p:cViewPr varScale="1">
        <p:scale>
          <a:sx n="84" d="100"/>
          <a:sy n="84" d="100"/>
        </p:scale>
        <p:origin x="2736" y="19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2023/3/15</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2023/3/15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2023/3/15</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正方形/長方形 3"/>
              <p:cNvSpPr/>
              <p:nvPr/>
            </p:nvSpPr>
            <p:spPr>
              <a:xfrm>
                <a:off x="182096" y="3303427"/>
                <a:ext cx="6493805" cy="5840573"/>
              </a:xfrm>
              <a:prstGeom prst="rect">
                <a:avLst/>
              </a:prstGeom>
            </p:spPr>
            <p:txBody>
              <a:bodyPr wrap="square">
                <a:spAutoFit/>
              </a:bodyPr>
              <a:lstStyle/>
              <a:p>
                <a:pPr algn="just">
                  <a:lnSpc>
                    <a:spcPts val="2100"/>
                  </a:lnSpc>
                </a:pPr>
                <a:r>
                  <a:rPr lang="ja-JP" altLang="en-US" sz="1200">
                    <a:latin typeface="Verdana" panose="020B0604030504040204" pitchFamily="34" charset="0"/>
                    <a:ea typeface="メイリオ" panose="020B0604030504040204" pitchFamily="50" charset="-128"/>
                    <a:cs typeface="Verdana" panose="020B0604030504040204" pitchFamily="34" charset="0"/>
                  </a:rPr>
                  <a:t>　粉体やコロイド分散系をはじめとするマクロな粒子の集合体であるアモルファス粒子系は，その充填率</a:t>
                </a:r>
                <a14:m>
                  <m:oMath xmlns:m="http://schemas.openxmlformats.org/officeDocument/2006/math">
                    <m:r>
                      <a:rPr lang="ja-JP" altLang="en-US" sz="1200" i="1" smtClean="0">
                        <a:latin typeface="Cambria Math" panose="02040503050406030204" pitchFamily="18" charset="0"/>
                        <a:ea typeface="メイリオ" panose="020B0604030504040204" pitchFamily="50" charset="-128"/>
                        <a:cs typeface="Verdana" panose="020B0604030504040204" pitchFamily="34" charset="0"/>
                      </a:rPr>
                      <m:t>𝜙</m:t>
                    </m:r>
                  </m:oMath>
                </a14:m>
                <a:r>
                  <a:rPr lang="ja-JP" altLang="en-US" sz="1200">
                    <a:latin typeface="Verdana" panose="020B0604030504040204" pitchFamily="34" charset="0"/>
                    <a:ea typeface="メイリオ" panose="020B0604030504040204" pitchFamily="50" charset="-128"/>
                    <a:cs typeface="Verdana" panose="020B0604030504040204" pitchFamily="34" charset="0"/>
                  </a:rPr>
                  <a:t>が転移点</a:t>
                </a:r>
                <a14:m>
                  <m:oMath xmlns:m="http://schemas.openxmlformats.org/officeDocument/2006/math">
                    <m:sSub>
                      <m:sSubPr>
                        <m:ctrlPr>
                          <a:rPr lang="en-US" altLang="ja-JP" sz="1200" i="1" smtClean="0">
                            <a:latin typeface="Cambria Math" panose="02040503050406030204" pitchFamily="18" charset="0"/>
                            <a:ea typeface="メイリオ" panose="020B0604030504040204" pitchFamily="50" charset="-128"/>
                            <a:cs typeface="Verdana" panose="020B0604030504040204" pitchFamily="34" charset="0"/>
                          </a:rPr>
                        </m:ctrlPr>
                      </m:sSubPr>
                      <m:e>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𝜙</m:t>
                        </m:r>
                      </m:e>
                      <m:sub>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𝐽</m:t>
                        </m:r>
                      </m:sub>
                    </m:sSub>
                  </m:oMath>
                </a14:m>
                <a:r>
                  <a:rPr lang="ja-JP" altLang="en-US" sz="1200">
                    <a:latin typeface="Verdana" panose="020B0604030504040204" pitchFamily="34" charset="0"/>
                    <a:ea typeface="メイリオ" panose="020B0604030504040204" pitchFamily="50" charset="-128"/>
                    <a:cs typeface="Verdana" panose="020B0604030504040204" pitchFamily="34" charset="0"/>
                  </a:rPr>
                  <a:t>以上では剛性を獲得し固体的に振る舞う一方，転移点</a:t>
                </a:r>
                <a14:m>
                  <m:oMath xmlns:m="http://schemas.openxmlformats.org/officeDocument/2006/math">
                    <m:sSub>
                      <m:sSubPr>
                        <m:ctrlPr>
                          <a:rPr lang="en-US" altLang="ja-JP" sz="1200" i="1">
                            <a:latin typeface="Cambria Math" panose="02040503050406030204" pitchFamily="18" charset="0"/>
                            <a:ea typeface="メイリオ" panose="020B0604030504040204" pitchFamily="50" charset="-128"/>
                            <a:cs typeface="Verdana" panose="020B0604030504040204" pitchFamily="34" charset="0"/>
                          </a:rPr>
                        </m:ctrlPr>
                      </m:sSubPr>
                      <m:e>
                        <m:r>
                          <a:rPr lang="en-US" altLang="ja-JP" sz="1200" i="1">
                            <a:latin typeface="Cambria Math" panose="02040503050406030204" pitchFamily="18" charset="0"/>
                            <a:ea typeface="メイリオ" panose="020B0604030504040204" pitchFamily="50" charset="-128"/>
                            <a:cs typeface="Verdana" panose="020B0604030504040204" pitchFamily="34" charset="0"/>
                          </a:rPr>
                          <m:t>𝜙</m:t>
                        </m:r>
                      </m:e>
                      <m:sub>
                        <m:r>
                          <a:rPr lang="en-US" altLang="ja-JP" sz="1200" i="1">
                            <a:latin typeface="Cambria Math" panose="02040503050406030204" pitchFamily="18" charset="0"/>
                            <a:ea typeface="メイリオ" panose="020B0604030504040204" pitchFamily="50" charset="-128"/>
                            <a:cs typeface="Verdana" panose="020B0604030504040204" pitchFamily="34" charset="0"/>
                          </a:rPr>
                          <m:t>𝐽</m:t>
                        </m:r>
                      </m:sub>
                    </m:sSub>
                  </m:oMath>
                </a14:m>
                <a:r>
                  <a:rPr lang="ja-JP" altLang="en-US" sz="1200">
                    <a:latin typeface="Verdana" panose="020B0604030504040204" pitchFamily="34" charset="0"/>
                    <a:ea typeface="メイリオ" panose="020B0604030504040204" pitchFamily="50" charset="-128"/>
                    <a:cs typeface="Verdana" panose="020B0604030504040204" pitchFamily="34" charset="0"/>
                  </a:rPr>
                  <a:t>以下の場合は剛性を失い流体的に振る舞う．このような粉体のレオロジー的変化はジャミング転移と呼ばれ，盛んに研究されている</a:t>
                </a:r>
                <a:r>
                  <a:rPr lang="en-US" altLang="ja-JP" sz="1200" dirty="0">
                    <a:latin typeface="Verdana" panose="020B0604030504040204" pitchFamily="34" charset="0"/>
                    <a:ea typeface="メイリオ" panose="020B0604030504040204" pitchFamily="50" charset="-128"/>
                    <a:cs typeface="Verdana" panose="020B0604030504040204" pitchFamily="34" charset="0"/>
                  </a:rPr>
                  <a:t>[1]</a:t>
                </a:r>
                <a:r>
                  <a:rPr lang="ja-JP" altLang="en-US" sz="1200">
                    <a:latin typeface="Verdana" panose="020B0604030504040204" pitchFamily="34" charset="0"/>
                    <a:ea typeface="メイリオ" panose="020B0604030504040204" pitchFamily="50" charset="-128"/>
                    <a:cs typeface="Verdana" panose="020B0604030504040204" pitchFamily="34" charset="0"/>
                  </a:rPr>
                  <a:t>．特に粒子間摩擦のない理想的な粉体系においては，剪断弾性率</a:t>
                </a:r>
                <a14:m>
                  <m:oMath xmlns:m="http://schemas.openxmlformats.org/officeDocument/2006/math">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𝐺</m:t>
                    </m:r>
                  </m:oMath>
                </a14:m>
                <a:r>
                  <a:rPr lang="ja-JP" altLang="en" sz="1200">
                    <a:latin typeface="Verdana" panose="020B0604030504040204" pitchFamily="34" charset="0"/>
                    <a:ea typeface="メイリオ" panose="020B0604030504040204" pitchFamily="50" charset="-128"/>
                    <a:cs typeface="Verdana" panose="020B0604030504040204" pitchFamily="34" charset="0"/>
                  </a:rPr>
                  <a:t>，</a:t>
                </a:r>
                <a:r>
                  <a:rPr lang="ja-JP" altLang="en-US" sz="1200">
                    <a:latin typeface="Verdana" panose="020B0604030504040204" pitchFamily="34" charset="0"/>
                    <a:ea typeface="メイリオ" panose="020B0604030504040204" pitchFamily="50" charset="-128"/>
                    <a:cs typeface="Verdana" panose="020B0604030504040204" pitchFamily="34" charset="0"/>
                  </a:rPr>
                  <a:t>圧力</a:t>
                </a:r>
                <a14:m>
                  <m:oMath xmlns:m="http://schemas.openxmlformats.org/officeDocument/2006/math">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𝑃</m:t>
                    </m:r>
                  </m:oMath>
                </a14:m>
                <a:r>
                  <a:rPr lang="ja-JP" altLang="en" sz="1200">
                    <a:latin typeface="Verdana" panose="020B0604030504040204" pitchFamily="34" charset="0"/>
                    <a:ea typeface="メイリオ" panose="020B0604030504040204" pitchFamily="50" charset="-128"/>
                    <a:cs typeface="Verdana" panose="020B0604030504040204" pitchFamily="34" charset="0"/>
                  </a:rPr>
                  <a:t>，</a:t>
                </a:r>
                <a:r>
                  <a:rPr lang="ja-JP" altLang="en-US" sz="1200">
                    <a:latin typeface="Verdana" panose="020B0604030504040204" pitchFamily="34" charset="0"/>
                    <a:ea typeface="メイリオ" panose="020B0604030504040204" pitchFamily="50" charset="-128"/>
                    <a:cs typeface="Verdana" panose="020B0604030504040204" pitchFamily="34" charset="0"/>
                  </a:rPr>
                  <a:t>降伏応力</a:t>
                </a:r>
                <a14:m>
                  <m:oMath xmlns:m="http://schemas.openxmlformats.org/officeDocument/2006/math">
                    <m:sSub>
                      <m:sSubPr>
                        <m:ctrlPr>
                          <a:rPr lang="en-US" altLang="ja-JP" sz="1200" i="1">
                            <a:latin typeface="Cambria Math" panose="02040503050406030204" pitchFamily="18" charset="0"/>
                            <a:ea typeface="メイリオ" panose="020B0604030504040204" pitchFamily="50" charset="-128"/>
                            <a:cs typeface="Verdana" panose="020B0604030504040204" pitchFamily="34" charset="0"/>
                          </a:rPr>
                        </m:ctrlPr>
                      </m:sSubPr>
                      <m:e>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𝜎</m:t>
                        </m:r>
                      </m:e>
                      <m:sub>
                        <m:r>
                          <m:rPr>
                            <m:sty m:val="p"/>
                          </m:rPr>
                          <a:rPr lang="en-US" altLang="ja-JP" sz="1200" b="0" i="0" smtClean="0">
                            <a:latin typeface="Cambria Math" panose="02040503050406030204" pitchFamily="18" charset="0"/>
                            <a:ea typeface="メイリオ" panose="020B0604030504040204" pitchFamily="50" charset="-128"/>
                            <a:cs typeface="Verdana" panose="020B0604030504040204" pitchFamily="34" charset="0"/>
                          </a:rPr>
                          <m:t>Y</m:t>
                        </m:r>
                      </m:sub>
                    </m:sSub>
                  </m:oMath>
                </a14:m>
                <a:r>
                  <a:rPr lang="ja-JP" altLang="en-US" sz="1200">
                    <a:latin typeface="Verdana" panose="020B0604030504040204" pitchFamily="34" charset="0"/>
                    <a:ea typeface="メイリオ" panose="020B0604030504040204" pitchFamily="50" charset="-128"/>
                    <a:cs typeface="Verdana" panose="020B0604030504040204" pitchFamily="34" charset="0"/>
                  </a:rPr>
                  <a:t>などが転移点からのずれ</a:t>
                </a:r>
                <a14:m>
                  <m:oMath xmlns:m="http://schemas.openxmlformats.org/officeDocument/2006/math">
                    <m:r>
                      <a:rPr lang="en-US" altLang="ja-JP" sz="1200" b="0" i="0" smtClean="0">
                        <a:latin typeface="Cambria Math" panose="02040503050406030204" pitchFamily="18" charset="0"/>
                        <a:ea typeface="メイリオ" panose="020B0604030504040204" pitchFamily="50" charset="-128"/>
                        <a:cs typeface="Verdana" panose="020B0604030504040204" pitchFamily="34" charset="0"/>
                      </a:rPr>
                      <m:t>|</m:t>
                    </m:r>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𝜙</m:t>
                    </m:r>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m:t>
                    </m:r>
                    <m:sSub>
                      <m:sSubPr>
                        <m:ctrlP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ctrlPr>
                      </m:sSubPr>
                      <m:e>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𝜙</m:t>
                        </m:r>
                      </m:e>
                      <m:sub>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𝐽</m:t>
                        </m:r>
                      </m:sub>
                    </m:sSub>
                    <m:r>
                      <a:rPr lang="en-US" altLang="ja-JP" sz="1200" b="0" i="1" smtClean="0">
                        <a:latin typeface="Cambria Math" panose="02040503050406030204" pitchFamily="18" charset="0"/>
                        <a:ea typeface="メイリオ" panose="020B0604030504040204" pitchFamily="50" charset="-128"/>
                        <a:cs typeface="Verdana" panose="020B0604030504040204" pitchFamily="34" charset="0"/>
                      </a:rPr>
                      <m:t>|</m:t>
                    </m:r>
                  </m:oMath>
                </a14:m>
                <a:r>
                  <a:rPr lang="ja-JP" altLang="en-US" sz="1200">
                    <a:latin typeface="Verdana" panose="020B0604030504040204" pitchFamily="34" charset="0"/>
                    <a:ea typeface="メイリオ" panose="020B0604030504040204" pitchFamily="50" charset="-128"/>
                    <a:cs typeface="Verdana" panose="020B0604030504040204" pitchFamily="34" charset="0"/>
                  </a:rPr>
                  <a:t>のべき関数として振る舞うことが明らかになっている</a:t>
                </a:r>
                <a:r>
                  <a:rPr lang="en-US" altLang="ja-JP" sz="1200" dirty="0">
                    <a:latin typeface="Verdana" panose="020B0604030504040204" pitchFamily="34" charset="0"/>
                    <a:ea typeface="メイリオ" panose="020B0604030504040204" pitchFamily="50" charset="-128"/>
                    <a:cs typeface="Verdana" panose="020B0604030504040204" pitchFamily="34" charset="0"/>
                  </a:rPr>
                  <a:t>[2]</a:t>
                </a:r>
                <a:r>
                  <a:rPr lang="ja-JP" altLang="en-US" sz="1200">
                    <a:latin typeface="Verdana" panose="020B0604030504040204" pitchFamily="34" charset="0"/>
                    <a:ea typeface="メイリオ" panose="020B0604030504040204" pitchFamily="50" charset="-128"/>
                    <a:cs typeface="Verdana" panose="020B0604030504040204" pitchFamily="34" charset="0"/>
                  </a:rPr>
                  <a:t>．このような臨界性は，充填率やせん断速度が一様である理想的な系において調べられてきた．一方で，砂山やホッパー内の粉体の固化と流動を伴う様々な現象においては，充填率や剪断は一様ではない．このような系で，従来の一様系でみられるような臨界性が観測されるかはほとんど調べられてこなかったが，最近我々は斥力粒子系について，平行平板中の粉体流れの連続体解析及び粒子シミュレーションから，流れの発生する臨界外力と質量流量に関する臨界性を確認した</a:t>
                </a:r>
                <a:r>
                  <a:rPr lang="en-US" altLang="ja-JP" sz="1200" dirty="0">
                    <a:latin typeface="Verdana" panose="020B0604030504040204" pitchFamily="34" charset="0"/>
                    <a:ea typeface="メイリオ" panose="020B0604030504040204" pitchFamily="50" charset="-128"/>
                    <a:cs typeface="Verdana" panose="020B0604030504040204" pitchFamily="34" charset="0"/>
                  </a:rPr>
                  <a:t>[3]</a:t>
                </a:r>
                <a:r>
                  <a:rPr lang="ja-JP" altLang="en-US" sz="1200">
                    <a:latin typeface="Verdana" panose="020B0604030504040204" pitchFamily="34" charset="0"/>
                    <a:ea typeface="メイリオ" panose="020B0604030504040204" pitchFamily="50" charset="-128"/>
                    <a:cs typeface="Verdana" panose="020B0604030504040204" pitchFamily="34" charset="0"/>
                  </a:rPr>
                  <a:t>．しかし，その臨界性が粒子間に引力を持つ粉体に適用できるかは不明である．</a:t>
                </a:r>
                <a:endParaRPr lang="en-US" altLang="ja-JP" sz="1200" dirty="0">
                  <a:latin typeface="Verdana" panose="020B0604030504040204" pitchFamily="34" charset="0"/>
                  <a:ea typeface="メイリオ" panose="020B0604030504040204" pitchFamily="50" charset="-128"/>
                  <a:cs typeface="Verdana" panose="020B0604030504040204" pitchFamily="34" charset="0"/>
                </a:endParaRPr>
              </a:p>
              <a:p>
                <a:pPr algn="just">
                  <a:lnSpc>
                    <a:spcPts val="2100"/>
                  </a:lnSpc>
                </a:pPr>
                <a:r>
                  <a:rPr lang="ja-JP" altLang="en-US" sz="1200">
                    <a:latin typeface="Verdana" panose="020B0604030504040204" pitchFamily="34" charset="0"/>
                    <a:ea typeface="メイリオ" panose="020B0604030504040204" pitchFamily="50" charset="-128"/>
                    <a:cs typeface="Verdana" panose="020B0604030504040204" pitchFamily="34" charset="0"/>
                  </a:rPr>
                  <a:t>　本研究では，粒子間に引力を持つ粉体粒子を一定圧力条件下で平行平板間に封入し，粒子に外力を加えた際に発生する流動に着目し，その臨界性を調べた研究を紹介する．流動が発生する臨界外力，及び質量流量に関する臨界スケーリングを連続体解析から導出し，対応する粒子シミュレーションによる検証を行った．その結果，粒子間に引力を持つ場合には，斥力粒子系の場合と異なる臨界性を示すことを明らかにした</a:t>
                </a:r>
                <a:r>
                  <a:rPr lang="en-US" altLang="ja-JP" sz="1200" dirty="0">
                    <a:latin typeface="Verdana" panose="020B0604030504040204" pitchFamily="34" charset="0"/>
                    <a:ea typeface="メイリオ" panose="020B0604030504040204" pitchFamily="50" charset="-128"/>
                    <a:cs typeface="Verdana" panose="020B0604030504040204" pitchFamily="34" charset="0"/>
                  </a:rPr>
                  <a:t>[4]</a:t>
                </a:r>
                <a:r>
                  <a:rPr lang="ja-JP" altLang="en-US" sz="1200">
                    <a:latin typeface="Verdana" panose="020B0604030504040204" pitchFamily="34" charset="0"/>
                    <a:ea typeface="メイリオ" panose="020B0604030504040204" pitchFamily="50" charset="-128"/>
                    <a:cs typeface="Verdana" panose="020B0604030504040204" pitchFamily="34" charset="0"/>
                  </a:rPr>
                  <a:t>．</a:t>
                </a:r>
                <a:endParaRPr lang="en-US" altLang="ja-JP" sz="1200" dirty="0">
                  <a:latin typeface="Verdana" panose="020B0604030504040204" pitchFamily="34" charset="0"/>
                  <a:ea typeface="メイリオ" panose="020B0604030504040204" pitchFamily="50" charset="-128"/>
                  <a:cs typeface="Verdana" panose="020B0604030504040204" pitchFamily="34" charset="0"/>
                </a:endParaRPr>
              </a:p>
              <a:p>
                <a:pPr algn="just">
                  <a:lnSpc>
                    <a:spcPts val="2100"/>
                  </a:lnSpc>
                </a:pPr>
                <a:endParaRPr lang="en-US" altLang="ja-JP" sz="1200" dirty="0">
                  <a:latin typeface="Verdana" panose="020B0604030504040204" pitchFamily="34" charset="0"/>
                  <a:ea typeface="メイリオ" panose="020B0604030504040204" pitchFamily="50" charset="-128"/>
                  <a:cs typeface="Verdana" panose="020B0604030504040204" pitchFamily="34" charset="0"/>
                </a:endParaRPr>
              </a:p>
              <a:p>
                <a:pPr algn="just">
                  <a:lnSpc>
                    <a:spcPts val="2100"/>
                  </a:lnSpc>
                </a:pPr>
                <a:r>
                  <a:rPr lang="en-US" altLang="ja-JP" sz="1200" dirty="0">
                    <a:latin typeface="Verdana" panose="020B0604030504040204" pitchFamily="34" charset="0"/>
                    <a:ea typeface="メイリオ" panose="020B0604030504040204" pitchFamily="50" charset="-128"/>
                    <a:cs typeface="Verdana" panose="020B0604030504040204" pitchFamily="34" charset="0"/>
                  </a:rPr>
                  <a:t>[1] </a:t>
                </a:r>
                <a:r>
                  <a:rPr lang="en" altLang="ja-JP" sz="1200" dirty="0">
                    <a:latin typeface="Verdana" panose="020B0604030504040204" pitchFamily="34" charset="0"/>
                    <a:ea typeface="メイリオ" panose="020B0604030504040204" pitchFamily="50" charset="-128"/>
                    <a:cs typeface="Verdana" panose="020B0604030504040204" pitchFamily="34" charset="0"/>
                  </a:rPr>
                  <a:t>A. J. Liu, and S. R. Nagel, Nature </a:t>
                </a:r>
                <a:r>
                  <a:rPr lang="en" altLang="ja-JP" sz="1200" b="1" dirty="0">
                    <a:latin typeface="Verdana" panose="020B0604030504040204" pitchFamily="34" charset="0"/>
                    <a:ea typeface="メイリオ" panose="020B0604030504040204" pitchFamily="50" charset="-128"/>
                    <a:cs typeface="Verdana" panose="020B0604030504040204" pitchFamily="34" charset="0"/>
                  </a:rPr>
                  <a:t>396</a:t>
                </a:r>
                <a:r>
                  <a:rPr lang="en" altLang="ja-JP" sz="1200" dirty="0">
                    <a:latin typeface="Verdana" panose="020B0604030504040204" pitchFamily="34" charset="0"/>
                    <a:ea typeface="メイリオ" panose="020B0604030504040204" pitchFamily="50" charset="-128"/>
                    <a:cs typeface="Verdana" panose="020B0604030504040204" pitchFamily="34" charset="0"/>
                  </a:rPr>
                  <a:t>, 21 (1998).</a:t>
                </a:r>
                <a:endParaRPr lang="en-US" altLang="ja-JP" sz="1200" dirty="0">
                  <a:latin typeface="Verdana" panose="020B0604030504040204" pitchFamily="34" charset="0"/>
                  <a:ea typeface="メイリオ" panose="020B0604030504040204" pitchFamily="50" charset="-128"/>
                  <a:cs typeface="Verdana" panose="020B0604030504040204" pitchFamily="34" charset="0"/>
                </a:endParaRPr>
              </a:p>
              <a:p>
                <a:pPr algn="just">
                  <a:lnSpc>
                    <a:spcPts val="1700"/>
                  </a:lnSpc>
                </a:pPr>
                <a:r>
                  <a:rPr lang="en-US" altLang="ja-JP" sz="1200" dirty="0">
                    <a:latin typeface="Verdana" panose="020B0604030504040204" pitchFamily="34" charset="0"/>
                    <a:ea typeface="メイリオ" panose="020B0604030504040204" pitchFamily="50" charset="-128"/>
                    <a:cs typeface="Verdana" panose="020B0604030504040204" pitchFamily="34" charset="0"/>
                  </a:rPr>
                  <a:t>[2] C. S. </a:t>
                </a:r>
                <a:r>
                  <a:rPr lang="en-US" altLang="ja-JP" sz="1200" dirty="0" err="1">
                    <a:latin typeface="Verdana" panose="020B0604030504040204" pitchFamily="34" charset="0"/>
                    <a:ea typeface="メイリオ" panose="020B0604030504040204" pitchFamily="50" charset="-128"/>
                    <a:cs typeface="Verdana" panose="020B0604030504040204" pitchFamily="34" charset="0"/>
                  </a:rPr>
                  <a:t>O’Hern</a:t>
                </a:r>
                <a:r>
                  <a:rPr lang="en-US" altLang="ja-JP" sz="1200" dirty="0">
                    <a:latin typeface="Verdana" panose="020B0604030504040204" pitchFamily="34" charset="0"/>
                    <a:ea typeface="メイリオ" panose="020B0604030504040204" pitchFamily="50" charset="-128"/>
                    <a:cs typeface="Verdana" panose="020B0604030504040204" pitchFamily="34" charset="0"/>
                  </a:rPr>
                  <a:t>, et al., Phys. Rev. Lett. </a:t>
                </a:r>
                <a:r>
                  <a:rPr lang="en-US" altLang="ja-JP" sz="1200" b="1" dirty="0">
                    <a:latin typeface="Verdana" panose="020B0604030504040204" pitchFamily="34" charset="0"/>
                    <a:ea typeface="メイリオ" panose="020B0604030504040204" pitchFamily="50" charset="-128"/>
                    <a:cs typeface="Verdana" panose="020B0604030504040204" pitchFamily="34" charset="0"/>
                  </a:rPr>
                  <a:t>88</a:t>
                </a:r>
                <a:r>
                  <a:rPr lang="en-US" altLang="ja-JP" sz="1200" dirty="0">
                    <a:latin typeface="Verdana" panose="020B0604030504040204" pitchFamily="34" charset="0"/>
                    <a:ea typeface="メイリオ" panose="020B0604030504040204" pitchFamily="50" charset="-128"/>
                    <a:cs typeface="Verdana" panose="020B0604030504040204" pitchFamily="34" charset="0"/>
                  </a:rPr>
                  <a:t>, 075507 (2002).</a:t>
                </a:r>
                <a:r>
                  <a:rPr lang="en" altLang="ja-JP" sz="1200" dirty="0">
                    <a:latin typeface="Verdana" panose="020B0604030504040204" pitchFamily="34" charset="0"/>
                    <a:ea typeface="メイリオ" panose="020B0604030504040204" pitchFamily="50" charset="-128"/>
                    <a:cs typeface="Verdana" panose="020B0604030504040204" pitchFamily="34" charset="0"/>
                  </a:rPr>
                  <a:t> </a:t>
                </a:r>
              </a:p>
              <a:p>
                <a:pPr algn="just">
                  <a:lnSpc>
                    <a:spcPts val="1700"/>
                  </a:lnSpc>
                </a:pPr>
                <a:r>
                  <a:rPr lang="en-US" altLang="ja-JP" sz="1200" dirty="0">
                    <a:latin typeface="Verdana" panose="020B0604030504040204" pitchFamily="34" charset="0"/>
                    <a:ea typeface="メイリオ" panose="020B0604030504040204" pitchFamily="50" charset="-128"/>
                    <a:cs typeface="Verdana" panose="020B0604030504040204" pitchFamily="34" charset="0"/>
                  </a:rPr>
                  <a:t>[3] </a:t>
                </a:r>
                <a:r>
                  <a:rPr lang="ja-JP" altLang="en-US" sz="1200">
                    <a:latin typeface="Verdana" panose="020B0604030504040204" pitchFamily="34" charset="0"/>
                    <a:ea typeface="メイリオ" panose="020B0604030504040204" pitchFamily="50" charset="-128"/>
                    <a:cs typeface="Verdana" panose="020B0604030504040204" pitchFamily="34" charset="0"/>
                  </a:rPr>
                  <a:t>林健太，吉井究，大槻道夫，ながれ</a:t>
                </a:r>
                <a:r>
                  <a:rPr lang="en-US" altLang="ja-JP" sz="1200" dirty="0">
                    <a:latin typeface="Verdana" panose="020B0604030504040204" pitchFamily="34" charset="0"/>
                    <a:ea typeface="メイリオ" panose="020B0604030504040204" pitchFamily="50" charset="-128"/>
                    <a:cs typeface="Verdana" panose="020B0604030504040204" pitchFamily="34" charset="0"/>
                  </a:rPr>
                  <a:t> </a:t>
                </a:r>
                <a:r>
                  <a:rPr lang="en-US" altLang="ja-JP" sz="1200" b="1" dirty="0">
                    <a:latin typeface="Verdana" panose="020B0604030504040204" pitchFamily="34" charset="0"/>
                    <a:ea typeface="メイリオ" panose="020B0604030504040204" pitchFamily="50" charset="-128"/>
                    <a:cs typeface="Verdana" panose="020B0604030504040204" pitchFamily="34" charset="0"/>
                  </a:rPr>
                  <a:t>41</a:t>
                </a:r>
                <a:r>
                  <a:rPr lang="en-US" altLang="ja-JP" sz="1200" dirty="0">
                    <a:latin typeface="Verdana" panose="020B0604030504040204" pitchFamily="34" charset="0"/>
                    <a:ea typeface="メイリオ" panose="020B0604030504040204" pitchFamily="50" charset="-128"/>
                    <a:cs typeface="Verdana" panose="020B0604030504040204" pitchFamily="34" charset="0"/>
                  </a:rPr>
                  <a:t>, 6 (2022)</a:t>
                </a:r>
              </a:p>
              <a:p>
                <a:pPr algn="just">
                  <a:lnSpc>
                    <a:spcPts val="1700"/>
                  </a:lnSpc>
                </a:pPr>
                <a:r>
                  <a:rPr lang="en-US" altLang="ja-JP" sz="1200" dirty="0">
                    <a:latin typeface="Verdana" panose="020B0604030504040204" pitchFamily="34" charset="0"/>
                    <a:ea typeface="メイリオ" panose="020B0604030504040204" pitchFamily="50" charset="-128"/>
                    <a:cs typeface="Verdana" panose="020B0604030504040204" pitchFamily="34" charset="0"/>
                  </a:rPr>
                  <a:t>[4] K. Yoshii and M. </a:t>
                </a:r>
                <a:r>
                  <a:rPr lang="en-US" altLang="ja-JP" sz="1200" dirty="0" err="1">
                    <a:latin typeface="Verdana" panose="020B0604030504040204" pitchFamily="34" charset="0"/>
                    <a:ea typeface="メイリオ" panose="020B0604030504040204" pitchFamily="50" charset="-128"/>
                    <a:cs typeface="Verdana" panose="020B0604030504040204" pitchFamily="34" charset="0"/>
                  </a:rPr>
                  <a:t>Otsuki</a:t>
                </a:r>
                <a:r>
                  <a:rPr lang="en-US" altLang="ja-JP" sz="1200" dirty="0">
                    <a:latin typeface="Verdana" panose="020B0604030504040204" pitchFamily="34" charset="0"/>
                    <a:ea typeface="メイリオ" panose="020B0604030504040204" pitchFamily="50" charset="-128"/>
                    <a:cs typeface="Verdana" panose="020B0604030504040204" pitchFamily="34" charset="0"/>
                  </a:rPr>
                  <a:t>, in prep.</a:t>
                </a:r>
              </a:p>
            </p:txBody>
          </p:sp>
        </mc:Choice>
        <mc:Fallback xmlns="">
          <p:sp>
            <p:nvSpPr>
              <p:cNvPr id="4" name="正方形/長方形 3"/>
              <p:cNvSpPr>
                <a:spLocks noRot="1" noChangeAspect="1" noMove="1" noResize="1" noEditPoints="1" noAdjustHandles="1" noChangeArrowheads="1" noChangeShapeType="1" noTextEdit="1"/>
              </p:cNvSpPr>
              <p:nvPr/>
            </p:nvSpPr>
            <p:spPr>
              <a:xfrm>
                <a:off x="182096" y="3303427"/>
                <a:ext cx="6493805" cy="5840573"/>
              </a:xfrm>
              <a:prstGeom prst="rect">
                <a:avLst/>
              </a:prstGeom>
              <a:blipFill>
                <a:blip r:embed="rId3"/>
                <a:stretch>
                  <a:fillRect r="-2344"/>
                </a:stretch>
              </a:blipFill>
            </p:spPr>
            <p:txBody>
              <a:bodyPr/>
              <a:lstStyle/>
              <a:p>
                <a:r>
                  <a:rPr lang="ja-JP" altLang="en-US">
                    <a:noFill/>
                  </a:rPr>
                  <a:t> </a:t>
                </a:r>
              </a:p>
            </p:txBody>
          </p:sp>
        </mc:Fallback>
      </mc:AlternateContent>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ja-JP" altLang="en-US" sz="1600" b="1">
                <a:latin typeface="HG丸ｺﾞｼｯｸM-PRO" pitchFamily="50" charset="-128"/>
                <a:ea typeface="HG丸ｺﾞｼｯｸM-PRO" pitchFamily="50" charset="-128"/>
                <a:cs typeface="Times"/>
              </a:rPr>
              <a:t>：</a:t>
            </a:r>
            <a:r>
              <a:rPr lang="en-US" altLang="ja-JP" sz="1600" b="1" dirty="0">
                <a:latin typeface="HG丸ｺﾞｼｯｸM-PRO" pitchFamily="50" charset="-128"/>
                <a:ea typeface="HG丸ｺﾞｼｯｸM-PRO" pitchFamily="50" charset="-128"/>
                <a:cs typeface="Times"/>
              </a:rPr>
              <a:t> 3</a:t>
            </a:r>
            <a:r>
              <a:rPr kumimoji="1" lang="ja-JP" altLang="en-US" sz="1600" b="1">
                <a:latin typeface="HG丸ｺﾞｼｯｸM-PRO" pitchFamily="50" charset="-128"/>
                <a:ea typeface="HG丸ｺﾞｼｯｸM-PRO" pitchFamily="50" charset="-128"/>
              </a:rPr>
              <a:t>月</a:t>
            </a:r>
            <a:r>
              <a:rPr kumimoji="1" lang="en-US" altLang="ja-JP" sz="1600" b="1" dirty="0">
                <a:latin typeface="HG丸ｺﾞｼｯｸM-PRO" pitchFamily="50" charset="-128"/>
                <a:ea typeface="HG丸ｺﾞｼｯｸM-PRO" pitchFamily="50" charset="-128"/>
              </a:rPr>
              <a:t>20</a:t>
            </a:r>
            <a:r>
              <a:rPr kumimoji="1" lang="ja-JP" altLang="en-US" sz="1600" b="1">
                <a:latin typeface="HG丸ｺﾞｼｯｸM-PRO" pitchFamily="50" charset="-128"/>
                <a:ea typeface="HG丸ｺﾞｼｯｸM-PRO" pitchFamily="50" charset="-128"/>
              </a:rPr>
              <a:t>日（月）</a:t>
            </a:r>
            <a:r>
              <a:rPr kumimoji="1" lang="en-US" altLang="ja-JP" sz="1600" b="1" dirty="0">
                <a:latin typeface="HG丸ｺﾞｼｯｸM-PRO" pitchFamily="50" charset="-128"/>
                <a:ea typeface="HG丸ｺﾞｼｯｸM-PRO" pitchFamily="50" charset="-128"/>
              </a:rPr>
              <a:t>13</a:t>
            </a:r>
            <a:r>
              <a:rPr lang="en-US" altLang="ja-JP" sz="1600" b="1" dirty="0">
                <a:latin typeface="HG丸ｺﾞｼｯｸM-PRO" pitchFamily="50" charset="-128"/>
                <a:ea typeface="HG丸ｺﾞｼｯｸM-PRO" pitchFamily="50" charset="-128"/>
                <a:cs typeface="Times"/>
              </a:rPr>
              <a:t>:30</a:t>
            </a:r>
            <a:r>
              <a:rPr lang="ja-JP" altLang="en-US" sz="1600" b="1">
                <a:latin typeface="HG丸ｺﾞｼｯｸM-PRO" pitchFamily="50" charset="-128"/>
                <a:ea typeface="HG丸ｺﾞｼｯｸM-PRO" pitchFamily="50" charset="-128"/>
                <a:cs typeface="Times"/>
              </a:rPr>
              <a:t> </a:t>
            </a:r>
            <a:r>
              <a:rPr lang="en-US" altLang="ja-JP" sz="1600" b="1" dirty="0">
                <a:latin typeface="HG丸ｺﾞｼｯｸM-PRO" pitchFamily="50" charset="-128"/>
                <a:ea typeface="HG丸ｺﾞｼｯｸM-PRO" pitchFamily="50" charset="-128"/>
                <a:cs typeface="Times"/>
              </a:rPr>
              <a:t>– 15:00</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a:t>
            </a:r>
            <a:r>
              <a:rPr lang="ja-JP" altLang="en-US" sz="1600" b="1">
                <a:latin typeface="HG丸ｺﾞｼｯｸM-PRO" pitchFamily="50" charset="-128"/>
                <a:ea typeface="HG丸ｺﾞｼｯｸM-PRO" pitchFamily="50" charset="-128"/>
              </a:rPr>
              <a:t>８Ｆ第</a:t>
            </a:r>
            <a:r>
              <a:rPr lang="en-US" altLang="ja-JP" sz="1600" b="1" dirty="0">
                <a:latin typeface="HG丸ｺﾞｼｯｸM-PRO" pitchFamily="50" charset="-128"/>
                <a:ea typeface="HG丸ｺﾞｼｯｸM-PRO" pitchFamily="50" charset="-128"/>
              </a:rPr>
              <a:t>2</a:t>
            </a:r>
            <a:r>
              <a:rPr lang="ja-JP" altLang="en-US" sz="1600" b="1">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144738" y="2202012"/>
            <a:ext cx="6568522" cy="523220"/>
          </a:xfrm>
          <a:prstGeom prst="rect">
            <a:avLst/>
          </a:prstGeom>
          <a:noFill/>
        </p:spPr>
        <p:txBody>
          <a:bodyPr wrap="square" rtlCol="0">
            <a:spAutoFit/>
          </a:bodyPr>
          <a:lstStyle/>
          <a:p>
            <a:r>
              <a:rPr lang="en-US" altLang="ja-JP" sz="1400" b="1" dirty="0">
                <a:latin typeface="HG丸ｺﾞｼｯｸM-PRO" pitchFamily="50" charset="-128"/>
                <a:ea typeface="HG丸ｺﾞｼｯｸM-PRO" pitchFamily="50" charset="-128"/>
              </a:rPr>
              <a:t>Speaker</a:t>
            </a:r>
            <a:r>
              <a:rPr lang="ja-JP" altLang="en-US" sz="1400">
                <a:latin typeface="HG丸ｺﾞｼｯｸM-PRO" pitchFamily="50" charset="-128"/>
                <a:ea typeface="HG丸ｺﾞｼｯｸM-PRO" pitchFamily="50" charset="-128"/>
              </a:rPr>
              <a:t>：　吉井</a:t>
            </a:r>
            <a:r>
              <a:rPr lang="en-US" altLang="ja-JP" sz="1400" dirty="0">
                <a:latin typeface="HG丸ｺﾞｼｯｸM-PRO" pitchFamily="50" charset="-128"/>
                <a:ea typeface="HG丸ｺﾞｼｯｸM-PRO" pitchFamily="50" charset="-128"/>
              </a:rPr>
              <a:t> </a:t>
            </a:r>
            <a:r>
              <a:rPr lang="ja-JP" altLang="en-US" sz="1400">
                <a:latin typeface="HG丸ｺﾞｼｯｸM-PRO" pitchFamily="50" charset="-128"/>
                <a:ea typeface="HG丸ｺﾞｼｯｸM-PRO" pitchFamily="50" charset="-128"/>
              </a:rPr>
              <a:t>究氏  </a:t>
            </a:r>
            <a:r>
              <a:rPr lang="en-GB" altLang="ja-JP" sz="1400" dirty="0">
                <a:latin typeface="HG丸ｺﾞｼｯｸM-PRO" pitchFamily="50" charset="-128"/>
                <a:ea typeface="HG丸ｺﾞｼｯｸM-PRO" pitchFamily="50" charset="-128"/>
              </a:rPr>
              <a:t>(</a:t>
            </a:r>
            <a:r>
              <a:rPr lang="en-US" altLang="ja-JP" sz="1400" dirty="0" err="1">
                <a:latin typeface="HG丸ｺﾞｼｯｸM-PRO" pitchFamily="50" charset="-128"/>
                <a:ea typeface="HG丸ｺﾞｼｯｸM-PRO" pitchFamily="50" charset="-128"/>
              </a:rPr>
              <a:t>Kiwamu</a:t>
            </a:r>
            <a:r>
              <a:rPr lang="en-US" altLang="ja-JP" sz="1400" dirty="0">
                <a:latin typeface="HG丸ｺﾞｼｯｸM-PRO" pitchFamily="50" charset="-128"/>
                <a:ea typeface="HG丸ｺﾞｼｯｸM-PRO" pitchFamily="50" charset="-128"/>
              </a:rPr>
              <a:t> Yoshii</a:t>
            </a:r>
            <a:r>
              <a:rPr lang="en-GB" altLang="ja-JP" sz="1400" dirty="0">
                <a:latin typeface="HG丸ｺﾞｼｯｸM-PRO" pitchFamily="50" charset="-128"/>
                <a:ea typeface="HG丸ｺﾞｼｯｸM-PRO" pitchFamily="50" charset="-128"/>
              </a:rPr>
              <a:t>)</a:t>
            </a:r>
            <a:endParaRPr lang="en-US" altLang="ja-JP" sz="1400" dirty="0">
              <a:latin typeface="HG丸ｺﾞｼｯｸM-PRO" pitchFamily="50" charset="-128"/>
              <a:ea typeface="HG丸ｺﾞｼｯｸM-PRO" pitchFamily="50" charset="-128"/>
            </a:endParaRPr>
          </a:p>
          <a:p>
            <a:r>
              <a:rPr lang="en-US" altLang="ja-JP" sz="1400" b="1" dirty="0">
                <a:latin typeface="HG丸ｺﾞｼｯｸM-PRO" pitchFamily="50" charset="-128"/>
                <a:ea typeface="HG丸ｺﾞｼｯｸM-PRO" pitchFamily="50" charset="-128"/>
              </a:rPr>
              <a:t>Affiliation </a:t>
            </a:r>
            <a:r>
              <a:rPr lang="en-US" altLang="ja-JP" sz="1400" dirty="0">
                <a:latin typeface="HG丸ｺﾞｼｯｸM-PRO" pitchFamily="50" charset="-128"/>
                <a:ea typeface="HG丸ｺﾞｼｯｸM-PRO" pitchFamily="50" charset="-128"/>
              </a:rPr>
              <a:t>:</a:t>
            </a:r>
            <a:r>
              <a:rPr lang="ja-JP" altLang="en-US" sz="1400">
                <a:latin typeface="HG丸ｺﾞｼｯｸM-PRO" pitchFamily="50" charset="-128"/>
                <a:ea typeface="HG丸ｺﾞｼｯｸM-PRO" pitchFamily="50" charset="-128"/>
              </a:rPr>
              <a:t>　大阪大学大学院　基礎工学研究科　博士課程３年</a:t>
            </a:r>
            <a:endParaRPr lang="en-US" altLang="ja-JP" sz="1400" dirty="0">
              <a:latin typeface="HG丸ｺﾞｼｯｸM-PRO" pitchFamily="50" charset="-128"/>
              <a:ea typeface="HG丸ｺﾞｼｯｸM-PRO" pitchFamily="50" charset="-128"/>
            </a:endParaRPr>
          </a:p>
        </p:txBody>
      </p:sp>
      <p:sp>
        <p:nvSpPr>
          <p:cNvPr id="13" name="テキスト ボックス 12"/>
          <p:cNvSpPr txBox="1"/>
          <p:nvPr/>
        </p:nvSpPr>
        <p:spPr>
          <a:xfrm>
            <a:off x="2" y="2807541"/>
            <a:ext cx="6857998" cy="307777"/>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   Title</a:t>
            </a:r>
            <a:r>
              <a:rPr lang="ja-JP" altLang="en-US" sz="140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a:latin typeface="メイリオ" panose="020B0604030504040204" pitchFamily="50" charset="-128"/>
                <a:ea typeface="メイリオ" panose="020B0604030504040204" pitchFamily="50" charset="-128"/>
                <a:cs typeface="メイリオ" panose="020B0604030504040204" pitchFamily="50" charset="-128"/>
              </a:rPr>
              <a:t>次元流路内の粉体流におけるジャミング：引力の影響</a:t>
            </a:r>
            <a:endParaRPr lang="ja-JP"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4738" y="3059127"/>
            <a:ext cx="1200894" cy="276999"/>
          </a:xfrm>
          <a:prstGeom prst="rect">
            <a:avLst/>
          </a:prstGeom>
          <a:noFill/>
        </p:spPr>
        <p:txBody>
          <a:bodyPr wrap="square" rtlCol="0">
            <a:spAutoFit/>
          </a:bodyPr>
          <a:lstStyle/>
          <a:p>
            <a:r>
              <a:rPr lang="en-US" altLang="ja-JP" sz="1200" b="1" dirty="0">
                <a:latin typeface="HG丸ｺﾞｼｯｸM-PRO" pitchFamily="50" charset="-128"/>
                <a:ea typeface="HG丸ｺﾞｼｯｸM-PRO" pitchFamily="50" charset="-128"/>
              </a:rPr>
              <a:t>Abstract</a:t>
            </a:r>
            <a:r>
              <a:rPr lang="ja-JP" altLang="en-US" sz="1200" b="1" dirty="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a:latin typeface="HG丸ｺﾞｼｯｸM-PRO" pitchFamily="50" charset="-128"/>
                <a:ea typeface="HG丸ｺﾞｼｯｸM-PRO" pitchFamily="50" charset="-128"/>
              </a:rPr>
              <a:t>第</a:t>
            </a:r>
            <a:r>
              <a:rPr lang="en-US" altLang="ja-JP" sz="2000" dirty="0">
                <a:latin typeface="HG丸ｺﾞｼｯｸM-PRO" pitchFamily="50" charset="-128"/>
                <a:ea typeface="HG丸ｺﾞｼｯｸM-PRO" pitchFamily="50" charset="-128"/>
              </a:rPr>
              <a:t>53</a:t>
            </a:r>
            <a:r>
              <a:rPr kumimoji="1" lang="ja-JP" altLang="en-US" sz="2000">
                <a:latin typeface="HG丸ｺﾞｼｯｸM-PRO" pitchFamily="50" charset="-128"/>
                <a:ea typeface="HG丸ｺﾞｼｯｸM-PRO" pitchFamily="50" charset="-128"/>
              </a:rPr>
              <a:t>回 </a:t>
            </a:r>
            <a:r>
              <a:rPr kumimoji="1" lang="ja-JP" altLang="en-US" sz="4000" dirty="0">
                <a:latin typeface="HG丸ｺﾞｼｯｸM-PRO" pitchFamily="50" charset="-128"/>
                <a:ea typeface="HG丸ｺﾞｼｯｸM-PRO" pitchFamily="50" charset="-128"/>
              </a:rPr>
              <a:t>応用物理学科セミナー</a:t>
            </a:r>
          </a:p>
        </p:txBody>
      </p:sp>
      <p:pic>
        <p:nvPicPr>
          <p:cNvPr id="1026" name="Picture 2" descr="D:\ysumino\Desktop\logo.png"/>
          <p:cNvPicPr>
            <a:picLocks noChangeAspect="1" noChangeArrowheads="1"/>
          </p:cNvPicPr>
          <p:nvPr/>
        </p:nvPicPr>
        <p:blipFill>
          <a:blip r:embed="rId4"/>
          <a:srcRect/>
          <a:stretch>
            <a:fillRect/>
          </a:stretch>
        </p:blipFill>
        <p:spPr bwMode="auto">
          <a:xfrm>
            <a:off x="0" y="57938"/>
            <a:ext cx="2367504" cy="648814"/>
          </a:xfrm>
          <a:prstGeom prst="rect">
            <a:avLst/>
          </a:prstGeom>
          <a:noFill/>
        </p:spPr>
      </p:pic>
      <p:sp>
        <p:nvSpPr>
          <p:cNvPr id="15" name="テキスト ボックス 14"/>
          <p:cNvSpPr txBox="1"/>
          <p:nvPr/>
        </p:nvSpPr>
        <p:spPr>
          <a:xfrm>
            <a:off x="5222770" y="8758003"/>
            <a:ext cx="1364476" cy="276999"/>
          </a:xfrm>
          <a:prstGeom prst="rect">
            <a:avLst/>
          </a:prstGeom>
          <a:noFill/>
        </p:spPr>
        <p:txBody>
          <a:bodyPr wrap="none" rtlCol="0">
            <a:spAutoFit/>
          </a:bodyPr>
          <a:lstStyle/>
          <a:p>
            <a:r>
              <a:rPr lang="ja-JP" altLang="en-US" sz="1200" dirty="0">
                <a:latin typeface="HG丸ｺﾞｼｯｸM-PRO" pitchFamily="50" charset="-128"/>
                <a:ea typeface="HG丸ｺﾞｼｯｸM-PRO" pitchFamily="50" charset="-128"/>
              </a:rPr>
              <a:t>世話人：</a:t>
            </a:r>
            <a:r>
              <a:rPr lang="ja-JP" altLang="en-US" sz="1200" b="1" dirty="0"/>
              <a:t>住野　豊</a:t>
            </a:r>
            <a:endParaRPr lang="en-US" altLang="ja-JP" sz="12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C5A9E7765511478C2F8F493696DBEE" ma:contentTypeVersion="6" ma:contentTypeDescription="Create a new document." ma:contentTypeScope="" ma:versionID="632a30148b7256a4e16e895605d816ca">
  <xsd:schema xmlns:xsd="http://www.w3.org/2001/XMLSchema" xmlns:xs="http://www.w3.org/2001/XMLSchema" xmlns:p="http://schemas.microsoft.com/office/2006/metadata/properties" xmlns:ns2="33e24832-9827-4925-83f8-e7544a135f8f" targetNamespace="http://schemas.microsoft.com/office/2006/metadata/properties" ma:root="true" ma:fieldsID="3de240b9cea391e6a3830c185527d587" ns2:_="">
    <xsd:import namespace="33e24832-9827-4925-83f8-e7544a135f8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e24832-9827-4925-83f8-e7544a135f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5FFC3C-1452-455B-B943-9085F65934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e24832-9827-4925-83f8-e7544a135f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C5C5D3-8D40-4485-939F-86912142CD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2203</TotalTime>
  <Words>521</Words>
  <Application>Microsoft Macintosh PowerPoint</Application>
  <PresentationFormat>画面に合わせる (4:3)</PresentationFormat>
  <Paragraphs>17</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Times</vt:lpstr>
      <vt:lpstr>メイリオ</vt:lpstr>
      <vt:lpstr>Arial</vt:lpstr>
      <vt:lpstr>Calibri</vt:lpstr>
      <vt:lpstr>Cambria Math</vt:lpstr>
      <vt:lpstr>Verdana</vt:lpstr>
      <vt:lpstr>Office テーマ</vt:lpstr>
      <vt:lpstr>PowerPoint プレゼンテーション</vt:lpstr>
    </vt:vector>
  </TitlesOfParts>
  <Company>東京理科大学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Yutaka Sumino</cp:lastModifiedBy>
  <cp:revision>270</cp:revision>
  <cp:lastPrinted>2011-05-23T09:25:47Z</cp:lastPrinted>
  <dcterms:created xsi:type="dcterms:W3CDTF">2011-06-28T08:58:10Z</dcterms:created>
  <dcterms:modified xsi:type="dcterms:W3CDTF">2023-03-15T00:07:58Z</dcterms:modified>
</cp:coreProperties>
</file>