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7" r:id="rId4"/>
    <p:sldId id="271" r:id="rId5"/>
    <p:sldId id="293" r:id="rId6"/>
    <p:sldId id="308" r:id="rId7"/>
    <p:sldId id="274" r:id="rId8"/>
    <p:sldId id="311" r:id="rId9"/>
    <p:sldId id="279" r:id="rId10"/>
    <p:sldId id="284" r:id="rId11"/>
    <p:sldId id="306" r:id="rId12"/>
    <p:sldId id="266" r:id="rId13"/>
    <p:sldId id="267" r:id="rId14"/>
    <p:sldId id="268" r:id="rId15"/>
    <p:sldId id="307" r:id="rId16"/>
    <p:sldId id="269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1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1pPr>
    <a:lvl2pPr marL="742950" indent="-285750" algn="l" defTabSz="449263" rtl="0" fontAlgn="base">
      <a:lnSpc>
        <a:spcPct val="1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2pPr>
    <a:lvl3pPr marL="1143000" indent="-228600" algn="l" defTabSz="449263" rtl="0" fontAlgn="base">
      <a:lnSpc>
        <a:spcPct val="1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3pPr>
    <a:lvl4pPr marL="1600200" indent="-228600" algn="l" defTabSz="449263" rtl="0" fontAlgn="base">
      <a:lnSpc>
        <a:spcPct val="1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4pPr>
    <a:lvl5pPr marL="2057400" indent="-228600" algn="l" defTabSz="449263" rtl="0" fontAlgn="base">
      <a:lnSpc>
        <a:spcPct val="12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2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 smtClean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defRPr>
            </a:lvl1pPr>
          </a:lstStyle>
          <a:p>
            <a:pPr>
              <a:defRPr/>
            </a:pPr>
            <a:fld id="{DBF56EA6-B25B-4694-A9D2-41F470BAB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1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7EFE21-F6CE-4E01-AA09-91C7A1BE1000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mtClean="0">
              <a:latin typeface="Calibri" pitchFamily="34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ADAFFBF-BBA4-4BEA-81E6-C8F93DE79998}" type="slidenum">
              <a:rPr lang="en-US" altLang="ja-JP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altLang="ja-JP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7FC7F26-F7F4-4FA7-8C59-B645FEF39810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ja-JP" altLang="ja-JP" smtClean="0"/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0068B22-19C1-4A38-A531-2AF3882F4D3F}" type="slidenum">
              <a:rPr lang="en-US" altLang="ja-JP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altLang="ja-JP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4A4C71-AD77-4244-A9A7-032E1CDD0027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1A5DB94-C1E4-441A-946C-78039F5F6069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CBFF92-C1DA-4494-8B04-A61416D41386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A2AFB5-88B9-466E-B3EB-FA1569D0D351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ja-JP" altLang="en-US" smtClean="0"/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1D9BE93-91AF-4B5E-9675-AA746C0956CC}" type="slidenum">
              <a:rPr lang="en-US" altLang="ja-JP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altLang="ja-JP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038C-B2BE-4808-A933-93756D1E5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81227-FCCD-4DC8-BE55-EFA0B7EC7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4638" y="-147638"/>
            <a:ext cx="2055812" cy="627538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-147638"/>
            <a:ext cx="6015038" cy="627538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D65AD-DE64-41AB-9D37-BA3AC214C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E6547-92E3-4AC7-95DF-5F6F09A4C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4638" y="-147638"/>
            <a:ext cx="2055812" cy="627538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-147638"/>
            <a:ext cx="6015038" cy="627538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59071-A191-4675-AD8D-B6FD58567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B9B36-3C0E-4433-BA39-9B4B7B8F0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D6368-01F5-403C-AF9C-CDD1FF00D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55A4-0F38-404E-9384-1F1499118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7675D-D176-4BDE-AD0B-F6DA77780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395E-B4D4-4E3F-9124-01CAC9A64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1A4E2-3178-4485-8194-FF8B19EE9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1116013" y="1484313"/>
            <a:ext cx="8027987" cy="730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C774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8986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6399642-28E3-47E6-BC77-D9E4F9633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188913"/>
            <a:ext cx="1485900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-147638"/>
            <a:ext cx="6473825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133600"/>
            <a:ext cx="5580063" cy="446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230438" y="2565400"/>
            <a:ext cx="6913562" cy="730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C774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-147638"/>
            <a:ext cx="6473825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3399"/>
          </a:solidFill>
          <a:latin typeface="Trebuchet MS" pitchFamily="34" charset="0"/>
          <a:ea typeface="HG丸ｺﾞｼｯｸM-PRO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619672" y="620688"/>
            <a:ext cx="6588720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4800" dirty="0">
                <a:solidFill>
                  <a:srgbClr val="003399"/>
                </a:solidFill>
                <a:latin typeface="HG丸ｺﾞｼｯｸM-PRO" pitchFamily="50" charset="-128"/>
              </a:rPr>
              <a:t>分光</a:t>
            </a:r>
            <a:r>
              <a:rPr lang="ja-JP" altLang="en-US" sz="4800" dirty="0">
                <a:solidFill>
                  <a:srgbClr val="003399"/>
                </a:solidFill>
                <a:latin typeface="HG丸ｺﾞｼｯｸM-PRO" pitchFamily="50" charset="-128"/>
              </a:rPr>
              <a:t>筒</a:t>
            </a:r>
            <a:r>
              <a:rPr lang="ja-JP" sz="4800" dirty="0">
                <a:solidFill>
                  <a:srgbClr val="003399"/>
                </a:solidFill>
                <a:latin typeface="HG丸ｺﾞｼｯｸM-PRO" pitchFamily="50" charset="-128"/>
              </a:rPr>
              <a:t>で</a:t>
            </a:r>
            <a:endParaRPr lang="en-US" altLang="ja-JP" sz="4800" dirty="0">
              <a:solidFill>
                <a:srgbClr val="003399"/>
              </a:solidFill>
              <a:latin typeface="HG丸ｺﾞｼｯｸM-PRO" pitchFamily="50" charset="-128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4800" dirty="0" smtClean="0">
                <a:solidFill>
                  <a:srgbClr val="003399"/>
                </a:solidFill>
                <a:latin typeface="HG丸ｺﾞｼｯｸM-PRO" pitchFamily="50" charset="-128"/>
              </a:rPr>
              <a:t>省エネハウス</a:t>
            </a:r>
            <a:r>
              <a:rPr lang="ja-JP" sz="4800" dirty="0">
                <a:solidFill>
                  <a:srgbClr val="003399"/>
                </a:solidFill>
                <a:latin typeface="HG丸ｺﾞｼｯｸM-PRO" pitchFamily="50" charset="-128"/>
              </a:rPr>
              <a:t>を考える！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5900" y="2708920"/>
            <a:ext cx="5632450" cy="30194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光をのぞいてみよう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2915816" y="5167461"/>
            <a:ext cx="3146648" cy="1512168"/>
            <a:chOff x="5148064" y="4077072"/>
            <a:chExt cx="3146648" cy="1512168"/>
          </a:xfrm>
          <a:solidFill>
            <a:srgbClr val="00B0F0"/>
          </a:solidFill>
        </p:grpSpPr>
        <p:sp>
          <p:nvSpPr>
            <p:cNvPr id="10" name="角丸四角形 9"/>
            <p:cNvSpPr/>
            <p:nvPr/>
          </p:nvSpPr>
          <p:spPr bwMode="auto">
            <a:xfrm>
              <a:off x="5148064" y="4077072"/>
              <a:ext cx="3146648" cy="151216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364088" y="4293096"/>
              <a:ext cx="2820003" cy="10895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tx1"/>
                  </a:solidFill>
                </a:rPr>
                <a:t>たての線がスリットと</a:t>
              </a:r>
              <a:endParaRPr kumimoji="1" lang="en-US" altLang="ja-JP" dirty="0" smtClean="0">
                <a:solidFill>
                  <a:schemeClr val="tx1"/>
                </a:solidFill>
              </a:endParaRPr>
            </a:p>
            <a:p>
              <a:r>
                <a:rPr kumimoji="1" lang="ja-JP" altLang="en-US" dirty="0" smtClean="0">
                  <a:solidFill>
                    <a:schemeClr val="tx1"/>
                  </a:solidFill>
                </a:rPr>
                <a:t>まっすぐになるように回すと</a:t>
              </a:r>
              <a:endParaRPr kumimoji="1" lang="en-US" altLang="ja-JP" dirty="0" smtClean="0">
                <a:solidFill>
                  <a:schemeClr val="tx1"/>
                </a:solidFill>
              </a:endParaRPr>
            </a:p>
            <a:p>
              <a:r>
                <a:rPr kumimoji="1" lang="ja-JP" altLang="en-US" dirty="0" smtClean="0">
                  <a:solidFill>
                    <a:schemeClr val="tx1"/>
                  </a:solidFill>
                </a:rPr>
                <a:t>見やすいよ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http://www.rs.kagu.tus.ac.jp/~elegance/jikkensp10/bunnkoututu.files/spectshou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014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s.kagu.tus.ac.jp/~elegance/jikkensp10/bunnkoututu.files/spectden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6" y="213285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950213" y="5130584"/>
            <a:ext cx="1954381" cy="391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chemeClr val="tx1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白熱電球の場合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372200" y="5136376"/>
            <a:ext cx="156966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蛍光灯の場合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081088" y="361950"/>
            <a:ext cx="687705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3600" dirty="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  <a:t>省エネハウス実験器を</a:t>
            </a:r>
            <a:r>
              <a:rPr lang="en-US" sz="3600" dirty="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  <a:t/>
            </a:r>
            <a:br>
              <a:rPr lang="en-US" sz="3600" dirty="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</a:br>
            <a:r>
              <a:rPr lang="ja-JP" sz="3600" dirty="0" smtClean="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  <a:t>分光</a:t>
            </a:r>
            <a:r>
              <a:rPr lang="ja-JP" altLang="en-US" sz="3600" dirty="0" err="1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  <a:t>つつ</a:t>
            </a:r>
            <a:r>
              <a:rPr lang="ja-JP" sz="3600" dirty="0" err="1" smtClean="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  <a:t>で</a:t>
            </a:r>
            <a:r>
              <a:rPr lang="ja-JP" sz="3600" dirty="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  <a:t>観察しよう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1800225"/>
            <a:ext cx="6769100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1116013" y="5580063"/>
            <a:ext cx="6840537" cy="9001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それぞれの電球の</a:t>
            </a:r>
            <a:r>
              <a:rPr lang="ja-JP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電力</a:t>
            </a:r>
            <a:r>
              <a:rPr lang="en-GB" altLang="ja-JP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ワット</a:t>
            </a:r>
            <a:r>
              <a:rPr lang="en-GB" altLang="ja-JP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)</a:t>
            </a: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と</a:t>
            </a:r>
            <a:r>
              <a:rPr lang="ja-JP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熱</a:t>
            </a: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を調べよう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081088" y="361950"/>
            <a:ext cx="687705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3600" dirty="0">
                <a:solidFill>
                  <a:srgbClr val="003399"/>
                </a:solidFill>
                <a:latin typeface="Trebuchet MS" pitchFamily="34" charset="0"/>
              </a:rPr>
              <a:t>省エネハウス実験器を</a:t>
            </a:r>
            <a:r>
              <a:rPr lang="en-US" sz="3600" dirty="0">
                <a:solidFill>
                  <a:srgbClr val="003399"/>
                </a:solidFill>
                <a:latin typeface="Trebuchet MS" pitchFamily="34" charset="0"/>
              </a:rPr>
              <a:t/>
            </a:r>
            <a:br>
              <a:rPr lang="en-US" sz="3600" dirty="0">
                <a:solidFill>
                  <a:srgbClr val="003399"/>
                </a:solidFill>
                <a:latin typeface="Trebuchet MS" pitchFamily="34" charset="0"/>
              </a:rPr>
            </a:br>
            <a:r>
              <a:rPr lang="ja-JP" sz="3600" dirty="0">
                <a:solidFill>
                  <a:srgbClr val="003399"/>
                </a:solidFill>
                <a:latin typeface="Trebuchet MS" pitchFamily="34" charset="0"/>
              </a:rPr>
              <a:t>分光カードで観察しよう　結果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019175" y="1495425"/>
            <a:ext cx="7800975" cy="516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dirty="0">
                <a:solidFill>
                  <a:srgbClr val="000000"/>
                </a:solidFill>
                <a:latin typeface="HG丸ｺﾞｼｯｸM-PRO" pitchFamily="50" charset="-128"/>
              </a:rPr>
              <a:t>白熱電球　　　　　　　　　・・・連続したスペクトル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dirty="0">
                <a:solidFill>
                  <a:srgbClr val="000000"/>
                </a:solidFill>
                <a:latin typeface="HG丸ｺﾞｼｯｸM-PRO" pitchFamily="50" charset="-128"/>
              </a:rPr>
              <a:t>　　　　　　　　　　　　　　　　　</a:t>
            </a:r>
            <a:r>
              <a:rPr lang="ja-JP" altLang="en-US" sz="2400" dirty="0">
                <a:solidFill>
                  <a:srgbClr val="000000"/>
                </a:solidFill>
                <a:latin typeface="HG丸ｺﾞｼｯｸM-PRO" pitchFamily="50" charset="-128"/>
              </a:rPr>
              <a:t>・</a:t>
            </a:r>
            <a:r>
              <a:rPr lang="ja-JP" sz="2400" dirty="0">
                <a:solidFill>
                  <a:srgbClr val="000000"/>
                </a:solidFill>
                <a:latin typeface="HG丸ｺﾞｼｯｸM-PRO" pitchFamily="50" charset="-128"/>
              </a:rPr>
              <a:t>５５</a:t>
            </a:r>
            <a:r>
              <a:rPr lang="en-GB" altLang="ja-JP" sz="2400" dirty="0">
                <a:solidFill>
                  <a:srgbClr val="000000"/>
                </a:solidFill>
                <a:latin typeface="HG丸ｺﾞｼｯｸM-PRO" pitchFamily="50" charset="-128"/>
              </a:rPr>
              <a:t>W</a:t>
            </a:r>
            <a:r>
              <a:rPr lang="ja-JP" sz="2400" dirty="0">
                <a:solidFill>
                  <a:srgbClr val="000000"/>
                </a:solidFill>
                <a:latin typeface="HG丸ｺﾞｼｯｸM-PRO" pitchFamily="50" charset="-128"/>
              </a:rPr>
              <a:t>くらい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>
                <a:solidFill>
                  <a:srgbClr val="000000"/>
                </a:solidFill>
                <a:latin typeface="HG丸ｺﾞｼｯｸM-PRO" pitchFamily="50" charset="-128"/>
              </a:rPr>
              <a:t>　　　　　　　　　　　　　　　　　・</a:t>
            </a:r>
            <a:r>
              <a:rPr lang="ja-JP" altLang="ja-JP" sz="2400" dirty="0">
                <a:solidFill>
                  <a:srgbClr val="000000"/>
                </a:solidFill>
                <a:latin typeface="HG丸ｺﾞｼｯｸM-PRO" pitchFamily="50" charset="-128"/>
              </a:rPr>
              <a:t>熱をだす</a:t>
            </a:r>
            <a:endParaRPr lang="ja-JP" altLang="en-GB" sz="2400" dirty="0">
              <a:solidFill>
                <a:srgbClr val="000000"/>
              </a:solidFill>
              <a:latin typeface="HG丸ｺﾞｼｯｸM-PRO" pitchFamily="50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altLang="en-GB" sz="2400" dirty="0">
              <a:solidFill>
                <a:srgbClr val="000000"/>
              </a:solidFill>
              <a:latin typeface="HG丸ｺﾞｼｯｸM-PRO" pitchFamily="50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dirty="0">
                <a:solidFill>
                  <a:srgbClr val="000000"/>
                </a:solidFill>
                <a:latin typeface="HG丸ｺﾞｼｯｸM-PRO" pitchFamily="50" charset="-128"/>
              </a:rPr>
              <a:t>蛍光灯型電球　　　　　　・・・とびとびのスペクトル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dirty="0">
                <a:solidFill>
                  <a:srgbClr val="000000"/>
                </a:solidFill>
                <a:latin typeface="HG丸ｺﾞｼｯｸM-PRO" pitchFamily="50" charset="-128"/>
              </a:rPr>
              <a:t>　　　　　　　　　　　　　　　　　</a:t>
            </a:r>
            <a:r>
              <a:rPr lang="ja-JP" altLang="en-US" sz="2400" dirty="0" smtClean="0">
                <a:solidFill>
                  <a:srgbClr val="000000"/>
                </a:solidFill>
                <a:latin typeface="HG丸ｺﾞｼｯｸM-PRO" pitchFamily="50" charset="-128"/>
              </a:rPr>
              <a:t>・</a:t>
            </a:r>
            <a:r>
              <a:rPr lang="ja-JP" altLang="en-US" sz="2400" dirty="0">
                <a:solidFill>
                  <a:srgbClr val="000000"/>
                </a:solidFill>
                <a:latin typeface="HG丸ｺﾞｼｯｸM-PRO" pitchFamily="50" charset="-128"/>
              </a:rPr>
              <a:t>１１</a:t>
            </a:r>
            <a:r>
              <a:rPr lang="en-GB" altLang="ja-JP" sz="2400" dirty="0" smtClean="0">
                <a:solidFill>
                  <a:srgbClr val="000000"/>
                </a:solidFill>
                <a:latin typeface="HG丸ｺﾞｼｯｸM-PRO" pitchFamily="50" charset="-128"/>
              </a:rPr>
              <a:t>W</a:t>
            </a:r>
            <a:r>
              <a:rPr lang="ja-JP" sz="2400" dirty="0">
                <a:solidFill>
                  <a:srgbClr val="000000"/>
                </a:solidFill>
                <a:latin typeface="HG丸ｺﾞｼｯｸM-PRO" pitchFamily="50" charset="-128"/>
              </a:rPr>
              <a:t>くらい</a:t>
            </a:r>
            <a:endParaRPr lang="en-US" altLang="ja-JP" sz="2400" dirty="0">
              <a:solidFill>
                <a:srgbClr val="000000"/>
              </a:solidFill>
              <a:latin typeface="HG丸ｺﾞｼｯｸM-PRO" pitchFamily="50" charset="-128"/>
            </a:endParaRP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>
                <a:solidFill>
                  <a:srgbClr val="000000"/>
                </a:solidFill>
                <a:latin typeface="HG丸ｺﾞｼｯｸM-PRO" pitchFamily="50" charset="-128"/>
              </a:rPr>
              <a:t>　　　　　　　　　　　　　　　　　・</a:t>
            </a:r>
            <a:r>
              <a:rPr lang="ja-JP" altLang="ja-JP" sz="2400" dirty="0">
                <a:solidFill>
                  <a:srgbClr val="000000"/>
                </a:solidFill>
                <a:latin typeface="HG丸ｺﾞｼｯｸM-PRO" pitchFamily="50" charset="-128"/>
              </a:rPr>
              <a:t>熱</a:t>
            </a:r>
            <a:r>
              <a:rPr lang="ja-JP" altLang="ja-JP" sz="2400" dirty="0" smtClean="0">
                <a:solidFill>
                  <a:srgbClr val="000000"/>
                </a:solidFill>
                <a:latin typeface="HG丸ｺﾞｼｯｸM-PRO" pitchFamily="50" charset="-128"/>
              </a:rPr>
              <a:t>を</a:t>
            </a:r>
            <a:r>
              <a:rPr lang="ja-JP" altLang="en-US" sz="2400" dirty="0" smtClean="0">
                <a:solidFill>
                  <a:srgbClr val="000000"/>
                </a:solidFill>
                <a:latin typeface="HG丸ｺﾞｼｯｸM-PRO" pitchFamily="50" charset="-128"/>
              </a:rPr>
              <a:t>あまり</a:t>
            </a:r>
            <a:r>
              <a:rPr lang="ja-JP" altLang="ja-JP" sz="2400" dirty="0" smtClean="0">
                <a:solidFill>
                  <a:srgbClr val="000000"/>
                </a:solidFill>
                <a:latin typeface="HG丸ｺﾞｼｯｸM-PRO" pitchFamily="50" charset="-128"/>
              </a:rPr>
              <a:t>ださない</a:t>
            </a:r>
            <a:endParaRPr lang="ja-JP" altLang="en-GB" sz="2400" dirty="0">
              <a:solidFill>
                <a:srgbClr val="000000"/>
              </a:solidFill>
              <a:latin typeface="HG丸ｺﾞｼｯｸM-PRO" pitchFamily="50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altLang="en-GB" sz="2400" dirty="0">
              <a:solidFill>
                <a:srgbClr val="000000"/>
              </a:solidFill>
              <a:latin typeface="HG丸ｺﾞｼｯｸM-PRO" pitchFamily="50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400" dirty="0">
                <a:solidFill>
                  <a:srgbClr val="000000"/>
                </a:solidFill>
                <a:latin typeface="HG丸ｺﾞｼｯｸM-PRO" pitchFamily="50" charset="-128"/>
              </a:rPr>
              <a:t>LED</a:t>
            </a:r>
            <a:r>
              <a:rPr lang="ja-JP" sz="2400" dirty="0">
                <a:solidFill>
                  <a:srgbClr val="000000"/>
                </a:solidFill>
                <a:latin typeface="HG丸ｺﾞｼｯｸM-PRO" pitchFamily="50" charset="-128"/>
              </a:rPr>
              <a:t>電球　　　　　　　　　・・・連続したスペクトル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dirty="0">
                <a:solidFill>
                  <a:srgbClr val="000000"/>
                </a:solidFill>
                <a:latin typeface="HG丸ｺﾞｼｯｸM-PRO" pitchFamily="50" charset="-128"/>
              </a:rPr>
              <a:t>　　　　　　　　　　　　　　　　　</a:t>
            </a:r>
            <a:r>
              <a:rPr lang="ja-JP" altLang="en-US" sz="2400" dirty="0" smtClean="0">
                <a:solidFill>
                  <a:srgbClr val="000000"/>
                </a:solidFill>
                <a:latin typeface="HG丸ｺﾞｼｯｸM-PRO" pitchFamily="50" charset="-128"/>
              </a:rPr>
              <a:t>・</a:t>
            </a:r>
            <a:r>
              <a:rPr lang="ja-JP" altLang="en-US" sz="2400" dirty="0">
                <a:solidFill>
                  <a:srgbClr val="000000"/>
                </a:solidFill>
                <a:latin typeface="HG丸ｺﾞｼｯｸM-PRO" pitchFamily="50" charset="-128"/>
              </a:rPr>
              <a:t>６</a:t>
            </a:r>
            <a:r>
              <a:rPr lang="en-GB" altLang="ja-JP" sz="2400" dirty="0" smtClean="0">
                <a:solidFill>
                  <a:srgbClr val="000000"/>
                </a:solidFill>
                <a:latin typeface="HG丸ｺﾞｼｯｸM-PRO" pitchFamily="50" charset="-128"/>
              </a:rPr>
              <a:t>W</a:t>
            </a:r>
            <a:r>
              <a:rPr lang="ja-JP" sz="2400" dirty="0">
                <a:solidFill>
                  <a:srgbClr val="000000"/>
                </a:solidFill>
                <a:latin typeface="HG丸ｺﾞｼｯｸM-PRO" pitchFamily="50" charset="-128"/>
              </a:rPr>
              <a:t>くらい</a:t>
            </a:r>
            <a:endParaRPr lang="en-US" altLang="ja-JP" sz="2400" dirty="0">
              <a:solidFill>
                <a:srgbClr val="000000"/>
              </a:solidFill>
              <a:latin typeface="HG丸ｺﾞｼｯｸM-PRO" pitchFamily="50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z="2400" dirty="0">
                <a:solidFill>
                  <a:srgbClr val="000000"/>
                </a:solidFill>
                <a:latin typeface="HG丸ｺﾞｼｯｸM-PRO" pitchFamily="50" charset="-128"/>
              </a:rPr>
              <a:t>　　　　　　　　　　　　　　　　　・</a:t>
            </a:r>
            <a:r>
              <a:rPr lang="ja-JP" sz="2400" dirty="0">
                <a:solidFill>
                  <a:srgbClr val="000000"/>
                </a:solidFill>
                <a:latin typeface="HG丸ｺﾞｼｯｸM-PRO" pitchFamily="50" charset="-128"/>
              </a:rPr>
              <a:t>熱</a:t>
            </a:r>
            <a:r>
              <a:rPr lang="ja-JP" sz="2400" dirty="0" smtClean="0">
                <a:solidFill>
                  <a:srgbClr val="000000"/>
                </a:solidFill>
                <a:latin typeface="HG丸ｺﾞｼｯｸM-PRO" pitchFamily="50" charset="-128"/>
              </a:rPr>
              <a:t>を</a:t>
            </a:r>
            <a:r>
              <a:rPr lang="ja-JP" altLang="en-US" sz="2400" dirty="0" smtClean="0">
                <a:solidFill>
                  <a:srgbClr val="000000"/>
                </a:solidFill>
                <a:latin typeface="HG丸ｺﾞｼｯｸM-PRO" pitchFamily="50" charset="-128"/>
              </a:rPr>
              <a:t>ほとんど</a:t>
            </a:r>
            <a:r>
              <a:rPr lang="ja-JP" sz="2400" dirty="0" smtClean="0">
                <a:solidFill>
                  <a:srgbClr val="000000"/>
                </a:solidFill>
                <a:latin typeface="HG丸ｺﾞｼｯｸM-PRO" pitchFamily="50" charset="-128"/>
              </a:rPr>
              <a:t>ださない</a:t>
            </a:r>
            <a:endParaRPr lang="ja-JP" sz="2400" dirty="0">
              <a:solidFill>
                <a:srgbClr val="000000"/>
              </a:solidFill>
              <a:latin typeface="HG丸ｺﾞｼｯｸM-PRO" pitchFamily="50" charset="-128"/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916113"/>
            <a:ext cx="2047875" cy="141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350" y="3851275"/>
            <a:ext cx="77470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589240"/>
            <a:ext cx="781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051720" y="5589240"/>
            <a:ext cx="942887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solidFill>
                  <a:schemeClr val="tx1"/>
                </a:solidFill>
              </a:rPr>
              <a:t>ＬＥＤのチップ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539750" y="781050"/>
            <a:ext cx="7418388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  <a:t>まとめ：照明の省エネのために</a:t>
            </a:r>
            <a:r>
              <a:rPr lang="ja-JP" altLang="ja-JP" sz="3600">
                <a:solidFill>
                  <a:srgbClr val="003399"/>
                </a:solidFill>
                <a:latin typeface="Trebuchet MS" pitchFamily="34" charset="0"/>
                <a:ea typeface="HG丸ｺﾞｼｯｸM-PRO" pitchFamily="50" charset="-128"/>
              </a:rPr>
              <a:t>…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75" y="3779838"/>
            <a:ext cx="2098675" cy="298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8" y="1619250"/>
            <a:ext cx="3468687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3779838" y="1944688"/>
            <a:ext cx="5219700" cy="17287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照明は家でつかう電</a:t>
            </a:r>
            <a:r>
              <a:rPr lang="ja-JP" altLang="en-US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力の第３位</a:t>
            </a:r>
            <a:endParaRPr lang="ja-JP" sz="240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電力の少ない省エネ電球をつかえば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節電になるね！</a:t>
            </a:r>
          </a:p>
        </p:txBody>
      </p:sp>
      <p:sp>
        <p:nvSpPr>
          <p:cNvPr id="40966" name="Oval 5"/>
          <p:cNvSpPr>
            <a:spLocks noChangeArrowheads="1"/>
          </p:cNvSpPr>
          <p:nvPr/>
        </p:nvSpPr>
        <p:spPr bwMode="auto">
          <a:xfrm>
            <a:off x="1260475" y="3600450"/>
            <a:ext cx="1439863" cy="900113"/>
          </a:xfrm>
          <a:prstGeom prst="ellipse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1298575" y="6307138"/>
            <a:ext cx="5576888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>
                <a:solidFill>
                  <a:srgbClr val="000000"/>
                </a:solidFill>
              </a:rPr>
              <a:t>出典：地球にやさしい</a:t>
            </a:r>
            <a:r>
              <a:rPr lang="en-GB" altLang="ja-JP">
                <a:solidFill>
                  <a:srgbClr val="000000"/>
                </a:solidFill>
              </a:rPr>
              <a:t>eco</a:t>
            </a:r>
            <a:r>
              <a:rPr lang="ja-JP">
                <a:solidFill>
                  <a:srgbClr val="000000"/>
                </a:solidFill>
              </a:rPr>
              <a:t>技術　　パナソニック　東京書籍</a:t>
            </a:r>
          </a:p>
        </p:txBody>
      </p:sp>
      <p:sp>
        <p:nvSpPr>
          <p:cNvPr id="40968" name="AutoShape 7"/>
          <p:cNvSpPr>
            <a:spLocks noChangeArrowheads="1"/>
          </p:cNvSpPr>
          <p:nvPr/>
        </p:nvSpPr>
        <p:spPr bwMode="auto">
          <a:xfrm>
            <a:off x="1547813" y="4859338"/>
            <a:ext cx="5219700" cy="11160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つかわない部屋のあかりは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こまめに消すように気をつけよう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87737"/>
            <a:ext cx="2825308" cy="553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99592" y="-459432"/>
            <a:ext cx="6473825" cy="2103438"/>
          </a:xfrm>
        </p:spPr>
        <p:txBody>
          <a:bodyPr/>
          <a:lstStyle/>
          <a:p>
            <a:r>
              <a:rPr kumimoji="1" lang="ja-JP" altLang="en-US" dirty="0" smtClean="0"/>
              <a:t>こんなところにも・・・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3635896" y="1600200"/>
            <a:ext cx="5044554" cy="4527550"/>
          </a:xfrm>
        </p:spPr>
        <p:txBody>
          <a:bodyPr/>
          <a:lstStyle/>
          <a:p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355976" y="2810603"/>
            <a:ext cx="4176464" cy="1800200"/>
            <a:chOff x="3707904" y="1772816"/>
            <a:chExt cx="5112568" cy="1800200"/>
          </a:xfrm>
        </p:grpSpPr>
        <p:sp>
          <p:nvSpPr>
            <p:cNvPr id="9" name="角丸四角形 8"/>
            <p:cNvSpPr/>
            <p:nvPr/>
          </p:nvSpPr>
          <p:spPr bwMode="auto">
            <a:xfrm>
              <a:off x="3707904" y="1772816"/>
              <a:ext cx="5112568" cy="18002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707904" y="1844824"/>
              <a:ext cx="4065537" cy="1643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tx1"/>
                  </a:solidFill>
                </a:rPr>
                <a:t>2012</a:t>
              </a:r>
              <a:r>
                <a:rPr kumimoji="1" lang="ja-JP" altLang="en-US" sz="2800" dirty="0" smtClean="0">
                  <a:solidFill>
                    <a:schemeClr val="tx1"/>
                  </a:solidFill>
                </a:rPr>
                <a:t>年５月２２日開業</a:t>
              </a:r>
              <a:endParaRPr kumimoji="1" lang="en-US" altLang="ja-JP" sz="2800" dirty="0" smtClean="0">
                <a:solidFill>
                  <a:schemeClr val="tx1"/>
                </a:solidFill>
              </a:endParaRPr>
            </a:p>
            <a:p>
              <a:r>
                <a:rPr kumimoji="1" lang="ja-JP" altLang="en-US" sz="2800" dirty="0" smtClean="0">
                  <a:solidFill>
                    <a:srgbClr val="FFFF00"/>
                  </a:solidFill>
                </a:rPr>
                <a:t>東京スカイツリー</a:t>
              </a:r>
              <a:r>
                <a:rPr kumimoji="1" lang="ja-JP" altLang="en-US" sz="2800" dirty="0" smtClean="0">
                  <a:solidFill>
                    <a:schemeClr val="tx1"/>
                  </a:solidFill>
                </a:rPr>
                <a:t>にも</a:t>
              </a:r>
              <a:endParaRPr kumimoji="1" lang="en-US" altLang="ja-JP" sz="2800" dirty="0" smtClean="0">
                <a:solidFill>
                  <a:schemeClr val="tx1"/>
                </a:solidFill>
              </a:endParaRPr>
            </a:p>
            <a:p>
              <a:r>
                <a:rPr kumimoji="1" lang="ja-JP" altLang="en-US" sz="2800" dirty="0" smtClean="0">
                  <a:solidFill>
                    <a:schemeClr val="tx1"/>
                  </a:solidFill>
                </a:rPr>
                <a:t>ＬＥＤ照明は使われている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148064" y="908720"/>
            <a:ext cx="2297424" cy="55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エコな街づくり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17145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438" y="785813"/>
            <a:ext cx="5072062" cy="3643312"/>
          </a:xfrm>
          <a:prstGeom prst="rect">
            <a:avLst/>
          </a:prstGeom>
          <a:solidFill>
            <a:srgbClr val="FFFFFF"/>
          </a:solidFill>
          <a:ln w="57240">
            <a:solidFill>
              <a:srgbClr val="FF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3" y="-231775"/>
            <a:ext cx="8472487" cy="1030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4508500"/>
            <a:ext cx="1584325" cy="23495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142875" y="857250"/>
            <a:ext cx="4929188" cy="34480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00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これらの書籍には多くの、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00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家族で楽しめる実験が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00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多数紹介されています。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z="100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00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自由研究や理科の原理を学ぶのに最適です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z="100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00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右の本は最新本です！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z="100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00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家族みんなで、楽しく科学を学べる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00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内容となっています。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z="100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00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これらの本が皆さんの</a:t>
            </a:r>
            <a:r>
              <a:rPr lang="ja-JP" sz="200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サイエンス魂</a:t>
            </a:r>
            <a:r>
              <a:rPr lang="ja-JP" sz="200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を刺激するキッカケとなれば幸いです。</a:t>
            </a:r>
          </a:p>
        </p:txBody>
      </p:sp>
      <p:pic>
        <p:nvPicPr>
          <p:cNvPr id="4199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4508500"/>
            <a:ext cx="1677988" cy="23495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  <p:pic>
        <p:nvPicPr>
          <p:cNvPr id="1026" name="Picture 2" descr="C:\Users\shohei\Downloads\denkitedukur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980729"/>
            <a:ext cx="2617444" cy="3744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99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221163"/>
            <a:ext cx="1655763" cy="2354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437856"/>
            <a:ext cx="1623215" cy="21594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116013" y="585788"/>
            <a:ext cx="64801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3600">
                <a:solidFill>
                  <a:srgbClr val="003399"/>
                </a:solidFill>
                <a:latin typeface="Trebuchet MS" pitchFamily="34" charset="0"/>
              </a:rPr>
              <a:t>省エネハウスはどんな家？</a:t>
            </a: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5400675" y="1979613"/>
            <a:ext cx="3419475" cy="4319587"/>
          </a:xfrm>
          <a:prstGeom prst="wedgeRoundRectCallout">
            <a:avLst>
              <a:gd name="adj1" fmla="val -58597"/>
              <a:gd name="adj2" fmla="val -6704"/>
              <a:gd name="adj3" fmla="val 16667"/>
            </a:avLst>
          </a:prstGeom>
          <a:solidFill>
            <a:srgbClr val="B4D3DF"/>
          </a:solidFill>
          <a:ln w="25560">
            <a:solidFill>
              <a:srgbClr val="5E8494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省エネハウスとは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どんな家だろう？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ja-JP" sz="2400" b="1">
              <a:solidFill>
                <a:srgbClr val="0000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あなたのおうちは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省エネ照明かな？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ja-JP" altLang="en-GB" sz="2400" b="1">
              <a:solidFill>
                <a:srgbClr val="0000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光をしらべることが</a:t>
            </a:r>
            <a:endParaRPr lang="ja-JP" altLang="en-US" sz="2400" b="1">
              <a:solidFill>
                <a:srgbClr val="0000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できる実験機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800000"/>
                </a:solidFill>
                <a:latin typeface="Trebuchet MS" pitchFamily="34" charset="0"/>
              </a:rPr>
              <a:t>分光</a:t>
            </a:r>
            <a:r>
              <a:rPr lang="ja-JP" altLang="en-US" sz="2400" b="1">
                <a:solidFill>
                  <a:srgbClr val="800000"/>
                </a:solidFill>
                <a:latin typeface="Trebuchet MS" pitchFamily="34" charset="0"/>
              </a:rPr>
              <a:t>筒</a:t>
            </a:r>
            <a:endParaRPr lang="ja-JP" sz="2400" b="1">
              <a:solidFill>
                <a:srgbClr val="800000"/>
              </a:solidFill>
              <a:latin typeface="Trebuchet MS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sz="2400" b="1">
                <a:solidFill>
                  <a:srgbClr val="000000"/>
                </a:solidFill>
                <a:latin typeface="Trebuchet MS" pitchFamily="34" charset="0"/>
              </a:rPr>
              <a:t>をつくろう！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1989138"/>
            <a:ext cx="4440238" cy="425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42925" y="6343650"/>
            <a:ext cx="5576888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>
                <a:solidFill>
                  <a:srgbClr val="000000"/>
                </a:solidFill>
              </a:rPr>
              <a:t>出典：</a:t>
            </a:r>
            <a:r>
              <a:rPr lang="en-GB" altLang="ja-JP">
                <a:solidFill>
                  <a:srgbClr val="000000"/>
                </a:solidFill>
              </a:rPr>
              <a:t>http://panasonic.co.jp/ecohouse/Light/index.html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1"/>
          <p:cNvSpPr txBox="1">
            <a:spLocks noChangeArrowheads="1"/>
          </p:cNvSpPr>
          <p:nvPr/>
        </p:nvSpPr>
        <p:spPr bwMode="auto">
          <a:xfrm>
            <a:off x="1057275" y="727075"/>
            <a:ext cx="42033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材料</a:t>
            </a:r>
            <a:r>
              <a:rPr kumimoji="1" lang="ja-JP" altLang="en-US" sz="4000" b="1" dirty="0">
                <a:solidFill>
                  <a:schemeClr val="tx1"/>
                </a:solidFill>
              </a:rPr>
              <a:t>　と　使う道具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rs.kagu.tus.ac.jp/~elegance/jikkensp10/bunnkoututu.files/P2290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9572"/>
            <a:ext cx="5957796" cy="45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5"/>
          <p:cNvSpPr txBox="1">
            <a:spLocks noChangeArrowheads="1"/>
          </p:cNvSpPr>
          <p:nvPr/>
        </p:nvSpPr>
        <p:spPr bwMode="auto">
          <a:xfrm>
            <a:off x="2431850" y="5425168"/>
            <a:ext cx="1454244" cy="7266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透明</a:t>
            </a:r>
            <a:r>
              <a:rPr kumimoji="1" lang="ja-JP" altLang="en-US" dirty="0">
                <a:solidFill>
                  <a:schemeClr val="tx1"/>
                </a:solidFill>
              </a:rPr>
              <a:t>の</a:t>
            </a:r>
            <a:r>
              <a:rPr kumimoji="1" lang="ja-JP" altLang="en-US" dirty="0" smtClean="0">
                <a:solidFill>
                  <a:schemeClr val="tx1"/>
                </a:solidFill>
              </a:rPr>
              <a:t>シート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（分光シート）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1470689" y="2037359"/>
            <a:ext cx="1922321" cy="3917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長い紙</a:t>
            </a:r>
            <a:r>
              <a:rPr kumimoji="1" lang="ja-JP" altLang="en-US" dirty="0" err="1">
                <a:solidFill>
                  <a:schemeClr val="tx1"/>
                </a:solidFill>
              </a:rPr>
              <a:t>つつ</a:t>
            </a:r>
            <a:r>
              <a:rPr kumimoji="1" lang="ja-JP" altLang="en-US" dirty="0">
                <a:solidFill>
                  <a:schemeClr val="tx1"/>
                </a:solidFill>
              </a:rPr>
              <a:t>（１本</a:t>
            </a:r>
            <a:r>
              <a:rPr kumimoji="1" lang="ja-JP" altLang="en-US" dirty="0" smtClean="0">
                <a:solidFill>
                  <a:schemeClr val="tx1"/>
                </a:solidFill>
              </a:rPr>
              <a:t>）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4299509" y="4719310"/>
            <a:ext cx="1702710" cy="3917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黒いガムテープ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9"/>
          <p:cNvSpPr txBox="1">
            <a:spLocks noChangeArrowheads="1"/>
          </p:cNvSpPr>
          <p:nvPr/>
        </p:nvSpPr>
        <p:spPr bwMode="auto">
          <a:xfrm>
            <a:off x="765361" y="4288468"/>
            <a:ext cx="1655763" cy="392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セロハンテープ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08" y="4405162"/>
            <a:ext cx="1083928" cy="102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06" y="3180578"/>
            <a:ext cx="2261723" cy="260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片方の</a:t>
            </a:r>
            <a:r>
              <a:rPr kumimoji="1" lang="ja-JP" altLang="en-US" dirty="0" err="1" smtClean="0"/>
              <a:t>つつに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テープをはろう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2" y="1772816"/>
            <a:ext cx="4322763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22846"/>
            <a:ext cx="4206074" cy="293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はみ出したテープをはろう</a:t>
            </a:r>
            <a:endParaRPr kumimoji="1" lang="ja-JP" alt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3967163" cy="47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0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1122511" y="0"/>
            <a:ext cx="6473825" cy="1656358"/>
          </a:xfrm>
        </p:spPr>
        <p:txBody>
          <a:bodyPr/>
          <a:lstStyle/>
          <a:p>
            <a:r>
              <a:rPr kumimoji="1" lang="ja-JP" altLang="en-US" dirty="0" smtClean="0"/>
              <a:t>反対側に分光シートを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/>
              <a:t>はります</a:t>
            </a:r>
            <a:r>
              <a:rPr kumimoji="1" lang="ja-JP" altLang="en-US" dirty="0" smtClean="0"/>
              <a:t>！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547514"/>
            <a:ext cx="7832725" cy="4527550"/>
          </a:xfrm>
          <a:noFill/>
        </p:spPr>
      </p:pic>
      <p:grpSp>
        <p:nvGrpSpPr>
          <p:cNvPr id="7" name="グループ化 6"/>
          <p:cNvGrpSpPr/>
          <p:nvPr/>
        </p:nvGrpSpPr>
        <p:grpSpPr>
          <a:xfrm>
            <a:off x="5868144" y="3594720"/>
            <a:ext cx="1728192" cy="914400"/>
            <a:chOff x="5868144" y="4818856"/>
            <a:chExt cx="1728192" cy="914400"/>
          </a:xfrm>
        </p:grpSpPr>
        <p:sp>
          <p:nvSpPr>
            <p:cNvPr id="6" name="角丸四角形 5"/>
            <p:cNvSpPr/>
            <p:nvPr/>
          </p:nvSpPr>
          <p:spPr bwMode="auto">
            <a:xfrm>
              <a:off x="5868144" y="4818856"/>
              <a:ext cx="1728192" cy="914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6149" name="テキスト ボックス 5"/>
            <p:cNvSpPr txBox="1">
              <a:spLocks noChangeArrowheads="1"/>
            </p:cNvSpPr>
            <p:nvPr/>
          </p:nvSpPr>
          <p:spPr bwMode="auto">
            <a:xfrm>
              <a:off x="5917671" y="5013176"/>
              <a:ext cx="1678665" cy="5355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ja-JP" altLang="en-US" sz="2400" dirty="0" smtClean="0">
                  <a:solidFill>
                    <a:schemeClr val="tx1"/>
                  </a:solidFill>
                </a:rPr>
                <a:t>長い紙</a:t>
              </a:r>
              <a:r>
                <a:rPr kumimoji="1" lang="ja-JP" altLang="en-US" sz="2400" dirty="0" err="1" smtClean="0">
                  <a:solidFill>
                    <a:schemeClr val="tx1"/>
                  </a:solidFill>
                </a:rPr>
                <a:t>つつ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角丸四角形 7"/>
          <p:cNvSpPr/>
          <p:nvPr/>
        </p:nvSpPr>
        <p:spPr bwMode="auto">
          <a:xfrm>
            <a:off x="2915816" y="4797152"/>
            <a:ext cx="2016224" cy="108012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148" name="テキスト ボックス 4"/>
          <p:cNvSpPr txBox="1">
            <a:spLocks noChangeArrowheads="1"/>
          </p:cNvSpPr>
          <p:nvPr/>
        </p:nvSpPr>
        <p:spPr bwMode="auto">
          <a:xfrm>
            <a:off x="2699792" y="4653136"/>
            <a:ext cx="3672408" cy="14219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透明のシート（分光シート）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対角線の角に，セロハンテープを貼ります。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2cm×8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本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621">
            <a:off x="2906507" y="3053973"/>
            <a:ext cx="1641969" cy="1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4235" y="764704"/>
            <a:ext cx="6473825" cy="2103438"/>
          </a:xfrm>
        </p:spPr>
        <p:txBody>
          <a:bodyPr/>
          <a:lstStyle/>
          <a:p>
            <a:r>
              <a:rPr kumimoji="1" lang="ja-JP" altLang="en-US" dirty="0" smtClean="0"/>
              <a:t>光の</a:t>
            </a:r>
            <a:r>
              <a:rPr kumimoji="1" lang="ja-JP" altLang="en-US" dirty="0"/>
              <a:t>　</a:t>
            </a:r>
            <a:r>
              <a:rPr kumimoji="1" lang="ja-JP" altLang="en-US" dirty="0" smtClean="0"/>
              <a:t>たてと横がそろうように分光シートをまわします</a:t>
            </a:r>
            <a:endParaRPr kumimoji="1" lang="ja-JP" altLang="en-US" dirty="0"/>
          </a:p>
        </p:txBody>
      </p:sp>
      <p:pic>
        <p:nvPicPr>
          <p:cNvPr id="2050" name="Picture 2" descr="http://www.rs.kagu.tus.ac.jp/~elegance/jikkensp10/bunnkoututu.files/spectshou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s.kagu.tus.ac.jp/~elegance/jikkensp10/bunnkoututu.files/spectden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とがっているところを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ボディーにはろう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55597"/>
            <a:ext cx="3597597" cy="356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3221"/>
            <a:ext cx="3582377" cy="357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角をはって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kumimoji="1" lang="ja-JP" altLang="en-US" sz="4000" dirty="0" smtClean="0"/>
              <a:t>黒のガムテープでまこう</a:t>
            </a:r>
            <a:endParaRPr kumimoji="1" lang="ja-JP" altLang="en-US" sz="5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7" y="1785665"/>
            <a:ext cx="3357563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91408"/>
            <a:ext cx="4516666" cy="272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rebuchet MS"/>
        <a:ea typeface="HG丸ｺﾞｼｯｸM-PRO"/>
        <a:cs typeface=""/>
      </a:majorFont>
      <a:minorFont>
        <a:latin typeface="Trebuchet MS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</a:spPr>
      <a:bodyPr wrap="none">
        <a:spAutoFit/>
      </a:bodyPr>
      <a:lstStyle>
        <a:defPPr>
          <a:defRPr kumimoji="1" sz="24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rebuchet MS"/>
        <a:ea typeface="HG丸ｺﾞｼｯｸM-PRO"/>
        <a:cs typeface=""/>
      </a:majorFont>
      <a:minorFont>
        <a:latin typeface="Trebuchet MS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6619</TotalTime>
  <Words>296</Words>
  <Application>Microsoft Office PowerPoint</Application>
  <PresentationFormat>画面に合わせる (4:3)</PresentationFormat>
  <Paragraphs>84</Paragraphs>
  <Slides>15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片方のつつに テープをはろう</vt:lpstr>
      <vt:lpstr>はみ出したテープをはろう</vt:lpstr>
      <vt:lpstr>反対側に分光シートを はります！</vt:lpstr>
      <vt:lpstr>光の　たてと横がそろうように分光シートをまわします</vt:lpstr>
      <vt:lpstr>とがっているところを ボディーにはろう</vt:lpstr>
      <vt:lpstr>角をはって 黒のガムテープでまこう</vt:lpstr>
      <vt:lpstr>光をのぞいてみよう</vt:lpstr>
      <vt:lpstr>PowerPoint プレゼンテーション</vt:lpstr>
      <vt:lpstr>PowerPoint プレゼンテーション</vt:lpstr>
      <vt:lpstr>PowerPoint プレゼンテーション</vt:lpstr>
      <vt:lpstr>こんなところにも・・・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シャカシャカライトを作ろう！</dc:title>
  <dc:creator>Tashiro Yuta</dc:creator>
  <cp:lastModifiedBy>yk</cp:lastModifiedBy>
  <cp:revision>542</cp:revision>
  <cp:lastPrinted>1601-01-01T00:00:00Z</cp:lastPrinted>
  <dcterms:created xsi:type="dcterms:W3CDTF">2010-03-19T07:00:06Z</dcterms:created>
  <dcterms:modified xsi:type="dcterms:W3CDTF">2012-07-10T10:36:08Z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TC300062331041</vt:lpwstr>
  </property>
</Properties>
</file>