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49717-3899-4E95-A0B3-BC8E8AD7BF48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A478-A539-47B2-8B31-DFC004828C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84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D6A3-8D2F-440C-8898-17608EAC53F5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F76B7-268F-4859-BBBA-C88D386AFF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D6A3-8D2F-440C-8898-17608EAC53F5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F76B7-268F-4859-BBBA-C88D386AFF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D6A3-8D2F-440C-8898-17608EAC53F5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F76B7-268F-4859-BBBA-C88D386AFF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D6A3-8D2F-440C-8898-17608EAC53F5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F76B7-268F-4859-BBBA-C88D386AFF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D6A3-8D2F-440C-8898-17608EAC53F5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F76B7-268F-4859-BBBA-C88D386AFF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D6A3-8D2F-440C-8898-17608EAC53F5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F76B7-268F-4859-BBBA-C88D386AFF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D6A3-8D2F-440C-8898-17608EAC53F5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F76B7-268F-4859-BBBA-C88D386AFF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D6A3-8D2F-440C-8898-17608EAC53F5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F76B7-268F-4859-BBBA-C88D386AFF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D6A3-8D2F-440C-8898-17608EAC53F5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F76B7-268F-4859-BBBA-C88D386AFF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D6A3-8D2F-440C-8898-17608EAC53F5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F76B7-268F-4859-BBBA-C88D386AFF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D6A3-8D2F-440C-8898-17608EAC53F5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F76B7-268F-4859-BBBA-C88D386AFF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ED6A3-8D2F-440C-8898-17608EAC53F5}" type="datetimeFigureOut">
              <a:rPr kumimoji="1" lang="ja-JP" altLang="en-US" smtClean="0"/>
              <a:pPr/>
              <a:t>2012/11/27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F76B7-268F-4859-BBBA-C88D386AFF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71470" y="-398479"/>
            <a:ext cx="7772400" cy="1470025"/>
          </a:xfrm>
        </p:spPr>
        <p:txBody>
          <a:bodyPr/>
          <a:lstStyle/>
          <a:p>
            <a:pPr algn="l"/>
            <a:r>
              <a:rPr kumimoji="1" lang="en-US" altLang="ja-JP" dirty="0" smtClean="0"/>
              <a:t>11/21 </a:t>
            </a:r>
            <a:r>
              <a:rPr kumimoji="1" lang="ja-JP" altLang="en-US" dirty="0" smtClean="0"/>
              <a:t>②仕事の原理</a:t>
            </a:r>
            <a:endParaRPr kumimoji="1" lang="ja-JP" altLang="en-US" dirty="0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6409515" y="428604"/>
          <a:ext cx="2734485" cy="588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数式" r:id="rId3" imgW="825480" imgH="177480" progId="Equation.3">
                  <p:embed/>
                </p:oleObj>
              </mc:Choice>
              <mc:Fallback>
                <p:oleObj name="数式" r:id="rId3" imgW="8254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9515" y="428604"/>
                        <a:ext cx="2734485" cy="5889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グループ化 65"/>
          <p:cNvGrpSpPr/>
          <p:nvPr/>
        </p:nvGrpSpPr>
        <p:grpSpPr>
          <a:xfrm>
            <a:off x="571472" y="1928802"/>
            <a:ext cx="8358246" cy="4929198"/>
            <a:chOff x="571472" y="1928802"/>
            <a:chExt cx="8358246" cy="4929198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928662" y="4071942"/>
              <a:ext cx="3214713" cy="2786058"/>
              <a:chOff x="714348" y="3429000"/>
              <a:chExt cx="3214713" cy="2786058"/>
            </a:xfrm>
          </p:grpSpPr>
          <p:sp>
            <p:nvSpPr>
              <p:cNvPr id="6" name="テキスト ボックス 5"/>
              <p:cNvSpPr txBox="1"/>
              <p:nvPr/>
            </p:nvSpPr>
            <p:spPr>
              <a:xfrm>
                <a:off x="714348" y="3429000"/>
                <a:ext cx="314327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800" dirty="0"/>
                  <a:t>力</a:t>
                </a:r>
                <a:r>
                  <a:rPr lang="ja-JP" altLang="en-US" sz="2800" dirty="0" smtClean="0"/>
                  <a:t>のつりあい</a:t>
                </a:r>
                <a:endParaRPr lang="en-US" altLang="ja-JP" sz="2800" dirty="0" smtClean="0"/>
              </a:p>
              <a:p>
                <a:endParaRPr lang="en-US" altLang="ja-JP" sz="2800" dirty="0"/>
              </a:p>
              <a:p>
                <a:r>
                  <a:rPr kumimoji="1" lang="ja-JP" altLang="en-US" sz="2800" dirty="0" smtClean="0"/>
                  <a:t>仕事は</a:t>
                </a:r>
                <a:endParaRPr kumimoji="1" lang="en-US" altLang="ja-JP" sz="2800" dirty="0" smtClean="0"/>
              </a:p>
              <a:p>
                <a:endParaRPr kumimoji="1" lang="en-US" altLang="ja-JP" sz="2800" dirty="0"/>
              </a:p>
            </p:txBody>
          </p:sp>
          <p:graphicFrame>
            <p:nvGraphicFramePr>
              <p:cNvPr id="1027" name="Object 3"/>
              <p:cNvGraphicFramePr>
                <a:graphicFrameLocks noChangeAspect="1"/>
              </p:cNvGraphicFramePr>
              <p:nvPr/>
            </p:nvGraphicFramePr>
            <p:xfrm>
              <a:off x="1071538" y="4643446"/>
              <a:ext cx="2057400" cy="8175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1" name="数式" r:id="rId5" imgW="990360" imgH="393480" progId="Equation.3">
                      <p:embed/>
                    </p:oleObj>
                  </mc:Choice>
                  <mc:Fallback>
                    <p:oleObj name="数式" r:id="rId5" imgW="990360" imgH="39348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71538" y="4643446"/>
                            <a:ext cx="2057400" cy="8175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28" name="Object 4"/>
              <p:cNvGraphicFramePr>
                <a:graphicFrameLocks noChangeAspect="1"/>
              </p:cNvGraphicFramePr>
              <p:nvPr/>
            </p:nvGraphicFramePr>
            <p:xfrm>
              <a:off x="1352549" y="5429246"/>
              <a:ext cx="1250950" cy="3571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2" name="数式" r:id="rId7" imgW="622080" imgH="177480" progId="Equation.3">
                      <p:embed/>
                    </p:oleObj>
                  </mc:Choice>
                  <mc:Fallback>
                    <p:oleObj name="数式" r:id="rId7" imgW="622080" imgH="17748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52549" y="5429246"/>
                            <a:ext cx="1250950" cy="3571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29" name="Object 5"/>
              <p:cNvGraphicFramePr>
                <a:graphicFrameLocks noChangeAspect="1"/>
              </p:cNvGraphicFramePr>
              <p:nvPr/>
            </p:nvGraphicFramePr>
            <p:xfrm>
              <a:off x="1354136" y="5846758"/>
              <a:ext cx="1008063" cy="368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3" name="数式" r:id="rId9" imgW="507960" imgH="203040" progId="Equation.3">
                      <p:embed/>
                    </p:oleObj>
                  </mc:Choice>
                  <mc:Fallback>
                    <p:oleObj name="数式" r:id="rId9" imgW="507960" imgH="20304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54136" y="5846758"/>
                            <a:ext cx="1008063" cy="368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" name="正方形/長方形 10"/>
              <p:cNvSpPr/>
              <p:nvPr/>
            </p:nvSpPr>
            <p:spPr>
              <a:xfrm>
                <a:off x="2071670" y="5429264"/>
                <a:ext cx="500066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aphicFrame>
            <p:nvGraphicFramePr>
              <p:cNvPr id="1030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6528307"/>
                  </p:ext>
                </p:extLst>
              </p:nvPr>
            </p:nvGraphicFramePr>
            <p:xfrm>
              <a:off x="1001711" y="3679821"/>
              <a:ext cx="2927350" cy="8159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4" name="数式" r:id="rId11" imgW="1409400" imgH="393480" progId="Equation.3">
                      <p:embed/>
                    </p:oleObj>
                  </mc:Choice>
                  <mc:Fallback>
                    <p:oleObj name="数式" r:id="rId11" imgW="1409400" imgH="39348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01711" y="3679821"/>
                            <a:ext cx="2927350" cy="8159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正方形/長方形 15"/>
              <p:cNvSpPr/>
              <p:nvPr/>
            </p:nvSpPr>
            <p:spPr>
              <a:xfrm>
                <a:off x="3214678" y="3786190"/>
                <a:ext cx="642942" cy="64294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" name="グループ化 21"/>
            <p:cNvGrpSpPr/>
            <p:nvPr/>
          </p:nvGrpSpPr>
          <p:grpSpPr>
            <a:xfrm>
              <a:off x="5429256" y="4071942"/>
              <a:ext cx="3143272" cy="2368546"/>
              <a:chOff x="5214942" y="3429000"/>
              <a:chExt cx="3143272" cy="2368546"/>
            </a:xfrm>
          </p:grpSpPr>
          <p:sp>
            <p:nvSpPr>
              <p:cNvPr id="7" name="テキスト ボックス 6"/>
              <p:cNvSpPr txBox="1"/>
              <p:nvPr/>
            </p:nvSpPr>
            <p:spPr>
              <a:xfrm>
                <a:off x="5214942" y="3429000"/>
                <a:ext cx="314327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800" dirty="0"/>
                  <a:t>力</a:t>
                </a:r>
                <a:r>
                  <a:rPr lang="ja-JP" altLang="en-US" sz="2800" dirty="0" smtClean="0"/>
                  <a:t>のつりあい</a:t>
                </a:r>
                <a:endParaRPr lang="en-US" altLang="ja-JP" sz="2800" dirty="0" smtClean="0"/>
              </a:p>
              <a:p>
                <a:endParaRPr lang="en-US" altLang="ja-JP" sz="2800" dirty="0"/>
              </a:p>
              <a:p>
                <a:r>
                  <a:rPr kumimoji="1" lang="ja-JP" altLang="en-US" sz="2800" dirty="0" smtClean="0"/>
                  <a:t>仕事は</a:t>
                </a:r>
                <a:endParaRPr kumimoji="1" lang="en-US" altLang="ja-JP" sz="2800" dirty="0" smtClean="0"/>
              </a:p>
              <a:p>
                <a:endParaRPr kumimoji="1" lang="en-US" altLang="ja-JP" sz="2800" dirty="0"/>
              </a:p>
            </p:txBody>
          </p:sp>
          <p:graphicFrame>
            <p:nvGraphicFramePr>
              <p:cNvPr id="1031" name="Object 7"/>
              <p:cNvGraphicFramePr>
                <a:graphicFrameLocks noChangeAspect="1"/>
              </p:cNvGraphicFramePr>
              <p:nvPr/>
            </p:nvGraphicFramePr>
            <p:xfrm>
              <a:off x="5881688" y="3883025"/>
              <a:ext cx="1054100" cy="422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5" name="数式" r:id="rId13" imgW="507960" imgH="203040" progId="Equation.3">
                      <p:embed/>
                    </p:oleObj>
                  </mc:Choice>
                  <mc:Fallback>
                    <p:oleObj name="数式" r:id="rId13" imgW="507960" imgH="20304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881688" y="3883025"/>
                            <a:ext cx="1054100" cy="4222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4"/>
              <p:cNvGraphicFramePr>
                <a:graphicFrameLocks noChangeAspect="1"/>
              </p:cNvGraphicFramePr>
              <p:nvPr/>
            </p:nvGraphicFramePr>
            <p:xfrm>
              <a:off x="5781674" y="4857746"/>
              <a:ext cx="1427162" cy="3571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6" name="数式" r:id="rId15" imgW="711000" imgH="177480" progId="Equation.3">
                      <p:embed/>
                    </p:oleObj>
                  </mc:Choice>
                  <mc:Fallback>
                    <p:oleObj name="数式" r:id="rId15" imgW="711000" imgH="17748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81674" y="4857746"/>
                            <a:ext cx="1427162" cy="3571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正方形/長方形 14"/>
              <p:cNvSpPr/>
              <p:nvPr/>
            </p:nvSpPr>
            <p:spPr>
              <a:xfrm>
                <a:off x="6858016" y="4857760"/>
                <a:ext cx="357190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aphicFrame>
            <p:nvGraphicFramePr>
              <p:cNvPr id="1033" name="Object 9"/>
              <p:cNvGraphicFramePr>
                <a:graphicFrameLocks noChangeAspect="1"/>
              </p:cNvGraphicFramePr>
              <p:nvPr/>
            </p:nvGraphicFramePr>
            <p:xfrm>
              <a:off x="6140449" y="5429246"/>
              <a:ext cx="1008062" cy="368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7" name="数式" r:id="rId17" imgW="507960" imgH="203040" progId="Equation.3">
                      <p:embed/>
                    </p:oleObj>
                  </mc:Choice>
                  <mc:Fallback>
                    <p:oleObj name="数式" r:id="rId17" imgW="507960" imgH="20304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140449" y="5429246"/>
                            <a:ext cx="1008062" cy="368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" name="正方形/長方形 16"/>
              <p:cNvSpPr/>
              <p:nvPr/>
            </p:nvSpPr>
            <p:spPr>
              <a:xfrm>
                <a:off x="6429388" y="3929066"/>
                <a:ext cx="500066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9" name="直角三角形 18"/>
            <p:cNvSpPr/>
            <p:nvPr/>
          </p:nvSpPr>
          <p:spPr>
            <a:xfrm flipH="1">
              <a:off x="1000100" y="2285992"/>
              <a:ext cx="2857520" cy="1571636"/>
            </a:xfrm>
            <a:prstGeom prst="rt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286380" y="3714752"/>
              <a:ext cx="714380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500694" y="3571876"/>
              <a:ext cx="714380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5715008" y="3429000"/>
              <a:ext cx="714380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5929322" y="3286124"/>
              <a:ext cx="714380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6143636" y="3143248"/>
              <a:ext cx="714380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6357950" y="3000372"/>
              <a:ext cx="714380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6572264" y="2857496"/>
              <a:ext cx="714380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6786578" y="2714620"/>
              <a:ext cx="714380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7000892" y="2571744"/>
              <a:ext cx="714380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7215206" y="2428868"/>
              <a:ext cx="714380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7429520" y="2285992"/>
              <a:ext cx="714380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直角三角形 19"/>
            <p:cNvSpPr/>
            <p:nvPr/>
          </p:nvSpPr>
          <p:spPr>
            <a:xfrm flipH="1">
              <a:off x="5286380" y="2285992"/>
              <a:ext cx="2857520" cy="1571636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タイトル 1"/>
            <p:cNvSpPr txBox="1">
              <a:spLocks/>
            </p:cNvSpPr>
            <p:nvPr/>
          </p:nvSpPr>
          <p:spPr>
            <a:xfrm>
              <a:off x="571472" y="1928802"/>
              <a:ext cx="1214446" cy="54133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7500" lnSpcReduction="200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4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A:</a:t>
              </a:r>
              <a:r>
                <a:rPr lang="ja-JP" altLang="en-US" sz="4400" dirty="0">
                  <a:latin typeface="+mj-lt"/>
                  <a:ea typeface="+mj-ea"/>
                  <a:cs typeface="+mj-cs"/>
                </a:rPr>
                <a:t> </a:t>
              </a:r>
              <a:r>
                <a:rPr lang="ja-JP" altLang="en-US" sz="3600" dirty="0" smtClean="0">
                  <a:latin typeface="+mj-lt"/>
                  <a:ea typeface="+mj-ea"/>
                  <a:cs typeface="+mj-cs"/>
                </a:rPr>
                <a:t>坂</a:t>
              </a:r>
              <a:endPara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57" name="タイトル 1"/>
            <p:cNvSpPr txBox="1">
              <a:spLocks/>
            </p:cNvSpPr>
            <p:nvPr/>
          </p:nvSpPr>
          <p:spPr>
            <a:xfrm>
              <a:off x="4929190" y="1928802"/>
              <a:ext cx="2214578" cy="54133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0000" lnSpcReduction="200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4400" dirty="0">
                  <a:latin typeface="+mj-lt"/>
                  <a:ea typeface="+mj-ea"/>
                  <a:cs typeface="+mj-cs"/>
                </a:rPr>
                <a:t>B</a:t>
              </a:r>
              <a:r>
                <a:rPr kumimoji="1" lang="en-US" altLang="ja-JP" sz="4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:</a:t>
              </a:r>
              <a:r>
                <a:rPr lang="ja-JP" altLang="en-US" sz="4400" dirty="0" smtClean="0">
                  <a:latin typeface="+mj-lt"/>
                  <a:ea typeface="+mj-ea"/>
                  <a:cs typeface="+mj-cs"/>
                </a:rPr>
                <a:t> </a:t>
              </a:r>
              <a:r>
                <a:rPr lang="ja-JP" altLang="en-US" sz="3600" dirty="0" smtClean="0">
                  <a:latin typeface="+mj-lt"/>
                  <a:ea typeface="+mj-ea"/>
                  <a:cs typeface="+mj-cs"/>
                </a:rPr>
                <a:t>階段（</a:t>
              </a:r>
              <a:r>
                <a:rPr lang="ja-JP" altLang="en-US" sz="3600" i="1" dirty="0" smtClean="0">
                  <a:latin typeface="+mj-lt"/>
                  <a:ea typeface="+mj-ea"/>
                  <a:cs typeface="+mj-cs"/>
                </a:rPr>
                <a:t>ｎ</a:t>
              </a:r>
              <a:r>
                <a:rPr lang="ja-JP" altLang="en-US" sz="3600" dirty="0" smtClean="0">
                  <a:latin typeface="+mj-lt"/>
                  <a:ea typeface="+mj-ea"/>
                  <a:cs typeface="+mj-cs"/>
                </a:rPr>
                <a:t>段）</a:t>
              </a:r>
              <a:endPara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58" name="左中かっこ 57"/>
            <p:cNvSpPr/>
            <p:nvPr/>
          </p:nvSpPr>
          <p:spPr>
            <a:xfrm flipH="1">
              <a:off x="3929058" y="2214554"/>
              <a:ext cx="142876" cy="164307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タイトル 1"/>
            <p:cNvSpPr txBox="1">
              <a:spLocks/>
            </p:cNvSpPr>
            <p:nvPr/>
          </p:nvSpPr>
          <p:spPr>
            <a:xfrm>
              <a:off x="4143372" y="2786058"/>
              <a:ext cx="642942" cy="54133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b="0" i="1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Arial Unicode MS" pitchFamily="50" charset="-128"/>
                  <a:cs typeface="Arial" pitchFamily="34" charset="0"/>
                </a:rPr>
                <a:t>nh</a:t>
              </a:r>
              <a:endParaRPr kumimoji="1" lang="ja-JP" altLang="en-US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Arial Unicode MS" pitchFamily="50" charset="-128"/>
                <a:cs typeface="Arial" pitchFamily="34" charset="0"/>
              </a:endParaRPr>
            </a:p>
          </p:txBody>
        </p:sp>
        <p:sp>
          <p:nvSpPr>
            <p:cNvPr id="61" name="左中かっこ 60"/>
            <p:cNvSpPr/>
            <p:nvPr/>
          </p:nvSpPr>
          <p:spPr>
            <a:xfrm flipH="1">
              <a:off x="8215338" y="2214554"/>
              <a:ext cx="142876" cy="164307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タイトル 1"/>
            <p:cNvSpPr txBox="1">
              <a:spLocks/>
            </p:cNvSpPr>
            <p:nvPr/>
          </p:nvSpPr>
          <p:spPr>
            <a:xfrm>
              <a:off x="8429652" y="2786058"/>
              <a:ext cx="500066" cy="54133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b="0" i="1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nh</a:t>
              </a:r>
              <a:endParaRPr kumimoji="1" lang="ja-JP" altLang="en-US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63" name="円弧 62"/>
            <p:cNvSpPr/>
            <p:nvPr/>
          </p:nvSpPr>
          <p:spPr>
            <a:xfrm>
              <a:off x="1500166" y="3500438"/>
              <a:ext cx="357190" cy="71438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タイトル 1"/>
            <p:cNvSpPr txBox="1">
              <a:spLocks/>
            </p:cNvSpPr>
            <p:nvPr/>
          </p:nvSpPr>
          <p:spPr>
            <a:xfrm>
              <a:off x="1785918" y="3357562"/>
              <a:ext cx="714380" cy="54133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40000" lnSpcReduction="200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4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30°</a:t>
              </a:r>
              <a:endPara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65" name="テキスト ボックス 64"/>
          <p:cNvSpPr txBox="1"/>
          <p:nvPr/>
        </p:nvSpPr>
        <p:spPr>
          <a:xfrm>
            <a:off x="285720" y="857232"/>
            <a:ext cx="8643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仕事の原理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理想的な条件下では、道具（例：滑車）を用いて加える力を小さくすることはできても、仕事の大きさを変えることはできない。</a:t>
            </a:r>
            <a:endParaRPr kumimoji="1" lang="ja-JP" altLang="en-US" sz="2400" dirty="0"/>
          </a:p>
        </p:txBody>
      </p:sp>
      <p:sp>
        <p:nvSpPr>
          <p:cNvPr id="67" name="左中かっこ 66"/>
          <p:cNvSpPr/>
          <p:nvPr/>
        </p:nvSpPr>
        <p:spPr>
          <a:xfrm>
            <a:off x="5072066" y="3714752"/>
            <a:ext cx="142876" cy="1428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タイトル 1"/>
          <p:cNvSpPr txBox="1">
            <a:spLocks/>
          </p:cNvSpPr>
          <p:nvPr/>
        </p:nvSpPr>
        <p:spPr>
          <a:xfrm>
            <a:off x="4857752" y="3714752"/>
            <a:ext cx="428628" cy="2143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400" i="1" noProof="0" dirty="0">
                <a:latin typeface="Arial" pitchFamily="34" charset="0"/>
                <a:ea typeface="+mj-ea"/>
                <a:cs typeface="Arial" pitchFamily="34" charset="0"/>
              </a:rPr>
              <a:t>ｈ</a:t>
            </a:r>
            <a:endParaRPr kumimoji="1" lang="ja-JP" altLang="en-US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071670" y="4572008"/>
            <a:ext cx="214314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000232" y="450057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/>
              <a:t>g</a:t>
            </a:r>
            <a:endParaRPr kumimoji="1" lang="ja-JP" altLang="en-US" sz="2400" i="1" dirty="0"/>
          </a:p>
        </p:txBody>
      </p:sp>
      <p:sp>
        <p:nvSpPr>
          <p:cNvPr id="54" name="正方形/長方形 53"/>
          <p:cNvSpPr/>
          <p:nvPr/>
        </p:nvSpPr>
        <p:spPr>
          <a:xfrm>
            <a:off x="2071670" y="6500810"/>
            <a:ext cx="142876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6929454" y="4572008"/>
            <a:ext cx="214314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6786578" y="6072206"/>
            <a:ext cx="142876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000232" y="6457914"/>
            <a:ext cx="214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i="1" dirty="0" smtClean="0"/>
              <a:t>g</a:t>
            </a:r>
            <a:endParaRPr kumimoji="1" lang="ja-JP" altLang="en-US" sz="2000" i="1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6858016" y="4467533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/>
              <a:t>g</a:t>
            </a:r>
            <a:endParaRPr kumimoji="1" lang="ja-JP" altLang="en-US" sz="2400" i="1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786578" y="6072206"/>
            <a:ext cx="714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i="1" dirty="0" smtClean="0"/>
              <a:t>g</a:t>
            </a:r>
            <a:endParaRPr kumimoji="1" lang="ja-JP" altLang="en-US" sz="2000" i="1" dirty="0"/>
          </a:p>
        </p:txBody>
      </p:sp>
      <p:sp>
        <p:nvSpPr>
          <p:cNvPr id="73" name="フリーフォーム 72"/>
          <p:cNvSpPr/>
          <p:nvPr/>
        </p:nvSpPr>
        <p:spPr>
          <a:xfrm>
            <a:off x="2019130" y="6646460"/>
            <a:ext cx="62339" cy="212093"/>
          </a:xfrm>
          <a:custGeom>
            <a:avLst/>
            <a:gdLst>
              <a:gd name="connsiteX0" fmla="*/ 41682 w 62339"/>
              <a:gd name="connsiteY0" fmla="*/ 109182 h 212093"/>
              <a:gd name="connsiteX1" fmla="*/ 28034 w 62339"/>
              <a:gd name="connsiteY1" fmla="*/ 150125 h 212093"/>
              <a:gd name="connsiteX2" fmla="*/ 14386 w 62339"/>
              <a:gd name="connsiteY2" fmla="*/ 109182 h 212093"/>
              <a:gd name="connsiteX3" fmla="*/ 28034 w 62339"/>
              <a:gd name="connsiteY3" fmla="*/ 109182 h 212093"/>
              <a:gd name="connsiteX4" fmla="*/ 41682 w 62339"/>
              <a:gd name="connsiteY4" fmla="*/ 68239 h 212093"/>
              <a:gd name="connsiteX5" fmla="*/ 55330 w 62339"/>
              <a:gd name="connsiteY5" fmla="*/ 0 h 212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339" h="212093">
                <a:moveTo>
                  <a:pt x="41682" y="109182"/>
                </a:moveTo>
                <a:cubicBezTo>
                  <a:pt x="37133" y="122830"/>
                  <a:pt x="42420" y="150125"/>
                  <a:pt x="28034" y="150125"/>
                </a:cubicBezTo>
                <a:cubicBezTo>
                  <a:pt x="13648" y="150125"/>
                  <a:pt x="0" y="109182"/>
                  <a:pt x="14386" y="109182"/>
                </a:cubicBezTo>
                <a:cubicBezTo>
                  <a:pt x="32024" y="109182"/>
                  <a:pt x="62339" y="212093"/>
                  <a:pt x="28034" y="109182"/>
                </a:cubicBezTo>
                <a:cubicBezTo>
                  <a:pt x="32583" y="95534"/>
                  <a:pt x="38193" y="82195"/>
                  <a:pt x="41682" y="68239"/>
                </a:cubicBezTo>
                <a:cubicBezTo>
                  <a:pt x="47308" y="45735"/>
                  <a:pt x="55330" y="0"/>
                  <a:pt x="55330" y="0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969532"/>
            <a:ext cx="1400156" cy="614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2800" dirty="0" smtClean="0"/>
              <a:t>仕事率</a:t>
            </a:r>
            <a:endParaRPr kumimoji="1" lang="ja-JP" altLang="en-US" sz="2800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-71470" y="-39847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400" dirty="0">
                <a:latin typeface="+mj-lt"/>
                <a:ea typeface="+mj-ea"/>
                <a:cs typeface="+mj-cs"/>
              </a:rPr>
              <a:t>③</a:t>
            </a: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仕事率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720" y="785794"/>
            <a:ext cx="8643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仕事率</a:t>
            </a:r>
            <a:endParaRPr kumimoji="1" lang="en-US" altLang="ja-JP" sz="2800" dirty="0" smtClean="0"/>
          </a:p>
          <a:p>
            <a:r>
              <a:rPr lang="ja-JP" altLang="en-US" sz="2800" dirty="0"/>
              <a:t>単位</a:t>
            </a:r>
            <a:r>
              <a:rPr lang="ja-JP" altLang="en-US" sz="2800" dirty="0" smtClean="0"/>
              <a:t>時間当たりの仕事</a:t>
            </a:r>
            <a:endParaRPr kumimoji="1" lang="ja-JP" altLang="en-US" sz="28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747846" y="1655192"/>
          <a:ext cx="3395658" cy="1097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数式" r:id="rId3" imgW="1218960" imgH="393480" progId="Equation.3">
                  <p:embed/>
                </p:oleObj>
              </mc:Choice>
              <mc:Fallback>
                <p:oleObj name="数式" r:id="rId3" imgW="12189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7846" y="1655192"/>
                        <a:ext cx="3395658" cy="10971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4572032" y="2467269"/>
            <a:ext cx="2285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（</a:t>
            </a:r>
            <a:r>
              <a:rPr kumimoji="1" lang="en-US" altLang="ja-JP" sz="2400" dirty="0" smtClean="0"/>
              <a:t>W</a:t>
            </a:r>
            <a:r>
              <a:rPr kumimoji="1" lang="ja-JP" altLang="en-US" sz="2400" dirty="0" smtClean="0"/>
              <a:t>：ワット）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5720" y="3526696"/>
            <a:ext cx="86439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ja-JP" sz="2400" dirty="0" smtClean="0"/>
              <a:t>&lt;</a:t>
            </a:r>
            <a:r>
              <a:rPr lang="ja-JP" altLang="en-US" sz="2400" dirty="0" smtClean="0"/>
              <a:t>実験</a:t>
            </a:r>
            <a:r>
              <a:rPr lang="en-US" altLang="ja-JP" sz="2400" dirty="0" smtClean="0"/>
              <a:t>&gt;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sz="2400" dirty="0" smtClean="0"/>
              <a:t>１段</a:t>
            </a:r>
            <a:r>
              <a:rPr kumimoji="1" lang="ja-JP" altLang="en-US" sz="2400" dirty="0"/>
              <a:t>の</a:t>
            </a:r>
            <a:r>
              <a:rPr kumimoji="1" lang="ja-JP" altLang="en-US" sz="2400" dirty="0" smtClean="0"/>
              <a:t>高さと、段数を記録する。</a:t>
            </a:r>
            <a:endParaRPr kumimoji="1" lang="en-US" altLang="ja-JP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sz="2400" dirty="0" smtClean="0"/>
              <a:t>ストップウォッチを握りしめ、階段を駆け上がる。</a:t>
            </a:r>
            <a:endParaRPr lang="en-US" altLang="ja-JP" sz="2400" dirty="0" smtClean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sz="2400" dirty="0" smtClean="0"/>
              <a:t>仕事率を求める。</a:t>
            </a:r>
            <a:endParaRPr kumimoji="1" lang="en-US" altLang="ja-JP" sz="2400" dirty="0" smtClean="0"/>
          </a:p>
          <a:p>
            <a:pPr marL="457200" indent="-457200"/>
            <a:r>
              <a:rPr lang="ja-JP" altLang="en-US" sz="2400" dirty="0" smtClean="0"/>
              <a:t>　☆</a:t>
            </a:r>
            <a:r>
              <a:rPr lang="ja-JP" altLang="en-US" sz="2400" i="1" dirty="0" err="1" smtClean="0">
                <a:latin typeface="Arial" pitchFamily="34" charset="0"/>
                <a:cs typeface="Arial" pitchFamily="34" charset="0"/>
              </a:rPr>
              <a:t>ｍ</a:t>
            </a:r>
            <a:r>
              <a:rPr lang="ja-JP" altLang="en-US" sz="2400" dirty="0" smtClean="0"/>
              <a:t>は自分の質量</a:t>
            </a:r>
            <a:endParaRPr kumimoji="1" lang="en-US" altLang="ja-JP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047768" y="357166"/>
          <a:ext cx="6810380" cy="2269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2076"/>
                <a:gridCol w="1362076"/>
                <a:gridCol w="1362076"/>
                <a:gridCol w="1362076"/>
                <a:gridCol w="1362076"/>
              </a:tblGrid>
              <a:tr h="56729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１班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２班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３班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TA</a:t>
                      </a:r>
                      <a:r>
                        <a:rPr kumimoji="1" lang="ja-JP" altLang="en-US" dirty="0" smtClean="0"/>
                        <a:t>班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672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１段の高さ</a:t>
                      </a:r>
                      <a:r>
                        <a:rPr kumimoji="1" lang="ja-JP" altLang="en-US" i="1" dirty="0" err="1" smtClean="0">
                          <a:latin typeface="Arial" pitchFamily="34" charset="0"/>
                          <a:cs typeface="Arial" pitchFamily="34" charset="0"/>
                        </a:rPr>
                        <a:t>ｈ</a:t>
                      </a:r>
                      <a:endParaRPr kumimoji="1" lang="ja-JP" altLang="en-US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56729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smtClean="0"/>
                        <a:t>P</a:t>
                      </a:r>
                      <a:r>
                        <a:rPr kumimoji="1" lang="ja-JP" altLang="en-US" dirty="0" smtClean="0"/>
                        <a:t>　　</a:t>
                      </a:r>
                      <a:r>
                        <a:rPr kumimoji="1" lang="en-US" altLang="ja-JP" dirty="0" smtClean="0"/>
                        <a:t>〔W〕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672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馬力　</a:t>
                      </a:r>
                      <a:r>
                        <a:rPr kumimoji="1" lang="en-US" altLang="ja-JP" dirty="0" smtClean="0"/>
                        <a:t>〔</a:t>
                      </a:r>
                      <a:r>
                        <a:rPr kumimoji="1" lang="ja-JP" altLang="en-US" dirty="0" smtClean="0"/>
                        <a:t>ｐｓ</a:t>
                      </a:r>
                      <a:r>
                        <a:rPr kumimoji="1" lang="en-US" altLang="ja-JP" dirty="0" smtClean="0"/>
                        <a:t>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285984" y="3214686"/>
            <a:ext cx="8643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普通自動車　　　４０～３００ｐｓ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ジェット機　　　　　１～７万ｐｓ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ロケットエンジン　２万５千ｐｓ</a:t>
            </a:r>
            <a:endParaRPr kumimoji="1" lang="en-US" altLang="ja-JP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125</Words>
  <Application>Microsoft Office PowerPoint</Application>
  <PresentationFormat>画面に合わせる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Office テーマ</vt:lpstr>
      <vt:lpstr>数式</vt:lpstr>
      <vt:lpstr>Microsoft 数式 3.0</vt:lpstr>
      <vt:lpstr>11/21 ②仕事の原理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11/21 ②仕事の原理</dc:title>
  <dc:creator>rin</dc:creator>
  <cp:lastModifiedBy>yk</cp:lastModifiedBy>
  <cp:revision>19</cp:revision>
  <dcterms:created xsi:type="dcterms:W3CDTF">2012-11-20T06:19:19Z</dcterms:created>
  <dcterms:modified xsi:type="dcterms:W3CDTF">2012-11-27T09:16:10Z</dcterms:modified>
</cp:coreProperties>
</file>