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70" r:id="rId6"/>
    <p:sldId id="259" r:id="rId7"/>
    <p:sldId id="261" r:id="rId8"/>
    <p:sldId id="262" r:id="rId9"/>
    <p:sldId id="271" r:id="rId10"/>
    <p:sldId id="265" r:id="rId11"/>
    <p:sldId id="263" r:id="rId12"/>
    <p:sldId id="266" r:id="rId13"/>
    <p:sldId id="267" r:id="rId14"/>
    <p:sldId id="264" r:id="rId15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0E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63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A6E7F95-77C2-4C0D-9D9E-2A18736E9735}" type="datetimeFigureOut">
              <a:rPr lang="ja-JP" altLang="en-US"/>
              <a:pPr>
                <a:defRPr/>
              </a:pPr>
              <a:t>2013/5/15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F36EB16-29D1-4D7C-8BA4-2484D7620EF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716585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2531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AAA4BB-1ADD-4304-B44C-998C8B2299B3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32803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9B6426-73AE-40B8-B87F-29E270E7249B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ja-JP"/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9773AB3-FEDB-44C0-9178-AA060F81B827}" type="slidenum">
              <a:rPr lang="en-US" altLang="ja-JP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en-US" altLang="ja-JP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980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F7A0-B276-45C7-AE79-31115BB8CA93}" type="datetimeFigureOut">
              <a:rPr lang="ja-JP" altLang="en-US"/>
              <a:pPr>
                <a:defRPr/>
              </a:pPr>
              <a:t>2013/5/15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FF0CE-A5CF-4E44-8229-17614F737BE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59C05-CDB2-46FD-9862-1919B2CE2846}" type="datetimeFigureOut">
              <a:rPr lang="ja-JP" altLang="en-US"/>
              <a:pPr>
                <a:defRPr/>
              </a:pPr>
              <a:t>2013/5/15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78D5B-1E07-495D-AE50-D7DF5917DAC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997C0-BB1E-44AB-A7B9-A846A06AB2E7}" type="datetimeFigureOut">
              <a:rPr lang="ja-JP" altLang="en-US"/>
              <a:pPr>
                <a:defRPr/>
              </a:pPr>
              <a:t>2013/5/15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A1B1B-118B-4C7E-8492-575D6D10AC1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84C8B-5443-4DB3-9E37-B40623004C45}" type="datetimeFigureOut">
              <a:rPr lang="ja-JP" altLang="en-US"/>
              <a:pPr>
                <a:defRPr/>
              </a:pPr>
              <a:t>2013/5/15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E301-9E33-4E4D-9E6F-4458CE29A8F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0E611-82CC-4CAD-92B8-848B70462191}" type="datetimeFigureOut">
              <a:rPr lang="ja-JP" altLang="en-US"/>
              <a:pPr>
                <a:defRPr/>
              </a:pPr>
              <a:t>2013/5/15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1AFEC-0FF5-41A3-8A02-58688C49CA0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FA688-E991-4A43-8F66-7DE62CF79B61}" type="datetimeFigureOut">
              <a:rPr lang="ja-JP" altLang="en-US"/>
              <a:pPr>
                <a:defRPr/>
              </a:pPr>
              <a:t>2013/5/15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0B0BF-A11A-469A-835C-400F92C0741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6CFE1-6A7A-4A62-8515-97A1BD968EC8}" type="datetimeFigureOut">
              <a:rPr lang="ja-JP" altLang="en-US"/>
              <a:pPr>
                <a:defRPr/>
              </a:pPr>
              <a:t>2013/5/15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F57AA-408D-4B1D-9157-2258A9BA382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AD825-59B0-4A1F-8CDE-8C27711266F7}" type="datetimeFigureOut">
              <a:rPr lang="ja-JP" altLang="en-US"/>
              <a:pPr>
                <a:defRPr/>
              </a:pPr>
              <a:t>2013/5/15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B89B9-890D-4DFE-86EA-68C47795F3D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4F6AC-DA19-4534-9B9C-2F00562B8FA1}" type="datetimeFigureOut">
              <a:rPr lang="ja-JP" altLang="en-US"/>
              <a:pPr>
                <a:defRPr/>
              </a:pPr>
              <a:t>2013/5/15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4D03E-90D5-4687-9BD7-3B3E6009ED7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0D655-289F-44C2-9431-5CE1109292DB}" type="datetimeFigureOut">
              <a:rPr lang="ja-JP" altLang="en-US"/>
              <a:pPr>
                <a:defRPr/>
              </a:pPr>
              <a:t>2013/5/15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CAF60-02E1-4CBB-910B-8E67EA0FB0A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E21D9-407F-4D84-8609-6CFF2A6074E6}" type="datetimeFigureOut">
              <a:rPr lang="ja-JP" altLang="en-US"/>
              <a:pPr>
                <a:defRPr/>
              </a:pPr>
              <a:t>2013/5/15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9D81F-D96A-4FCB-AFB3-FF23352AB53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CA5B7D3-A10A-4D54-BD6F-472A516A2121}" type="datetimeFigureOut">
              <a:rPr lang="ja-JP" altLang="en-US"/>
              <a:pPr>
                <a:defRPr/>
              </a:pPr>
              <a:t>2013/5/15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3BC85E7-140B-4C08-9D0C-2F486ACB679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133600"/>
            <a:ext cx="5632450" cy="301942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5362" name="テキスト ボックス 4"/>
          <p:cNvSpPr txBox="1">
            <a:spLocks noChangeArrowheads="1"/>
          </p:cNvSpPr>
          <p:nvPr/>
        </p:nvSpPr>
        <p:spPr bwMode="auto">
          <a:xfrm>
            <a:off x="114300" y="333375"/>
            <a:ext cx="941636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6600" b="1" dirty="0">
                <a:latin typeface="Calibri" pitchFamily="34" charset="0"/>
              </a:rPr>
              <a:t>かわむら</a:t>
            </a:r>
            <a:r>
              <a:rPr lang="ja-JP" altLang="en-US" sz="6600" dirty="0" smtClean="0">
                <a:latin typeface="Calibri" pitchFamily="34" charset="0"/>
              </a:rPr>
              <a:t>の</a:t>
            </a:r>
            <a:r>
              <a:rPr lang="ja-JP" altLang="en-US" sz="6600" dirty="0">
                <a:latin typeface="Calibri" pitchFamily="34" charset="0"/>
              </a:rPr>
              <a:t>コマを作ろう！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正方形/長方形 84"/>
          <p:cNvSpPr/>
          <p:nvPr/>
        </p:nvSpPr>
        <p:spPr>
          <a:xfrm>
            <a:off x="179388" y="4076700"/>
            <a:ext cx="7632700" cy="25923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3554" name="タイトル 1"/>
          <p:cNvSpPr>
            <a:spLocks noGrp="1"/>
          </p:cNvSpPr>
          <p:nvPr>
            <p:ph type="title"/>
          </p:nvPr>
        </p:nvSpPr>
        <p:spPr>
          <a:xfrm>
            <a:off x="457200" y="-161925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少しお勉強タイム・・・</a:t>
            </a:r>
          </a:p>
        </p:txBody>
      </p:sp>
      <p:grpSp>
        <p:nvGrpSpPr>
          <p:cNvPr id="23555" name="グループ化 72"/>
          <p:cNvGrpSpPr>
            <a:grpSpLocks/>
          </p:cNvGrpSpPr>
          <p:nvPr/>
        </p:nvGrpSpPr>
        <p:grpSpPr bwMode="auto">
          <a:xfrm>
            <a:off x="250825" y="674688"/>
            <a:ext cx="8569325" cy="3114675"/>
            <a:chOff x="251520" y="1124744"/>
            <a:chExt cx="8712968" cy="3312368"/>
          </a:xfrm>
        </p:grpSpPr>
        <p:sp>
          <p:nvSpPr>
            <p:cNvPr id="72" name="正方形/長方形 71"/>
            <p:cNvSpPr/>
            <p:nvPr/>
          </p:nvSpPr>
          <p:spPr>
            <a:xfrm>
              <a:off x="251520" y="1124744"/>
              <a:ext cx="8712968" cy="33123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grpSp>
          <p:nvGrpSpPr>
            <p:cNvPr id="23568" name="グループ化 24"/>
            <p:cNvGrpSpPr>
              <a:grpSpLocks/>
            </p:cNvGrpSpPr>
            <p:nvPr/>
          </p:nvGrpSpPr>
          <p:grpSpPr bwMode="auto">
            <a:xfrm>
              <a:off x="539552" y="1196752"/>
              <a:ext cx="3240360" cy="2448272"/>
              <a:chOff x="899592" y="1556792"/>
              <a:chExt cx="3240360" cy="2448272"/>
            </a:xfrm>
          </p:grpSpPr>
          <p:sp>
            <p:nvSpPr>
              <p:cNvPr id="5" name="円/楕円 4"/>
              <p:cNvSpPr/>
              <p:nvPr/>
            </p:nvSpPr>
            <p:spPr>
              <a:xfrm>
                <a:off x="898872" y="2492676"/>
                <a:ext cx="3241134" cy="91503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cxnSp>
            <p:nvCxnSpPr>
              <p:cNvPr id="7" name="直線矢印コネクタ 6"/>
              <p:cNvCxnSpPr/>
              <p:nvPr/>
            </p:nvCxnSpPr>
            <p:spPr>
              <a:xfrm flipV="1">
                <a:off x="2483929" y="1557379"/>
                <a:ext cx="0" cy="1367491"/>
              </a:xfrm>
              <a:prstGeom prst="straightConnector1">
                <a:avLst/>
              </a:prstGeom>
              <a:ln w="889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右矢印 11"/>
              <p:cNvSpPr/>
              <p:nvPr/>
            </p:nvSpPr>
            <p:spPr>
              <a:xfrm rot="668306">
                <a:off x="1331454" y="3075126"/>
                <a:ext cx="936184" cy="484530"/>
              </a:xfrm>
              <a:prstGeom prst="rightArrow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23586" name="テキスト ボックス 12"/>
              <p:cNvSpPr txBox="1">
                <a:spLocks noChangeArrowheads="1"/>
              </p:cNvSpPr>
              <p:nvPr/>
            </p:nvSpPr>
            <p:spPr bwMode="auto">
              <a:xfrm>
                <a:off x="1004893" y="3481844"/>
                <a:ext cx="902811" cy="52322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ja-JP" altLang="en-US" sz="2800">
                    <a:latin typeface="Calibri" pitchFamily="34" charset="0"/>
                  </a:rPr>
                  <a:t>電流</a:t>
                </a:r>
              </a:p>
            </p:txBody>
          </p:sp>
          <p:sp>
            <p:nvSpPr>
              <p:cNvPr id="23587" name="テキスト ボックス 13"/>
              <p:cNvSpPr txBox="1">
                <a:spLocks noChangeArrowheads="1"/>
              </p:cNvSpPr>
              <p:nvPr/>
            </p:nvSpPr>
            <p:spPr bwMode="auto">
              <a:xfrm>
                <a:off x="2771800" y="1844824"/>
                <a:ext cx="902811" cy="52322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ja-JP" altLang="en-US" sz="2800">
                    <a:latin typeface="Calibri" pitchFamily="34" charset="0"/>
                  </a:rPr>
                  <a:t>磁場</a:t>
                </a:r>
              </a:p>
            </p:txBody>
          </p:sp>
        </p:grpSp>
        <p:sp>
          <p:nvSpPr>
            <p:cNvPr id="23569" name="テキスト ボックス 14"/>
            <p:cNvSpPr txBox="1">
              <a:spLocks noChangeArrowheads="1"/>
            </p:cNvSpPr>
            <p:nvPr/>
          </p:nvSpPr>
          <p:spPr bwMode="auto">
            <a:xfrm>
              <a:off x="4211960" y="1268760"/>
              <a:ext cx="4626588" cy="138499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2800">
                  <a:latin typeface="Calibri" pitchFamily="34" charset="0"/>
                </a:rPr>
                <a:t>コイルや</a:t>
              </a:r>
              <a:r>
                <a:rPr lang="ja-JP" altLang="en-US" sz="2800">
                  <a:solidFill>
                    <a:srgbClr val="FF0000"/>
                  </a:solidFill>
                  <a:latin typeface="Calibri" pitchFamily="34" charset="0"/>
                </a:rPr>
                <a:t>輪っか</a:t>
              </a:r>
              <a:r>
                <a:rPr lang="ja-JP" altLang="en-US" sz="2800">
                  <a:latin typeface="Calibri" pitchFamily="34" charset="0"/>
                </a:rPr>
                <a:t>の形に電流が</a:t>
              </a:r>
              <a:endParaRPr lang="en-US" altLang="ja-JP" sz="2800">
                <a:latin typeface="Calibri" pitchFamily="34" charset="0"/>
              </a:endParaRPr>
            </a:p>
            <a:p>
              <a:r>
                <a:rPr lang="ja-JP" altLang="en-US" sz="2800">
                  <a:latin typeface="Calibri" pitchFamily="34" charset="0"/>
                </a:rPr>
                <a:t>流れると</a:t>
              </a:r>
              <a:r>
                <a:rPr lang="ja-JP" altLang="en-US" sz="2800">
                  <a:solidFill>
                    <a:srgbClr val="FF0000"/>
                  </a:solidFill>
                  <a:latin typeface="Calibri" pitchFamily="34" charset="0"/>
                </a:rPr>
                <a:t>磁石のように</a:t>
              </a:r>
              <a:r>
                <a:rPr lang="ja-JP" altLang="en-US" sz="2800">
                  <a:latin typeface="Calibri" pitchFamily="34" charset="0"/>
                </a:rPr>
                <a:t>磁場が</a:t>
              </a:r>
              <a:endParaRPr lang="en-US" altLang="ja-JP" sz="2800">
                <a:latin typeface="Calibri" pitchFamily="34" charset="0"/>
              </a:endParaRPr>
            </a:p>
            <a:p>
              <a:r>
                <a:rPr lang="ja-JP" altLang="en-US" sz="2800">
                  <a:latin typeface="Calibri" pitchFamily="34" charset="0"/>
                </a:rPr>
                <a:t>発生する</a:t>
              </a:r>
            </a:p>
          </p:txBody>
        </p:sp>
        <p:grpSp>
          <p:nvGrpSpPr>
            <p:cNvPr id="23570" name="グループ化 68"/>
            <p:cNvGrpSpPr>
              <a:grpSpLocks/>
            </p:cNvGrpSpPr>
            <p:nvPr/>
          </p:nvGrpSpPr>
          <p:grpSpPr bwMode="auto">
            <a:xfrm>
              <a:off x="1763688" y="3119264"/>
              <a:ext cx="792088" cy="1173832"/>
              <a:chOff x="1331640" y="3047256"/>
              <a:chExt cx="1800200" cy="2613992"/>
            </a:xfrm>
          </p:grpSpPr>
          <p:cxnSp>
            <p:nvCxnSpPr>
              <p:cNvPr id="33" name="直線コネクタ 32"/>
              <p:cNvCxnSpPr>
                <a:stCxn id="5" idx="4"/>
              </p:cNvCxnSpPr>
              <p:nvPr/>
            </p:nvCxnSpPr>
            <p:spPr>
              <a:xfrm flipH="1">
                <a:off x="1691724" y="3045733"/>
                <a:ext cx="469559" cy="22557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>
                <a:stCxn id="5" idx="4"/>
              </p:cNvCxnSpPr>
              <p:nvPr/>
            </p:nvCxnSpPr>
            <p:spPr>
              <a:xfrm>
                <a:off x="2161283" y="3045733"/>
                <a:ext cx="539258" cy="22557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円/楕円 35"/>
              <p:cNvSpPr/>
              <p:nvPr/>
            </p:nvSpPr>
            <p:spPr>
              <a:xfrm>
                <a:off x="1332218" y="5301473"/>
                <a:ext cx="1801198" cy="36091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cxnSp>
            <p:nvCxnSpPr>
              <p:cNvPr id="38" name="直線コネクタ 37"/>
              <p:cNvCxnSpPr>
                <a:stCxn id="36" idx="0"/>
                <a:endCxn id="36" idx="4"/>
              </p:cNvCxnSpPr>
              <p:nvPr/>
            </p:nvCxnSpPr>
            <p:spPr>
              <a:xfrm>
                <a:off x="2234652" y="5301473"/>
                <a:ext cx="0" cy="3609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/>
              <p:cNvCxnSpPr/>
              <p:nvPr/>
            </p:nvCxnSpPr>
            <p:spPr>
              <a:xfrm>
                <a:off x="1908160" y="5519528"/>
                <a:ext cx="72268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/>
              <p:cNvCxnSpPr/>
              <p:nvPr/>
            </p:nvCxnSpPr>
            <p:spPr>
              <a:xfrm flipH="1">
                <a:off x="1981529" y="3354018"/>
                <a:ext cx="286138" cy="3609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 flipH="1">
                <a:off x="1908160" y="3643506"/>
                <a:ext cx="432875" cy="50378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/>
              <p:cNvCxnSpPr/>
              <p:nvPr/>
            </p:nvCxnSpPr>
            <p:spPr>
              <a:xfrm flipH="1">
                <a:off x="1834792" y="3932991"/>
                <a:ext cx="579612" cy="6466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/>
              <p:cNvCxnSpPr/>
              <p:nvPr/>
            </p:nvCxnSpPr>
            <p:spPr>
              <a:xfrm flipH="1">
                <a:off x="1691724" y="4293909"/>
                <a:ext cx="792381" cy="9361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 flipH="1">
                <a:off x="2051230" y="4726261"/>
                <a:ext cx="506243" cy="5752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571" name="テキスト ボックス 69"/>
            <p:cNvSpPr txBox="1">
              <a:spLocks noChangeArrowheads="1"/>
            </p:cNvSpPr>
            <p:nvPr/>
          </p:nvSpPr>
          <p:spPr bwMode="auto">
            <a:xfrm>
              <a:off x="2411760" y="3140968"/>
              <a:ext cx="255230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2800">
                  <a:latin typeface="Calibri" pitchFamily="34" charset="0"/>
                </a:rPr>
                <a:t>ネジをしめて</a:t>
              </a:r>
              <a:endParaRPr lang="en-US" altLang="ja-JP" sz="2800">
                <a:latin typeface="Calibri" pitchFamily="34" charset="0"/>
              </a:endParaRPr>
            </a:p>
            <a:p>
              <a:r>
                <a:rPr lang="ja-JP" altLang="en-US" sz="2800">
                  <a:latin typeface="Calibri" pitchFamily="34" charset="0"/>
                </a:rPr>
                <a:t>進む向きがＮ極</a:t>
              </a:r>
              <a:endParaRPr lang="en-US" altLang="ja-JP" sz="2800">
                <a:latin typeface="Calibri" pitchFamily="34" charset="0"/>
              </a:endParaRPr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6315733" y="3780378"/>
              <a:ext cx="2576120" cy="58413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200" b="1" dirty="0">
                  <a:latin typeface="+mn-lt"/>
                  <a:ea typeface="+mn-ea"/>
                </a:rPr>
                <a:t>右ネジの法則</a:t>
              </a:r>
            </a:p>
          </p:txBody>
        </p:sp>
      </p:grpSp>
      <p:grpSp>
        <p:nvGrpSpPr>
          <p:cNvPr id="23556" name="グループ化 53"/>
          <p:cNvGrpSpPr>
            <a:grpSpLocks/>
          </p:cNvGrpSpPr>
          <p:nvPr/>
        </p:nvGrpSpPr>
        <p:grpSpPr bwMode="auto">
          <a:xfrm>
            <a:off x="454025" y="3933825"/>
            <a:ext cx="3109913" cy="2874963"/>
            <a:chOff x="1187623" y="764704"/>
            <a:chExt cx="3784752" cy="3501008"/>
          </a:xfrm>
        </p:grpSpPr>
        <p:pic>
          <p:nvPicPr>
            <p:cNvPr id="2356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1640" y="764704"/>
              <a:ext cx="3257595" cy="350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1" name="テキスト ボックス 15"/>
            <p:cNvSpPr txBox="1">
              <a:spLocks noChangeArrowheads="1"/>
            </p:cNvSpPr>
            <p:nvPr/>
          </p:nvSpPr>
          <p:spPr bwMode="auto">
            <a:xfrm>
              <a:off x="3347864" y="1378224"/>
              <a:ext cx="1624511" cy="71176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 sz="3200">
                  <a:latin typeface="Calibri" pitchFamily="34" charset="0"/>
                </a:rPr>
                <a:t>磁場 </a:t>
              </a:r>
              <a:r>
                <a:rPr lang="en-US" altLang="ja-JP" sz="3200" i="1">
                  <a:latin typeface="Calibri" pitchFamily="34" charset="0"/>
                </a:rPr>
                <a:t>B</a:t>
              </a:r>
              <a:endParaRPr lang="ja-JP" altLang="en-US" sz="3200" i="1">
                <a:latin typeface="Calibri" pitchFamily="34" charset="0"/>
              </a:endParaRPr>
            </a:p>
          </p:txBody>
        </p:sp>
        <p:sp>
          <p:nvSpPr>
            <p:cNvPr id="23562" name="テキスト ボックス 16"/>
            <p:cNvSpPr txBox="1">
              <a:spLocks noChangeArrowheads="1"/>
            </p:cNvSpPr>
            <p:nvPr/>
          </p:nvSpPr>
          <p:spPr bwMode="auto">
            <a:xfrm>
              <a:off x="1187623" y="1027641"/>
              <a:ext cx="1067489" cy="711768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 sz="3200">
                  <a:latin typeface="Calibri" pitchFamily="34" charset="0"/>
                </a:rPr>
                <a:t>力 </a:t>
              </a:r>
              <a:r>
                <a:rPr lang="en-US" altLang="ja-JP" sz="3200" i="1">
                  <a:latin typeface="Calibri" pitchFamily="34" charset="0"/>
                </a:rPr>
                <a:t>F</a:t>
              </a:r>
              <a:endParaRPr lang="ja-JP" altLang="en-US" sz="3200" i="1">
                <a:latin typeface="Calibri" pitchFamily="34" charset="0"/>
              </a:endParaRPr>
            </a:p>
          </p:txBody>
        </p:sp>
        <p:sp>
          <p:nvSpPr>
            <p:cNvPr id="23563" name="テキスト ボックス 14"/>
            <p:cNvSpPr txBox="1">
              <a:spLocks noChangeArrowheads="1"/>
            </p:cNvSpPr>
            <p:nvPr/>
          </p:nvSpPr>
          <p:spPr bwMode="auto">
            <a:xfrm>
              <a:off x="3131649" y="3043491"/>
              <a:ext cx="1753072" cy="711768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 sz="3200">
                  <a:latin typeface="Calibri" pitchFamily="34" charset="0"/>
                </a:rPr>
                <a:t>電流　</a:t>
              </a:r>
              <a:r>
                <a:rPr lang="ja-JP" altLang="en-US" sz="3200" i="1">
                  <a:latin typeface="Calibri" pitchFamily="34" charset="0"/>
                </a:rPr>
                <a:t>Ｉ</a:t>
              </a:r>
              <a:endParaRPr lang="en-US" altLang="ja-JP" sz="3200" i="1">
                <a:latin typeface="Calibri" pitchFamily="34" charset="0"/>
              </a:endParaRPr>
            </a:p>
          </p:txBody>
        </p:sp>
        <p:cxnSp>
          <p:nvCxnSpPr>
            <p:cNvPr id="79" name="直線矢印コネクタ 78"/>
            <p:cNvCxnSpPr/>
            <p:nvPr/>
          </p:nvCxnSpPr>
          <p:spPr>
            <a:xfrm flipV="1">
              <a:off x="2410568" y="1340795"/>
              <a:ext cx="0" cy="1007193"/>
            </a:xfrm>
            <a:prstGeom prst="straightConnector1">
              <a:avLst/>
            </a:prstGeom>
            <a:ln w="889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矢印コネクタ 79"/>
            <p:cNvCxnSpPr/>
            <p:nvPr/>
          </p:nvCxnSpPr>
          <p:spPr>
            <a:xfrm flipV="1">
              <a:off x="2410568" y="2347987"/>
              <a:ext cx="1792879" cy="9665"/>
            </a:xfrm>
            <a:prstGeom prst="straightConnector1">
              <a:avLst/>
            </a:prstGeom>
            <a:ln w="88900">
              <a:solidFill>
                <a:srgbClr val="C0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矢印コネクタ 80"/>
            <p:cNvCxnSpPr/>
            <p:nvPr/>
          </p:nvCxnSpPr>
          <p:spPr>
            <a:xfrm flipH="1">
              <a:off x="2194186" y="2492976"/>
              <a:ext cx="216382" cy="1368699"/>
            </a:xfrm>
            <a:prstGeom prst="straightConnector1">
              <a:avLst/>
            </a:prstGeom>
            <a:ln w="889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57" name="グループ化 81"/>
          <p:cNvGrpSpPr>
            <a:grpSpLocks/>
          </p:cNvGrpSpPr>
          <p:nvPr/>
        </p:nvGrpSpPr>
        <p:grpSpPr bwMode="auto">
          <a:xfrm>
            <a:off x="3708400" y="4005263"/>
            <a:ext cx="4179888" cy="1871662"/>
            <a:chOff x="107950" y="4437063"/>
            <a:chExt cx="4179888" cy="1871662"/>
          </a:xfrm>
        </p:grpSpPr>
        <p:sp>
          <p:nvSpPr>
            <p:cNvPr id="23558" name="テキスト ボックス 46"/>
            <p:cNvSpPr txBox="1">
              <a:spLocks noChangeArrowheads="1"/>
            </p:cNvSpPr>
            <p:nvPr/>
          </p:nvSpPr>
          <p:spPr bwMode="auto">
            <a:xfrm>
              <a:off x="130175" y="4924425"/>
              <a:ext cx="4010025" cy="138430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800">
                  <a:solidFill>
                    <a:srgbClr val="FF0000"/>
                  </a:solidFill>
                  <a:latin typeface="Calibri" pitchFamily="34" charset="0"/>
                </a:rPr>
                <a:t>電流が流れている物体に</a:t>
              </a:r>
              <a:endParaRPr lang="en-US" altLang="ja-JP" sz="2800">
                <a:solidFill>
                  <a:srgbClr val="FF0000"/>
                </a:solidFill>
                <a:latin typeface="Calibri" pitchFamily="34" charset="0"/>
              </a:endParaRPr>
            </a:p>
            <a:p>
              <a:pPr algn="ctr"/>
              <a:r>
                <a:rPr lang="ja-JP" altLang="en-US" sz="2800">
                  <a:solidFill>
                    <a:srgbClr val="FF0000"/>
                  </a:solidFill>
                  <a:latin typeface="Calibri" pitchFamily="34" charset="0"/>
                </a:rPr>
                <a:t>磁石を近付けると</a:t>
              </a:r>
              <a:endParaRPr lang="en-US" altLang="ja-JP" sz="2800">
                <a:solidFill>
                  <a:srgbClr val="FF0000"/>
                </a:solidFill>
                <a:latin typeface="Calibri" pitchFamily="34" charset="0"/>
              </a:endParaRPr>
            </a:p>
            <a:p>
              <a:pPr algn="ctr"/>
              <a:r>
                <a:rPr lang="ja-JP" altLang="en-US" sz="2800">
                  <a:solidFill>
                    <a:srgbClr val="FF0000"/>
                  </a:solidFill>
                  <a:latin typeface="Calibri" pitchFamily="34" charset="0"/>
                </a:rPr>
                <a:t>物体は</a:t>
              </a:r>
              <a:r>
                <a:rPr lang="ja-JP" altLang="en-US" sz="2800">
                  <a:solidFill>
                    <a:srgbClr val="C00000"/>
                  </a:solidFill>
                  <a:latin typeface="Calibri" pitchFamily="34" charset="0"/>
                </a:rPr>
                <a:t>力を受ける</a:t>
              </a:r>
            </a:p>
          </p:txBody>
        </p:sp>
        <p:sp>
          <p:nvSpPr>
            <p:cNvPr id="23559" name="テキスト ボックス 17"/>
            <p:cNvSpPr txBox="1">
              <a:spLocks noChangeArrowheads="1"/>
            </p:cNvSpPr>
            <p:nvPr/>
          </p:nvSpPr>
          <p:spPr bwMode="auto">
            <a:xfrm>
              <a:off x="107950" y="4437063"/>
              <a:ext cx="4179888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2800">
                  <a:latin typeface="Calibri" pitchFamily="34" charset="0"/>
                </a:rPr>
                <a:t>“フレミングの左手の法則”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タイトル 1"/>
          <p:cNvSpPr>
            <a:spLocks noGrp="1"/>
          </p:cNvSpPr>
          <p:nvPr>
            <p:ph type="title"/>
          </p:nvPr>
        </p:nvSpPr>
        <p:spPr>
          <a:xfrm>
            <a:off x="457200" y="-161925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なぜ回るのだろう・・・？</a:t>
            </a:r>
          </a:p>
        </p:txBody>
      </p:sp>
      <p:cxnSp>
        <p:nvCxnSpPr>
          <p:cNvPr id="19" name="直線コネクタ 18"/>
          <p:cNvCxnSpPr>
            <a:stCxn id="17" idx="6"/>
            <a:endCxn id="17" idx="6"/>
          </p:cNvCxnSpPr>
          <p:nvPr/>
        </p:nvCxnSpPr>
        <p:spPr>
          <a:xfrm>
            <a:off x="1543050" y="38544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96975"/>
            <a:ext cx="3816350" cy="538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環状矢印 14"/>
          <p:cNvSpPr/>
          <p:nvPr/>
        </p:nvSpPr>
        <p:spPr>
          <a:xfrm rot="6407718">
            <a:off x="1835944" y="3613944"/>
            <a:ext cx="2111375" cy="1719263"/>
          </a:xfrm>
          <a:prstGeom prst="circularArrow">
            <a:avLst>
              <a:gd name="adj1" fmla="val 12500"/>
              <a:gd name="adj2" fmla="val 1377036"/>
              <a:gd name="adj3" fmla="val 20457681"/>
              <a:gd name="adj4" fmla="val 12889476"/>
              <a:gd name="adj5" fmla="val 155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grpSp>
        <p:nvGrpSpPr>
          <p:cNvPr id="25605" name="グループ化 53"/>
          <p:cNvGrpSpPr>
            <a:grpSpLocks/>
          </p:cNvGrpSpPr>
          <p:nvPr/>
        </p:nvGrpSpPr>
        <p:grpSpPr bwMode="auto">
          <a:xfrm>
            <a:off x="1692275" y="5292725"/>
            <a:ext cx="935038" cy="584200"/>
            <a:chOff x="1403648" y="3843626"/>
            <a:chExt cx="936104" cy="584775"/>
          </a:xfrm>
        </p:grpSpPr>
        <p:sp>
          <p:nvSpPr>
            <p:cNvPr id="55" name="円/楕円 54"/>
            <p:cNvSpPr/>
            <p:nvPr/>
          </p:nvSpPr>
          <p:spPr>
            <a:xfrm>
              <a:off x="1403648" y="3908778"/>
              <a:ext cx="936104" cy="5196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5637" name="テキスト ボックス 55"/>
            <p:cNvSpPr txBox="1">
              <a:spLocks noChangeArrowheads="1"/>
            </p:cNvSpPr>
            <p:nvPr/>
          </p:nvSpPr>
          <p:spPr bwMode="auto">
            <a:xfrm>
              <a:off x="1623270" y="3843626"/>
              <a:ext cx="18473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ja-JP" altLang="en-US" sz="3200">
                <a:latin typeface="Calibri" pitchFamily="34" charset="0"/>
              </a:endParaRPr>
            </a:p>
          </p:txBody>
        </p:sp>
      </p:grpSp>
      <p:sp>
        <p:nvSpPr>
          <p:cNvPr id="53" name="正方形/長方形 52"/>
          <p:cNvSpPr/>
          <p:nvPr/>
        </p:nvSpPr>
        <p:spPr>
          <a:xfrm>
            <a:off x="1692275" y="5084763"/>
            <a:ext cx="935038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25607" name="グループ化 10"/>
          <p:cNvGrpSpPr>
            <a:grpSpLocks/>
          </p:cNvGrpSpPr>
          <p:nvPr/>
        </p:nvGrpSpPr>
        <p:grpSpPr bwMode="auto">
          <a:xfrm>
            <a:off x="1692275" y="4787900"/>
            <a:ext cx="935038" cy="585788"/>
            <a:chOff x="1403648" y="3843626"/>
            <a:chExt cx="936104" cy="584775"/>
          </a:xfrm>
        </p:grpSpPr>
        <p:sp>
          <p:nvSpPr>
            <p:cNvPr id="9" name="円/楕円 8"/>
            <p:cNvSpPr/>
            <p:nvPr/>
          </p:nvSpPr>
          <p:spPr>
            <a:xfrm>
              <a:off x="1403648" y="3908601"/>
              <a:ext cx="936104" cy="519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5635" name="テキスト ボックス 9"/>
            <p:cNvSpPr txBox="1">
              <a:spLocks noChangeArrowheads="1"/>
            </p:cNvSpPr>
            <p:nvPr/>
          </p:nvSpPr>
          <p:spPr bwMode="auto">
            <a:xfrm>
              <a:off x="1623270" y="3843626"/>
              <a:ext cx="50045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3200">
                  <a:latin typeface="Calibri" pitchFamily="34" charset="0"/>
                </a:rPr>
                <a:t>Ｎ</a:t>
              </a:r>
            </a:p>
          </p:txBody>
        </p:sp>
      </p:grpSp>
      <p:cxnSp>
        <p:nvCxnSpPr>
          <p:cNvPr id="58" name="直線コネクタ 57"/>
          <p:cNvCxnSpPr>
            <a:stCxn id="9" idx="2"/>
            <a:endCxn id="55" idx="2"/>
          </p:cNvCxnSpPr>
          <p:nvPr/>
        </p:nvCxnSpPr>
        <p:spPr>
          <a:xfrm>
            <a:off x="1692275" y="5113338"/>
            <a:ext cx="0" cy="5032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>
            <a:off x="2627313" y="5157788"/>
            <a:ext cx="0" cy="5032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10" name="グループ化 87"/>
          <p:cNvGrpSpPr>
            <a:grpSpLocks/>
          </p:cNvGrpSpPr>
          <p:nvPr/>
        </p:nvGrpSpPr>
        <p:grpSpPr bwMode="auto">
          <a:xfrm rot="371465">
            <a:off x="1943100" y="3467100"/>
            <a:ext cx="1473200" cy="749300"/>
            <a:chOff x="2276155" y="3127902"/>
            <a:chExt cx="1471860" cy="748706"/>
          </a:xfrm>
        </p:grpSpPr>
        <p:sp>
          <p:nvSpPr>
            <p:cNvPr id="62" name="円/楕円 61"/>
            <p:cNvSpPr/>
            <p:nvPr/>
          </p:nvSpPr>
          <p:spPr>
            <a:xfrm rot="20568709">
              <a:off x="2272287" y="3187189"/>
              <a:ext cx="1440139" cy="64877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8" name="右矢印 67"/>
            <p:cNvSpPr/>
            <p:nvPr/>
          </p:nvSpPr>
          <p:spPr>
            <a:xfrm rot="19943472">
              <a:off x="3099278" y="3693153"/>
              <a:ext cx="287076" cy="1808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70" name="右矢印 69"/>
            <p:cNvSpPr/>
            <p:nvPr/>
          </p:nvSpPr>
          <p:spPr>
            <a:xfrm rot="9040808">
              <a:off x="2673395" y="3120198"/>
              <a:ext cx="288662" cy="1808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71" name="右矢印 70"/>
            <p:cNvSpPr/>
            <p:nvPr/>
          </p:nvSpPr>
          <p:spPr>
            <a:xfrm rot="14310289">
              <a:off x="3510630" y="3176166"/>
              <a:ext cx="288696" cy="18081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5633" name="テキスト ボックス 77"/>
            <p:cNvSpPr txBox="1">
              <a:spLocks noChangeArrowheads="1"/>
            </p:cNvSpPr>
            <p:nvPr/>
          </p:nvSpPr>
          <p:spPr bwMode="auto">
            <a:xfrm>
              <a:off x="2771800" y="3265820"/>
              <a:ext cx="50405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 sz="2800" b="1">
                  <a:latin typeface="Calibri" pitchFamily="34" charset="0"/>
                </a:rPr>
                <a:t>②</a:t>
              </a:r>
            </a:p>
          </p:txBody>
        </p:sp>
      </p:grpSp>
      <p:grpSp>
        <p:nvGrpSpPr>
          <p:cNvPr id="25611" name="グループ化 86"/>
          <p:cNvGrpSpPr>
            <a:grpSpLocks/>
          </p:cNvGrpSpPr>
          <p:nvPr/>
        </p:nvGrpSpPr>
        <p:grpSpPr bwMode="auto">
          <a:xfrm rot="1392030">
            <a:off x="195263" y="3008313"/>
            <a:ext cx="1501775" cy="787400"/>
            <a:chOff x="465337" y="3174861"/>
            <a:chExt cx="1501096" cy="787879"/>
          </a:xfrm>
        </p:grpSpPr>
        <p:sp>
          <p:nvSpPr>
            <p:cNvPr id="17" name="円/楕円 16"/>
            <p:cNvSpPr/>
            <p:nvPr/>
          </p:nvSpPr>
          <p:spPr>
            <a:xfrm rot="883877">
              <a:off x="524863" y="3240789"/>
              <a:ext cx="1440798" cy="6480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64" name="右矢印 63"/>
            <p:cNvSpPr/>
            <p:nvPr/>
          </p:nvSpPr>
          <p:spPr>
            <a:xfrm rot="895139">
              <a:off x="1223056" y="3175079"/>
              <a:ext cx="288794" cy="189028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5" name="右矢印 64"/>
            <p:cNvSpPr/>
            <p:nvPr/>
          </p:nvSpPr>
          <p:spPr>
            <a:xfrm rot="17619902">
              <a:off x="397783" y="3298778"/>
              <a:ext cx="287512" cy="168199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7" name="右矢印 66"/>
            <p:cNvSpPr/>
            <p:nvPr/>
          </p:nvSpPr>
          <p:spPr>
            <a:xfrm rot="11951666">
              <a:off x="1021765" y="3781633"/>
              <a:ext cx="287207" cy="181085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5628" name="テキスト ボックス 76"/>
            <p:cNvSpPr txBox="1">
              <a:spLocks noChangeArrowheads="1"/>
            </p:cNvSpPr>
            <p:nvPr/>
          </p:nvSpPr>
          <p:spPr bwMode="auto">
            <a:xfrm>
              <a:off x="971600" y="3284984"/>
              <a:ext cx="50405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 sz="2800" b="1">
                  <a:latin typeface="Calibri" pitchFamily="34" charset="0"/>
                </a:rPr>
                <a:t>①</a:t>
              </a:r>
            </a:p>
          </p:txBody>
        </p:sp>
      </p:grpSp>
      <p:grpSp>
        <p:nvGrpSpPr>
          <p:cNvPr id="25612" name="グループ化 105"/>
          <p:cNvGrpSpPr>
            <a:grpSpLocks/>
          </p:cNvGrpSpPr>
          <p:nvPr/>
        </p:nvGrpSpPr>
        <p:grpSpPr bwMode="auto">
          <a:xfrm>
            <a:off x="611188" y="2852738"/>
            <a:ext cx="2305050" cy="2089150"/>
            <a:chOff x="683568" y="2636912"/>
            <a:chExt cx="2304256" cy="2088232"/>
          </a:xfrm>
        </p:grpSpPr>
        <p:sp>
          <p:nvSpPr>
            <p:cNvPr id="25616" name="テキスト ボックス 97"/>
            <p:cNvSpPr txBox="1">
              <a:spLocks noChangeArrowheads="1"/>
            </p:cNvSpPr>
            <p:nvPr/>
          </p:nvSpPr>
          <p:spPr bwMode="auto">
            <a:xfrm>
              <a:off x="2085013" y="2636912"/>
              <a:ext cx="902811" cy="52322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2800">
                  <a:latin typeface="Calibri" pitchFamily="34" charset="0"/>
                </a:rPr>
                <a:t>磁場</a:t>
              </a:r>
            </a:p>
          </p:txBody>
        </p:sp>
        <p:grpSp>
          <p:nvGrpSpPr>
            <p:cNvPr id="25617" name="グループ化 104"/>
            <p:cNvGrpSpPr>
              <a:grpSpLocks/>
            </p:cNvGrpSpPr>
            <p:nvPr/>
          </p:nvGrpSpPr>
          <p:grpSpPr bwMode="auto">
            <a:xfrm>
              <a:off x="683568" y="2780928"/>
              <a:ext cx="2050014" cy="1944216"/>
              <a:chOff x="683568" y="2780928"/>
              <a:chExt cx="2050014" cy="1944216"/>
            </a:xfrm>
          </p:grpSpPr>
          <p:sp>
            <p:nvSpPr>
              <p:cNvPr id="25618" name="テキスト ボックス 73"/>
              <p:cNvSpPr txBox="1">
                <a:spLocks noChangeArrowheads="1"/>
              </p:cNvSpPr>
              <p:nvPr/>
            </p:nvSpPr>
            <p:spPr bwMode="auto">
              <a:xfrm>
                <a:off x="1827565" y="4149080"/>
                <a:ext cx="906017" cy="52322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ja-JP" altLang="en-US" sz="2800">
                    <a:latin typeface="Calibri" pitchFamily="34" charset="0"/>
                  </a:rPr>
                  <a:t>電流</a:t>
                </a:r>
              </a:p>
            </p:txBody>
          </p:sp>
          <p:cxnSp>
            <p:nvCxnSpPr>
              <p:cNvPr id="73" name="直線矢印コネクタ 72"/>
              <p:cNvCxnSpPr/>
              <p:nvPr/>
            </p:nvCxnSpPr>
            <p:spPr>
              <a:xfrm flipH="1">
                <a:off x="1404045" y="3717524"/>
                <a:ext cx="503064" cy="1007620"/>
              </a:xfrm>
              <a:prstGeom prst="straightConnector1">
                <a:avLst/>
              </a:prstGeom>
              <a:ln w="889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線矢印コネクタ 92"/>
              <p:cNvCxnSpPr/>
              <p:nvPr/>
            </p:nvCxnSpPr>
            <p:spPr>
              <a:xfrm flipV="1">
                <a:off x="1835696" y="2781311"/>
                <a:ext cx="0" cy="1007620"/>
              </a:xfrm>
              <a:prstGeom prst="straightConnector1">
                <a:avLst/>
              </a:prstGeom>
              <a:ln w="889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線矢印コネクタ 95"/>
              <p:cNvCxnSpPr/>
              <p:nvPr/>
            </p:nvCxnSpPr>
            <p:spPr>
              <a:xfrm flipH="1" flipV="1">
                <a:off x="683568" y="3501719"/>
                <a:ext cx="1152128" cy="287212"/>
              </a:xfrm>
              <a:prstGeom prst="straightConnector1">
                <a:avLst/>
              </a:prstGeom>
              <a:ln w="8890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円/楕円 74"/>
              <p:cNvSpPr/>
              <p:nvPr/>
            </p:nvSpPr>
            <p:spPr>
              <a:xfrm>
                <a:off x="1691283" y="3644531"/>
                <a:ext cx="288826" cy="28879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25623" name="テキスト ボックス 98"/>
              <p:cNvSpPr txBox="1">
                <a:spLocks noChangeArrowheads="1"/>
              </p:cNvSpPr>
              <p:nvPr/>
            </p:nvSpPr>
            <p:spPr bwMode="auto">
              <a:xfrm>
                <a:off x="827584" y="3861048"/>
                <a:ext cx="543739" cy="523220"/>
              </a:xfrm>
              <a:prstGeom prst="rect">
                <a:avLst/>
              </a:prstGeom>
              <a:solidFill>
                <a:srgbClr val="00B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ja-JP" altLang="en-US" sz="2800">
                    <a:latin typeface="Calibri" pitchFamily="34" charset="0"/>
                  </a:rPr>
                  <a:t>力</a:t>
                </a:r>
              </a:p>
            </p:txBody>
          </p:sp>
        </p:grpSp>
      </p:grpSp>
      <p:sp>
        <p:nvSpPr>
          <p:cNvPr id="25613" name="テキスト ボックス 111"/>
          <p:cNvSpPr txBox="1">
            <a:spLocks noChangeArrowheads="1"/>
          </p:cNvSpPr>
          <p:nvPr/>
        </p:nvSpPr>
        <p:spPr bwMode="auto">
          <a:xfrm>
            <a:off x="1331913" y="674688"/>
            <a:ext cx="6505575" cy="9540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2800">
                <a:latin typeface="Calibri" pitchFamily="34" charset="0"/>
              </a:rPr>
              <a:t>電気を通す物質は</a:t>
            </a:r>
            <a:endParaRPr lang="en-US" altLang="ja-JP" sz="2800">
              <a:latin typeface="Calibri" pitchFamily="34" charset="0"/>
            </a:endParaRPr>
          </a:p>
          <a:p>
            <a:pPr algn="ctr"/>
            <a:r>
              <a:rPr lang="ja-JP" altLang="en-US" sz="2800">
                <a:latin typeface="Calibri" pitchFamily="34" charset="0"/>
              </a:rPr>
              <a:t>磁石から受ける影響が変わることを嫌う！</a:t>
            </a: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4152900" y="1700213"/>
            <a:ext cx="4883150" cy="2678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latin typeface="+mn-lt"/>
                <a:ea typeface="+mn-ea"/>
              </a:rPr>
              <a:t>黒い点の下にＮ極が近付くと</a:t>
            </a:r>
            <a:endParaRPr lang="en-US" altLang="ja-JP" sz="2800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+mn-lt"/>
                <a:ea typeface="+mn-ea"/>
              </a:rPr>
              <a:t>①では大きく、②では小さくなる</a:t>
            </a:r>
            <a:endParaRPr lang="en-US" altLang="ja-JP" sz="2800" b="1" dirty="0">
              <a:solidFill>
                <a:srgbClr val="FF0000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latin typeface="+mn-lt"/>
                <a:ea typeface="+mn-ea"/>
              </a:rPr>
              <a:t>この変化を食い止めるように</a:t>
            </a:r>
            <a:endParaRPr lang="en-US" altLang="ja-JP" sz="2800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rgbClr val="FF0000"/>
                </a:solidFill>
                <a:latin typeface="+mn-lt"/>
                <a:ea typeface="+mn-ea"/>
              </a:rPr>
              <a:t>電磁誘導</a:t>
            </a:r>
            <a:r>
              <a:rPr lang="ja-JP" altLang="en-US" sz="2800" dirty="0">
                <a:latin typeface="+mn-lt"/>
                <a:ea typeface="+mn-ea"/>
              </a:rPr>
              <a:t>が起こり、</a:t>
            </a:r>
            <a:endParaRPr lang="en-US" altLang="ja-JP" sz="2800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latin typeface="+mn-lt"/>
                <a:ea typeface="+mn-ea"/>
              </a:rPr>
              <a:t>右ネジの法則から</a:t>
            </a:r>
            <a:endParaRPr lang="en-US" altLang="ja-JP" sz="2800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+mn-lt"/>
                <a:ea typeface="+mn-ea"/>
              </a:rPr>
              <a:t>うず電流</a:t>
            </a:r>
            <a:r>
              <a:rPr lang="ja-JP" altLang="en-US" sz="2800" dirty="0">
                <a:latin typeface="+mn-lt"/>
                <a:ea typeface="+mn-ea"/>
              </a:rPr>
              <a:t>というものができます。</a:t>
            </a:r>
            <a:endParaRPr lang="en-US" altLang="ja-JP" sz="2800" dirty="0">
              <a:latin typeface="+mn-lt"/>
              <a:ea typeface="+mn-ea"/>
            </a:endParaRPr>
          </a:p>
        </p:txBody>
      </p:sp>
      <p:sp>
        <p:nvSpPr>
          <p:cNvPr id="25615" name="テキスト ボックス 113"/>
          <p:cNvSpPr txBox="1">
            <a:spLocks noChangeArrowheads="1"/>
          </p:cNvSpPr>
          <p:nvPr/>
        </p:nvSpPr>
        <p:spPr bwMode="auto">
          <a:xfrm>
            <a:off x="3995738" y="4864100"/>
            <a:ext cx="5345112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>
                <a:latin typeface="Calibri" pitchFamily="34" charset="0"/>
              </a:rPr>
              <a:t>黒い点では電流の向きがそろって</a:t>
            </a:r>
            <a:endParaRPr lang="en-US" altLang="ja-JP" sz="2800">
              <a:latin typeface="Calibri" pitchFamily="34" charset="0"/>
            </a:endParaRPr>
          </a:p>
          <a:p>
            <a:r>
              <a:rPr lang="ja-JP" altLang="en-US" sz="2800">
                <a:latin typeface="Calibri" pitchFamily="34" charset="0"/>
              </a:rPr>
              <a:t>磁石から磁場の影響を受けるので</a:t>
            </a:r>
            <a:endParaRPr lang="en-US" altLang="ja-JP" sz="2800">
              <a:latin typeface="Calibri" pitchFamily="34" charset="0"/>
            </a:endParaRPr>
          </a:p>
          <a:p>
            <a:r>
              <a:rPr lang="ja-JP" altLang="en-US" sz="2800">
                <a:latin typeface="Calibri" pitchFamily="34" charset="0"/>
              </a:rPr>
              <a:t>力を受け、</a:t>
            </a:r>
            <a:endParaRPr lang="en-US" altLang="ja-JP" sz="2800">
              <a:latin typeface="Calibri" pitchFamily="34" charset="0"/>
            </a:endParaRPr>
          </a:p>
          <a:p>
            <a:r>
              <a:rPr lang="ja-JP" altLang="en-US" sz="3200">
                <a:solidFill>
                  <a:srgbClr val="FF0000"/>
                </a:solidFill>
                <a:latin typeface="Calibri" pitchFamily="34" charset="0"/>
              </a:rPr>
              <a:t>磁石と</a:t>
            </a:r>
            <a:r>
              <a:rPr lang="ja-JP" altLang="en-US" sz="3200" b="1">
                <a:solidFill>
                  <a:srgbClr val="FF0000"/>
                </a:solidFill>
                <a:latin typeface="Calibri" pitchFamily="34" charset="0"/>
              </a:rPr>
              <a:t>同じ方向</a:t>
            </a:r>
            <a:r>
              <a:rPr lang="ja-JP" altLang="en-US" sz="3200">
                <a:solidFill>
                  <a:srgbClr val="FF0000"/>
                </a:solidFill>
                <a:latin typeface="Calibri" pitchFamily="34" charset="0"/>
              </a:rPr>
              <a:t>に回ります！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比べてみよう！</a:t>
            </a:r>
          </a:p>
        </p:txBody>
      </p:sp>
      <p:grpSp>
        <p:nvGrpSpPr>
          <p:cNvPr id="26626" name="グループ化 8"/>
          <p:cNvGrpSpPr>
            <a:grpSpLocks/>
          </p:cNvGrpSpPr>
          <p:nvPr/>
        </p:nvGrpSpPr>
        <p:grpSpPr bwMode="auto">
          <a:xfrm>
            <a:off x="1565275" y="1089025"/>
            <a:ext cx="1998663" cy="2124075"/>
            <a:chOff x="283845" y="1052736"/>
            <a:chExt cx="1998987" cy="2124008"/>
          </a:xfrm>
        </p:grpSpPr>
        <p:pic>
          <p:nvPicPr>
            <p:cNvPr id="26633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1124744"/>
              <a:ext cx="1959304" cy="20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4" name="テキスト ボックス 5"/>
            <p:cNvSpPr txBox="1">
              <a:spLocks noChangeArrowheads="1"/>
            </p:cNvSpPr>
            <p:nvPr/>
          </p:nvSpPr>
          <p:spPr bwMode="auto">
            <a:xfrm>
              <a:off x="283845" y="1052736"/>
              <a:ext cx="59503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3200">
                  <a:solidFill>
                    <a:schemeClr val="bg1"/>
                  </a:solidFill>
                  <a:latin typeface="Calibri" pitchFamily="34" charset="0"/>
                </a:rPr>
                <a:t>①</a:t>
              </a:r>
            </a:p>
          </p:txBody>
        </p:sp>
      </p:grpSp>
      <p:grpSp>
        <p:nvGrpSpPr>
          <p:cNvPr id="26627" name="グループ化 9"/>
          <p:cNvGrpSpPr>
            <a:grpSpLocks/>
          </p:cNvGrpSpPr>
          <p:nvPr/>
        </p:nvGrpSpPr>
        <p:grpSpPr bwMode="auto">
          <a:xfrm>
            <a:off x="5219700" y="1085850"/>
            <a:ext cx="2035175" cy="2127250"/>
            <a:chOff x="6137205" y="1052736"/>
            <a:chExt cx="2035195" cy="2126515"/>
          </a:xfrm>
        </p:grpSpPr>
        <p:pic>
          <p:nvPicPr>
            <p:cNvPr id="2663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56176" y="1124744"/>
              <a:ext cx="2016224" cy="205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2" name="テキスト ボックス 6"/>
            <p:cNvSpPr txBox="1">
              <a:spLocks noChangeArrowheads="1"/>
            </p:cNvSpPr>
            <p:nvPr/>
          </p:nvSpPr>
          <p:spPr bwMode="auto">
            <a:xfrm>
              <a:off x="6137205" y="1052736"/>
              <a:ext cx="59503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3200">
                  <a:solidFill>
                    <a:schemeClr val="bg1"/>
                  </a:solidFill>
                  <a:latin typeface="Calibri" pitchFamily="34" charset="0"/>
                </a:rPr>
                <a:t>②</a:t>
              </a:r>
            </a:p>
          </p:txBody>
        </p:sp>
      </p:grpSp>
      <p:sp>
        <p:nvSpPr>
          <p:cNvPr id="26628" name="テキスト ボックス 7"/>
          <p:cNvSpPr txBox="1">
            <a:spLocks noChangeArrowheads="1"/>
          </p:cNvSpPr>
          <p:nvPr/>
        </p:nvSpPr>
        <p:spPr bwMode="auto">
          <a:xfrm>
            <a:off x="1979613" y="3284538"/>
            <a:ext cx="53689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200">
                <a:latin typeface="Calibri" pitchFamily="34" charset="0"/>
              </a:rPr>
              <a:t>①と②はどっちがよく回る？？</a:t>
            </a:r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611188" y="4221163"/>
            <a:ext cx="26701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4400">
                <a:latin typeface="Calibri" pitchFamily="34" charset="0"/>
              </a:rPr>
              <a:t>答え・・・①</a:t>
            </a:r>
            <a:endParaRPr lang="en-US" altLang="ja-JP" sz="4400">
              <a:latin typeface="Calibri" pitchFamily="34" charset="0"/>
            </a:endParaRPr>
          </a:p>
        </p:txBody>
      </p:sp>
      <p:sp>
        <p:nvSpPr>
          <p:cNvPr id="13" name="テキスト ボックス 12"/>
          <p:cNvSpPr txBox="1">
            <a:spLocks noChangeArrowheads="1"/>
          </p:cNvSpPr>
          <p:nvPr/>
        </p:nvSpPr>
        <p:spPr bwMode="auto">
          <a:xfrm>
            <a:off x="755650" y="4941888"/>
            <a:ext cx="78152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>
                <a:latin typeface="Calibri" pitchFamily="34" charset="0"/>
              </a:rPr>
              <a:t>②では切っている部分で渦電流が</a:t>
            </a:r>
            <a:r>
              <a:rPr lang="ja-JP" altLang="en-US" sz="2800">
                <a:solidFill>
                  <a:srgbClr val="FF0000"/>
                </a:solidFill>
                <a:latin typeface="Calibri" pitchFamily="34" charset="0"/>
              </a:rPr>
              <a:t>途切れて</a:t>
            </a:r>
            <a:r>
              <a:rPr lang="ja-JP" altLang="en-US" sz="2800">
                <a:latin typeface="Calibri" pitchFamily="34" charset="0"/>
              </a:rPr>
              <a:t>しまう。</a:t>
            </a:r>
            <a:endParaRPr lang="en-US" altLang="ja-JP" sz="2800">
              <a:latin typeface="Calibri" pitchFamily="34" charset="0"/>
            </a:endParaRPr>
          </a:p>
          <a:p>
            <a:r>
              <a:rPr lang="ja-JP" altLang="en-US" sz="2800">
                <a:latin typeface="Calibri" pitchFamily="34" charset="0"/>
              </a:rPr>
              <a:t>受ける</a:t>
            </a:r>
            <a:r>
              <a:rPr lang="ja-JP" altLang="en-US" sz="2800">
                <a:solidFill>
                  <a:srgbClr val="FF0000"/>
                </a:solidFill>
                <a:latin typeface="Calibri" pitchFamily="34" charset="0"/>
              </a:rPr>
              <a:t>力が小さくなる</a:t>
            </a:r>
            <a:r>
              <a:rPr lang="ja-JP" altLang="en-US" sz="2800">
                <a:latin typeface="Calibri" pitchFamily="34" charset="0"/>
              </a:rPr>
              <a:t>から回りにくくなるよ！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タイトル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ja-JP" altLang="en-US" smtClean="0"/>
              <a:t>こんなところで使われているよ</a:t>
            </a:r>
          </a:p>
        </p:txBody>
      </p:sp>
      <p:pic>
        <p:nvPicPr>
          <p:cNvPr id="27650" name="Picture 2" descr="C:\Users\shohei\Downloads\ih101_1.gif"/>
          <p:cNvPicPr>
            <a:picLocks noChangeAspect="1" noChangeArrowheads="1"/>
          </p:cNvPicPr>
          <p:nvPr/>
        </p:nvPicPr>
        <p:blipFill rotWithShape="1">
          <a:blip r:embed="rId2" cstate="print"/>
          <a:srcRect l="11747" r="3100"/>
          <a:stretch/>
        </p:blipFill>
        <p:spPr bwMode="auto">
          <a:xfrm>
            <a:off x="-1" y="1628775"/>
            <a:ext cx="3924301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3924300" y="1427163"/>
            <a:ext cx="5187950" cy="1570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latin typeface="+mn-lt"/>
                <a:ea typeface="+mn-ea"/>
              </a:rPr>
              <a:t>強力なコイルからできる</a:t>
            </a:r>
            <a:endParaRPr lang="en-US" altLang="ja-JP" sz="3200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latin typeface="+mn-lt"/>
                <a:ea typeface="+mn-ea"/>
              </a:rPr>
              <a:t>磁場を受けて</a:t>
            </a:r>
            <a:endParaRPr lang="en-US" altLang="ja-JP" sz="3200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latin typeface="+mn-lt"/>
                <a:ea typeface="+mn-ea"/>
              </a:rPr>
              <a:t>お鍋にうず電流が発生します</a:t>
            </a:r>
            <a:endParaRPr lang="en-US" altLang="ja-JP" sz="3200" dirty="0">
              <a:latin typeface="+mn-lt"/>
              <a:ea typeface="+mn-ea"/>
            </a:endParaRPr>
          </a:p>
        </p:txBody>
      </p:sp>
      <p:sp>
        <p:nvSpPr>
          <p:cNvPr id="27652" name="テキスト ボックス 8"/>
          <p:cNvSpPr txBox="1">
            <a:spLocks noChangeArrowheads="1"/>
          </p:cNvSpPr>
          <p:nvPr/>
        </p:nvSpPr>
        <p:spPr bwMode="auto">
          <a:xfrm>
            <a:off x="468313" y="3644900"/>
            <a:ext cx="1635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>
                <a:latin typeface="Calibri" pitchFamily="34" charset="0"/>
              </a:rPr>
              <a:t>ＩＨ調理器</a:t>
            </a:r>
          </a:p>
        </p:txBody>
      </p:sp>
      <p:sp>
        <p:nvSpPr>
          <p:cNvPr id="27653" name="テキスト ボックス 9"/>
          <p:cNvSpPr txBox="1">
            <a:spLocks noChangeArrowheads="1"/>
          </p:cNvSpPr>
          <p:nvPr/>
        </p:nvSpPr>
        <p:spPr bwMode="auto">
          <a:xfrm>
            <a:off x="468313" y="4356100"/>
            <a:ext cx="8442325" cy="15700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200">
                <a:latin typeface="Calibri" pitchFamily="34" charset="0"/>
              </a:rPr>
              <a:t>お鍋には電気を簡単に流れないようにする</a:t>
            </a:r>
            <a:endParaRPr lang="en-US" altLang="ja-JP" sz="3200">
              <a:latin typeface="Calibri" pitchFamily="34" charset="0"/>
            </a:endParaRPr>
          </a:p>
          <a:p>
            <a:r>
              <a:rPr lang="ja-JP" altLang="en-US" sz="3200">
                <a:solidFill>
                  <a:srgbClr val="FF0000"/>
                </a:solidFill>
                <a:latin typeface="Calibri" pitchFamily="34" charset="0"/>
              </a:rPr>
              <a:t>電気抵抗</a:t>
            </a:r>
            <a:r>
              <a:rPr lang="ja-JP" altLang="en-US" sz="3200">
                <a:latin typeface="Calibri" pitchFamily="34" charset="0"/>
              </a:rPr>
              <a:t>というものがある。うず電流が無理やり</a:t>
            </a:r>
            <a:endParaRPr lang="en-US" altLang="ja-JP" sz="3200">
              <a:latin typeface="Calibri" pitchFamily="34" charset="0"/>
            </a:endParaRPr>
          </a:p>
          <a:p>
            <a:r>
              <a:rPr lang="ja-JP" altLang="en-US" sz="3200">
                <a:latin typeface="Calibri" pitchFamily="34" charset="0"/>
              </a:rPr>
              <a:t>流れることで熱が出てくるんだ！</a:t>
            </a:r>
          </a:p>
        </p:txBody>
      </p:sp>
      <p:sp>
        <p:nvSpPr>
          <p:cNvPr id="27654" name="正方形/長方形 10"/>
          <p:cNvSpPr>
            <a:spLocks noChangeArrowheads="1"/>
          </p:cNvSpPr>
          <p:nvPr/>
        </p:nvSpPr>
        <p:spPr bwMode="auto">
          <a:xfrm>
            <a:off x="2879725" y="6238875"/>
            <a:ext cx="73802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>
                <a:latin typeface="Calibri" pitchFamily="34" charset="0"/>
              </a:rPr>
              <a:t>参考：パナソニックＨＰ（ＩＨ調理器って？）</a:t>
            </a:r>
            <a:endParaRPr lang="en-US" altLang="ja-JP">
              <a:latin typeface="Calibri" pitchFamily="34" charset="0"/>
            </a:endParaRPr>
          </a:p>
          <a:p>
            <a:r>
              <a:rPr lang="ja-JP" altLang="en-US">
                <a:latin typeface="Calibri" pitchFamily="34" charset="0"/>
              </a:rPr>
              <a:t>　</a:t>
            </a:r>
            <a:r>
              <a:rPr lang="en-US" altLang="ja-JP">
                <a:latin typeface="Calibri" pitchFamily="34" charset="0"/>
              </a:rPr>
              <a:t>http://pks.panasonic.co.jp/kyoushitsu/lab/lab09ih/l090102.html</a:t>
            </a:r>
            <a:endParaRPr lang="ja-JP" altLang="en-US">
              <a:latin typeface="Calibri" pitchFamily="34" charset="0"/>
            </a:endParaRPr>
          </a:p>
        </p:txBody>
      </p:sp>
      <p:sp>
        <p:nvSpPr>
          <p:cNvPr id="27655" name="テキスト ボックス 11"/>
          <p:cNvSpPr txBox="1">
            <a:spLocks noChangeArrowheads="1"/>
          </p:cNvSpPr>
          <p:nvPr/>
        </p:nvSpPr>
        <p:spPr bwMode="auto">
          <a:xfrm>
            <a:off x="6015038" y="836613"/>
            <a:ext cx="3021012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 b="1">
                <a:latin typeface="Calibri" pitchFamily="34" charset="0"/>
              </a:rPr>
              <a:t>この会場にもあるよ！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4536504"/>
            <a:ext cx="1653648" cy="2204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1438" y="785813"/>
            <a:ext cx="5072062" cy="3643312"/>
          </a:xfrm>
          <a:prstGeom prst="rect">
            <a:avLst/>
          </a:prstGeom>
          <a:solidFill>
            <a:srgbClr val="FFFFFF"/>
          </a:solidFill>
          <a:ln w="57240">
            <a:solidFill>
              <a:srgbClr val="FF00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263" y="-231775"/>
            <a:ext cx="8472487" cy="1030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4536504"/>
            <a:ext cx="1486793" cy="2204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42875" y="857250"/>
            <a:ext cx="4929188" cy="34448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en-US" sz="200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これらの書籍には多くの、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en-US" sz="200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家族で楽しめる実験が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en-US" sz="200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多数紹介されています。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ja-JP" sz="1000">
              <a:solidFill>
                <a:srgbClr val="00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en-US" sz="200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自由研究や理科の原理を学ぶのに最適です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ja-JP" sz="1000">
              <a:solidFill>
                <a:srgbClr val="00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en-US" sz="200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右の本はおススメです！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ja-JP" sz="1000">
              <a:solidFill>
                <a:srgbClr val="00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en-US" sz="200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家族みんなで、楽しく科学を学べる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en-US" sz="200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内容となっています。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ja-JP" sz="1000">
              <a:solidFill>
                <a:srgbClr val="00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en-US" sz="200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これらの本が皆さんの</a:t>
            </a:r>
            <a:r>
              <a:rPr lang="ja-JP" altLang="en-US" sz="200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サイエンス魂</a:t>
            </a:r>
            <a:r>
              <a:rPr lang="ja-JP" altLang="en-US" sz="200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を刺激するキッカケとなれば幸いです。</a:t>
            </a:r>
          </a:p>
        </p:txBody>
      </p:sp>
      <p:pic>
        <p:nvPicPr>
          <p:cNvPr id="2868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536504"/>
            <a:ext cx="1656627" cy="2204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3" name="Picture 1" descr="http://ec2.images-amazon.com/images/I/510EM5KMsDL._SS500_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0" r="14560"/>
          <a:stretch/>
        </p:blipFill>
        <p:spPr bwMode="auto">
          <a:xfrm>
            <a:off x="5860735" y="837232"/>
            <a:ext cx="2599697" cy="36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536504"/>
            <a:ext cx="1574691" cy="2204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80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7655" y="4536505"/>
            <a:ext cx="1550689" cy="2204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79" name="Picture 2" descr="C:\Users\shohei\Downloads\denkitedukuri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33270" y="4509120"/>
            <a:ext cx="1547242" cy="221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27136"/>
            <a:ext cx="723265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/>
              <a:t>かわむら</a:t>
            </a:r>
            <a:r>
              <a:rPr lang="ja-JP" altLang="en-US" i="1" dirty="0" smtClean="0"/>
              <a:t>ベーゴマ</a:t>
            </a:r>
            <a:r>
              <a:rPr lang="ja-JP" altLang="en-US" dirty="0" smtClean="0"/>
              <a:t>で対戦だ！</a:t>
            </a:r>
          </a:p>
        </p:txBody>
      </p:sp>
      <p:sp>
        <p:nvSpPr>
          <p:cNvPr id="4" name="爆発 1 3"/>
          <p:cNvSpPr/>
          <p:nvPr/>
        </p:nvSpPr>
        <p:spPr>
          <a:xfrm>
            <a:off x="2555875" y="4359275"/>
            <a:ext cx="7345363" cy="252571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6388" name="テキスト ボックス 5"/>
          <p:cNvSpPr txBox="1">
            <a:spLocks noChangeArrowheads="1"/>
          </p:cNvSpPr>
          <p:nvPr/>
        </p:nvSpPr>
        <p:spPr bwMode="auto">
          <a:xfrm>
            <a:off x="3657600" y="5067300"/>
            <a:ext cx="51323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2800">
                <a:latin typeface="Calibri" pitchFamily="34" charset="0"/>
              </a:rPr>
              <a:t>手を触れることなく</a:t>
            </a:r>
            <a:endParaRPr lang="en-US" altLang="ja-JP" sz="2800">
              <a:latin typeface="Calibri" pitchFamily="34" charset="0"/>
            </a:endParaRPr>
          </a:p>
          <a:p>
            <a:pPr algn="ctr"/>
            <a:r>
              <a:rPr lang="ja-JP" altLang="en-US" sz="2800">
                <a:latin typeface="Calibri" pitchFamily="34" charset="0"/>
              </a:rPr>
              <a:t>ひとりでに回る不思議なコマ！！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タイトル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実験材料</a:t>
            </a:r>
            <a:endParaRPr lang="ja-JP" altLang="en-US" dirty="0" smtClean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57600" y="1196752"/>
            <a:ext cx="9014477" cy="5256584"/>
            <a:chOff x="57600" y="1196752"/>
            <a:chExt cx="9014477" cy="525658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600" y="1329308"/>
              <a:ext cx="9014477" cy="4547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2" name="テキスト ボックス 5"/>
            <p:cNvSpPr txBox="1">
              <a:spLocks noChangeArrowheads="1"/>
            </p:cNvSpPr>
            <p:nvPr/>
          </p:nvSpPr>
          <p:spPr bwMode="auto">
            <a:xfrm>
              <a:off x="863679" y="1196752"/>
              <a:ext cx="3852337" cy="5232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2800" b="1" dirty="0">
                  <a:latin typeface="Calibri" pitchFamily="34" charset="0"/>
                </a:rPr>
                <a:t>いろいろな</a:t>
              </a:r>
              <a:r>
                <a:rPr lang="ja-JP" altLang="en-US" sz="2800" b="1" dirty="0" smtClean="0">
                  <a:latin typeface="Calibri" pitchFamily="34" charset="0"/>
                </a:rPr>
                <a:t>模様</a:t>
              </a:r>
              <a:r>
                <a:rPr lang="ja-JP" altLang="en-US" sz="2800" b="1" dirty="0" smtClean="0">
                  <a:solidFill>
                    <a:srgbClr val="FF0000"/>
                  </a:solidFill>
                  <a:latin typeface="Calibri" pitchFamily="34" charset="0"/>
                </a:rPr>
                <a:t>台紙</a:t>
              </a:r>
              <a:r>
                <a:rPr lang="ja-JP" altLang="en-US" sz="2800" b="1" dirty="0" smtClean="0">
                  <a:latin typeface="Calibri" pitchFamily="34" charset="0"/>
                </a:rPr>
                <a:t>４枚</a:t>
              </a:r>
              <a:endParaRPr lang="ja-JP" altLang="en-US" sz="2800" b="1" dirty="0">
                <a:latin typeface="Calibri" pitchFamily="34" charset="0"/>
              </a:endParaRPr>
            </a:p>
          </p:txBody>
        </p:sp>
        <p:sp>
          <p:nvSpPr>
            <p:cNvPr id="17413" name="テキスト ボックス 6"/>
            <p:cNvSpPr txBox="1">
              <a:spLocks noChangeArrowheads="1"/>
            </p:cNvSpPr>
            <p:nvPr/>
          </p:nvSpPr>
          <p:spPr bwMode="auto">
            <a:xfrm>
              <a:off x="1052910" y="4077072"/>
              <a:ext cx="2366962" cy="5238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2800" dirty="0">
                  <a:latin typeface="Calibri" pitchFamily="34" charset="0"/>
                </a:rPr>
                <a:t>アルミの板</a:t>
              </a:r>
              <a:r>
                <a:rPr lang="en-US" altLang="ja-JP" sz="2800" dirty="0">
                  <a:latin typeface="Calibri" pitchFamily="34" charset="0"/>
                </a:rPr>
                <a:t>3</a:t>
              </a:r>
              <a:r>
                <a:rPr lang="ja-JP" altLang="en-US" sz="2800" dirty="0">
                  <a:latin typeface="Calibri" pitchFamily="34" charset="0"/>
                </a:rPr>
                <a:t>枚</a:t>
              </a:r>
            </a:p>
          </p:txBody>
        </p:sp>
        <p:sp>
          <p:nvSpPr>
            <p:cNvPr id="17414" name="テキスト ボックス 7"/>
            <p:cNvSpPr txBox="1">
              <a:spLocks noChangeArrowheads="1"/>
            </p:cNvSpPr>
            <p:nvPr/>
          </p:nvSpPr>
          <p:spPr bwMode="auto">
            <a:xfrm>
              <a:off x="4644008" y="4869160"/>
              <a:ext cx="1262062" cy="7397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1400">
                  <a:latin typeface="Calibri" pitchFamily="34" charset="0"/>
                </a:rPr>
                <a:t>せんぷうき</a:t>
              </a:r>
              <a:endParaRPr lang="en-US" altLang="ja-JP" sz="2800">
                <a:latin typeface="Calibri" pitchFamily="34" charset="0"/>
              </a:endParaRPr>
            </a:p>
            <a:p>
              <a:pPr algn="ctr"/>
              <a:r>
                <a:rPr lang="ja-JP" altLang="en-US" sz="2800">
                  <a:latin typeface="Calibri" pitchFamily="34" charset="0"/>
                </a:rPr>
                <a:t>扇風機</a:t>
              </a:r>
            </a:p>
          </p:txBody>
        </p:sp>
        <p:sp>
          <p:nvSpPr>
            <p:cNvPr id="17415" name="テキスト ボックス 9"/>
            <p:cNvSpPr txBox="1">
              <a:spLocks noChangeArrowheads="1"/>
            </p:cNvSpPr>
            <p:nvPr/>
          </p:nvSpPr>
          <p:spPr bwMode="auto">
            <a:xfrm>
              <a:off x="6876256" y="5085184"/>
              <a:ext cx="1803699" cy="5232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2800" dirty="0" smtClean="0">
                  <a:latin typeface="Calibri" pitchFamily="34" charset="0"/>
                </a:rPr>
                <a:t>乾電池</a:t>
              </a:r>
              <a:r>
                <a:rPr lang="en-US" altLang="ja-JP" sz="2800" dirty="0" smtClean="0">
                  <a:latin typeface="Calibri" pitchFamily="34" charset="0"/>
                </a:rPr>
                <a:t>2</a:t>
              </a:r>
              <a:r>
                <a:rPr lang="ja-JP" altLang="en-US" sz="2800" dirty="0" smtClean="0">
                  <a:latin typeface="Calibri" pitchFamily="34" charset="0"/>
                </a:rPr>
                <a:t>本</a:t>
              </a:r>
              <a:endParaRPr lang="ja-JP" altLang="en-US" sz="2800" dirty="0">
                <a:latin typeface="Calibri" pitchFamily="34" charset="0"/>
              </a:endParaRPr>
            </a:p>
          </p:txBody>
        </p:sp>
        <p:sp>
          <p:nvSpPr>
            <p:cNvPr id="17417" name="テキスト ボックス 11"/>
            <p:cNvSpPr txBox="1">
              <a:spLocks noChangeArrowheads="1"/>
            </p:cNvSpPr>
            <p:nvPr/>
          </p:nvSpPr>
          <p:spPr bwMode="auto">
            <a:xfrm>
              <a:off x="97259" y="5497661"/>
              <a:ext cx="1522413" cy="9556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2800" dirty="0">
                  <a:latin typeface="Calibri" pitchFamily="34" charset="0"/>
                </a:rPr>
                <a:t>ネオジム</a:t>
              </a:r>
            </a:p>
            <a:p>
              <a:r>
                <a:rPr lang="ja-JP" altLang="en-US" sz="2800" dirty="0">
                  <a:latin typeface="Calibri" pitchFamily="34" charset="0"/>
                </a:rPr>
                <a:t>磁石</a:t>
              </a:r>
              <a:r>
                <a:rPr lang="en-US" altLang="ja-JP" sz="2800" dirty="0">
                  <a:latin typeface="Calibri" pitchFamily="34" charset="0"/>
                </a:rPr>
                <a:t>2</a:t>
              </a:r>
              <a:r>
                <a:rPr lang="ja-JP" altLang="en-US" sz="2800" dirty="0">
                  <a:latin typeface="Calibri" pitchFamily="34" charset="0"/>
                </a:rPr>
                <a:t>つ</a:t>
              </a:r>
            </a:p>
          </p:txBody>
        </p:sp>
        <p:sp>
          <p:nvSpPr>
            <p:cNvPr id="17418" name="テキスト ボックス 12"/>
            <p:cNvSpPr txBox="1">
              <a:spLocks noChangeArrowheads="1"/>
            </p:cNvSpPr>
            <p:nvPr/>
          </p:nvSpPr>
          <p:spPr bwMode="auto">
            <a:xfrm>
              <a:off x="6732240" y="4057908"/>
              <a:ext cx="1598515" cy="5232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800" dirty="0" smtClean="0">
                  <a:latin typeface="Calibri" pitchFamily="34" charset="0"/>
                </a:rPr>
                <a:t>CD</a:t>
              </a:r>
              <a:r>
                <a:rPr lang="ja-JP" altLang="en-US" sz="2800" dirty="0" smtClean="0">
                  <a:latin typeface="Calibri" pitchFamily="34" charset="0"/>
                </a:rPr>
                <a:t>ケース</a:t>
              </a:r>
              <a:endParaRPr lang="ja-JP" altLang="en-US" sz="2800" dirty="0">
                <a:latin typeface="Calibri" pitchFamily="34" charset="0"/>
              </a:endParaRPr>
            </a:p>
          </p:txBody>
        </p:sp>
        <p:sp>
          <p:nvSpPr>
            <p:cNvPr id="13" name="テキスト ボックス 6"/>
            <p:cNvSpPr txBox="1">
              <a:spLocks noChangeArrowheads="1"/>
            </p:cNvSpPr>
            <p:nvPr/>
          </p:nvSpPr>
          <p:spPr bwMode="auto">
            <a:xfrm>
              <a:off x="1691680" y="5570076"/>
              <a:ext cx="2800767" cy="5232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2800" dirty="0" smtClean="0">
                  <a:latin typeface="Calibri" pitchFamily="34" charset="0"/>
                </a:rPr>
                <a:t>板　</a:t>
              </a:r>
              <a:r>
                <a:rPr lang="ja-JP" altLang="en-US" sz="2800" dirty="0" smtClean="0">
                  <a:solidFill>
                    <a:srgbClr val="FF0000"/>
                  </a:solidFill>
                  <a:latin typeface="Calibri" pitchFamily="34" charset="0"/>
                </a:rPr>
                <a:t>大小</a:t>
              </a:r>
              <a:r>
                <a:rPr lang="ja-JP" altLang="en-US" sz="2800" dirty="0" smtClean="0">
                  <a:latin typeface="Calibri" pitchFamily="34" charset="0"/>
                </a:rPr>
                <a:t>１枚ずつ</a:t>
              </a:r>
              <a:endParaRPr lang="ja-JP" altLang="en-US" sz="28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1196975"/>
            <a:ext cx="3382963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3573463"/>
            <a:ext cx="467995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角丸四角形 11"/>
          <p:cNvSpPr/>
          <p:nvPr/>
        </p:nvSpPr>
        <p:spPr>
          <a:xfrm>
            <a:off x="1042988" y="2492375"/>
            <a:ext cx="7200900" cy="115252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8436" name="タイトル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かわむらのコマの</a:t>
            </a:r>
            <a:r>
              <a:rPr lang="ja-JP" altLang="en-US" dirty="0" smtClean="0"/>
              <a:t>回転</a:t>
            </a:r>
            <a:r>
              <a:rPr lang="ja-JP" altLang="en-US" dirty="0" smtClean="0"/>
              <a:t>台を作ろう</a:t>
            </a: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H="1" flipV="1">
            <a:off x="539750" y="1196975"/>
            <a:ext cx="345440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テキスト ボックス 9"/>
          <p:cNvSpPr txBox="1">
            <a:spLocks noChangeArrowheads="1"/>
          </p:cNvSpPr>
          <p:nvPr/>
        </p:nvSpPr>
        <p:spPr bwMode="auto">
          <a:xfrm>
            <a:off x="539750" y="2420938"/>
            <a:ext cx="3546475" cy="523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>
                <a:latin typeface="Calibri" pitchFamily="34" charset="0"/>
              </a:rPr>
              <a:t>①　磁石を貼りましょう</a:t>
            </a:r>
          </a:p>
        </p:txBody>
      </p:sp>
      <p:sp>
        <p:nvSpPr>
          <p:cNvPr id="18439" name="テキスト ボックス 12"/>
          <p:cNvSpPr txBox="1">
            <a:spLocks noChangeArrowheads="1"/>
          </p:cNvSpPr>
          <p:nvPr/>
        </p:nvSpPr>
        <p:spPr bwMode="auto">
          <a:xfrm>
            <a:off x="4183063" y="2492375"/>
            <a:ext cx="30812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latin typeface="Calibri" pitchFamily="34" charset="0"/>
              </a:rPr>
              <a:t>・</a:t>
            </a:r>
            <a:r>
              <a:rPr lang="ja-JP" altLang="en-US" sz="2800" dirty="0" smtClean="0">
                <a:solidFill>
                  <a:srgbClr val="FF0000"/>
                </a:solidFill>
                <a:latin typeface="Calibri" pitchFamily="34" charset="0"/>
              </a:rPr>
              <a:t>同じ極を上に！！</a:t>
            </a:r>
            <a:endParaRPr lang="ja-JP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440" name="テキスト ボックス 13"/>
          <p:cNvSpPr txBox="1">
            <a:spLocks noChangeArrowheads="1"/>
          </p:cNvSpPr>
          <p:nvPr/>
        </p:nvSpPr>
        <p:spPr bwMode="auto">
          <a:xfrm>
            <a:off x="2987675" y="2997200"/>
            <a:ext cx="51831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>
                <a:latin typeface="Calibri" pitchFamily="34" charset="0"/>
              </a:rPr>
              <a:t>・穴の</a:t>
            </a:r>
            <a:r>
              <a:rPr lang="ja-JP" altLang="en-US" sz="2800">
                <a:solidFill>
                  <a:srgbClr val="FF0000"/>
                </a:solidFill>
                <a:latin typeface="Calibri" pitchFamily="34" charset="0"/>
              </a:rPr>
              <a:t>あいてない</a:t>
            </a:r>
            <a:r>
              <a:rPr lang="ja-JP" altLang="en-US" sz="2800">
                <a:latin typeface="Calibri" pitchFamily="34" charset="0"/>
              </a:rPr>
              <a:t>方に貼りましょう</a:t>
            </a:r>
          </a:p>
        </p:txBody>
      </p:sp>
      <p:grpSp>
        <p:nvGrpSpPr>
          <p:cNvPr id="18441" name="Group 15"/>
          <p:cNvGrpSpPr>
            <a:grpSpLocks/>
          </p:cNvGrpSpPr>
          <p:nvPr/>
        </p:nvGrpSpPr>
        <p:grpSpPr bwMode="auto">
          <a:xfrm>
            <a:off x="4500563" y="3717032"/>
            <a:ext cx="4598987" cy="1439863"/>
            <a:chOff x="2835" y="2659"/>
            <a:chExt cx="2897" cy="907"/>
          </a:xfrm>
        </p:grpSpPr>
        <p:sp>
          <p:nvSpPr>
            <p:cNvPr id="20" name="円形吹き出し 19"/>
            <p:cNvSpPr/>
            <p:nvPr/>
          </p:nvSpPr>
          <p:spPr>
            <a:xfrm>
              <a:off x="2835" y="2659"/>
              <a:ext cx="2897" cy="907"/>
            </a:xfrm>
            <a:prstGeom prst="wedgeEllipseCallout">
              <a:avLst>
                <a:gd name="adj1" fmla="val -59454"/>
                <a:gd name="adj2" fmla="val 354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8445" name="テキスト ボックス 18"/>
            <p:cNvSpPr txBox="1">
              <a:spLocks noChangeArrowheads="1"/>
            </p:cNvSpPr>
            <p:nvPr/>
          </p:nvSpPr>
          <p:spPr bwMode="auto">
            <a:xfrm>
              <a:off x="3152" y="2840"/>
              <a:ext cx="2487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2800">
                  <a:latin typeface="Calibri" pitchFamily="34" charset="0"/>
                </a:rPr>
                <a:t>②　扇風機の羽を外して</a:t>
              </a:r>
              <a:endParaRPr lang="en-US" altLang="ja-JP" sz="2800">
                <a:latin typeface="Calibri" pitchFamily="34" charset="0"/>
              </a:endParaRPr>
            </a:p>
            <a:p>
              <a:r>
                <a:rPr lang="ja-JP" altLang="en-US" sz="2800">
                  <a:latin typeface="Calibri" pitchFamily="34" charset="0"/>
                </a:rPr>
                <a:t>磁石をのせたら完成！！</a:t>
              </a:r>
            </a:p>
          </p:txBody>
        </p:sp>
      </p:grpSp>
      <p:sp>
        <p:nvSpPr>
          <p:cNvPr id="18442" name="テキスト ボックス 20"/>
          <p:cNvSpPr txBox="1">
            <a:spLocks noChangeArrowheads="1"/>
          </p:cNvSpPr>
          <p:nvPr/>
        </p:nvSpPr>
        <p:spPr bwMode="auto">
          <a:xfrm>
            <a:off x="5500688" y="6229176"/>
            <a:ext cx="3643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200" b="1" i="1" dirty="0">
                <a:solidFill>
                  <a:srgbClr val="FF0000"/>
                </a:solidFill>
                <a:latin typeface="Calibri" pitchFamily="34" charset="0"/>
              </a:rPr>
              <a:t>これだけで回る！？</a:t>
            </a:r>
          </a:p>
        </p:txBody>
      </p:sp>
      <p:sp>
        <p:nvSpPr>
          <p:cNvPr id="18443" name="Text Box 16"/>
          <p:cNvSpPr txBox="1">
            <a:spLocks noChangeArrowheads="1"/>
          </p:cNvSpPr>
          <p:nvPr/>
        </p:nvSpPr>
        <p:spPr bwMode="auto">
          <a:xfrm>
            <a:off x="2411413" y="5949950"/>
            <a:ext cx="24939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>
                <a:solidFill>
                  <a:schemeClr val="bg1"/>
                </a:solidFill>
              </a:rPr>
              <a:t>ゆるいときは軸に</a:t>
            </a:r>
          </a:p>
          <a:p>
            <a:r>
              <a:rPr lang="ja-JP" altLang="en-US" sz="2000">
                <a:solidFill>
                  <a:schemeClr val="bg1"/>
                </a:solidFill>
              </a:rPr>
              <a:t>両面テープを巻こう！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ja-JP" altLang="en-US" smtClean="0"/>
              <a:t>磁石のつけ方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083063" y="5387732"/>
            <a:ext cx="31694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dirty="0" smtClean="0"/>
              <a:t>ゆるいときは</a:t>
            </a:r>
            <a:endParaRPr kumimoji="1" lang="en-US" altLang="ja-JP" sz="3200" dirty="0" smtClean="0"/>
          </a:p>
          <a:p>
            <a:pPr algn="ctr"/>
            <a:r>
              <a:rPr lang="ja-JP" altLang="en-US" sz="3200" dirty="0" smtClean="0"/>
              <a:t>セロハンテープで</a:t>
            </a:r>
            <a:endParaRPr lang="en-US" altLang="ja-JP" sz="3200" dirty="0" smtClean="0"/>
          </a:p>
          <a:p>
            <a:pPr algn="ctr"/>
            <a:r>
              <a:rPr kumimoji="1" lang="ja-JP" altLang="en-US" sz="3200" dirty="0" smtClean="0"/>
              <a:t>調節</a:t>
            </a:r>
            <a:endParaRPr kumimoji="1" lang="ja-JP" altLang="en-US" sz="3200" dirty="0"/>
          </a:p>
        </p:txBody>
      </p:sp>
      <p:grpSp>
        <p:nvGrpSpPr>
          <p:cNvPr id="18" name="グループ化 17"/>
          <p:cNvGrpSpPr/>
          <p:nvPr/>
        </p:nvGrpSpPr>
        <p:grpSpPr>
          <a:xfrm>
            <a:off x="110417" y="1268760"/>
            <a:ext cx="2497943" cy="646331"/>
            <a:chOff x="110417" y="1268760"/>
            <a:chExt cx="2497943" cy="646331"/>
          </a:xfrm>
        </p:grpSpPr>
        <p:sp>
          <p:nvSpPr>
            <p:cNvPr id="16" name="上下矢印 15"/>
            <p:cNvSpPr/>
            <p:nvPr/>
          </p:nvSpPr>
          <p:spPr>
            <a:xfrm>
              <a:off x="2123728" y="1314000"/>
              <a:ext cx="484632" cy="576064"/>
            </a:xfrm>
            <a:prstGeom prst="up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10417" y="1268760"/>
              <a:ext cx="17972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600" dirty="0" smtClean="0"/>
                <a:t>引きあう</a:t>
              </a:r>
              <a:endParaRPr kumimoji="1" lang="ja-JP" altLang="en-US" sz="3600" dirty="0"/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1629822" y="956421"/>
            <a:ext cx="7134888" cy="5646503"/>
            <a:chOff x="1709464" y="764704"/>
            <a:chExt cx="7134888" cy="5646503"/>
          </a:xfrm>
        </p:grpSpPr>
        <p:sp>
          <p:nvSpPr>
            <p:cNvPr id="30724" name="Rectangle 4"/>
            <p:cNvSpPr>
              <a:spLocks noChangeArrowheads="1"/>
            </p:cNvSpPr>
            <p:nvPr/>
          </p:nvSpPr>
          <p:spPr bwMode="auto">
            <a:xfrm>
              <a:off x="4579634" y="2298032"/>
              <a:ext cx="105456" cy="18753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725" name="Rectangle 5"/>
            <p:cNvSpPr>
              <a:spLocks noChangeArrowheads="1"/>
            </p:cNvSpPr>
            <p:nvPr/>
          </p:nvSpPr>
          <p:spPr bwMode="auto">
            <a:xfrm>
              <a:off x="3000324" y="3525315"/>
              <a:ext cx="3215829" cy="28858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ja-JP" altLang="en-US" sz="4000" b="1" dirty="0">
                  <a:solidFill>
                    <a:schemeClr val="bg1"/>
                  </a:solidFill>
                </a:rPr>
                <a:t>モーター</a:t>
              </a:r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1830222" y="1852542"/>
              <a:ext cx="1189200" cy="445490"/>
            </a:xfrm>
            <a:prstGeom prst="rect">
              <a:avLst/>
            </a:prstGeom>
            <a:solidFill>
              <a:srgbClr val="10E6F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ja-JP" altLang="en-US" sz="3200" dirty="0" smtClean="0"/>
                <a:t>磁石</a:t>
              </a:r>
              <a:endParaRPr lang="ja-JP" altLang="en-US" dirty="0"/>
            </a:p>
          </p:txBody>
        </p:sp>
        <p:grpSp>
          <p:nvGrpSpPr>
            <p:cNvPr id="27" name="グループ化 26"/>
            <p:cNvGrpSpPr/>
            <p:nvPr/>
          </p:nvGrpSpPr>
          <p:grpSpPr>
            <a:xfrm>
              <a:off x="4932040" y="764704"/>
              <a:ext cx="3912312" cy="1224136"/>
              <a:chOff x="4932040" y="764704"/>
              <a:chExt cx="3912312" cy="1224136"/>
            </a:xfrm>
          </p:grpSpPr>
          <p:cxnSp>
            <p:nvCxnSpPr>
              <p:cNvPr id="25" name="直線矢印コネクタ 24"/>
              <p:cNvCxnSpPr/>
              <p:nvPr/>
            </p:nvCxnSpPr>
            <p:spPr>
              <a:xfrm flipH="1">
                <a:off x="4932040" y="1268760"/>
                <a:ext cx="1440160" cy="720080"/>
              </a:xfrm>
              <a:prstGeom prst="straightConnector1">
                <a:avLst/>
              </a:prstGeom>
              <a:ln w="635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テキスト ボックス 25"/>
              <p:cNvSpPr txBox="1"/>
              <p:nvPr/>
            </p:nvSpPr>
            <p:spPr>
              <a:xfrm>
                <a:off x="6372200" y="764704"/>
                <a:ext cx="2472152" cy="523220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800" dirty="0" smtClean="0"/>
                  <a:t>セロハンテープ</a:t>
                </a:r>
                <a:endParaRPr kumimoji="1" lang="ja-JP" altLang="en-US" sz="2800" dirty="0"/>
              </a:p>
            </p:txBody>
          </p:sp>
        </p:grpSp>
        <p:sp>
          <p:nvSpPr>
            <p:cNvPr id="30733" name="Rectangle 13"/>
            <p:cNvSpPr>
              <a:spLocks noChangeArrowheads="1"/>
            </p:cNvSpPr>
            <p:nvPr/>
          </p:nvSpPr>
          <p:spPr bwMode="auto">
            <a:xfrm>
              <a:off x="1709464" y="2298032"/>
              <a:ext cx="5833119" cy="555638"/>
            </a:xfrm>
            <a:prstGeom prst="rect">
              <a:avLst/>
            </a:prstGeom>
            <a:solidFill>
              <a:srgbClr val="FFFF00">
                <a:alpha val="9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ja-JP" altLang="en-US" sz="3200" dirty="0" smtClean="0">
                  <a:solidFill>
                    <a:srgbClr val="FF0000"/>
                  </a:solidFill>
                </a:rPr>
                <a:t>プラスチック段ボール</a:t>
              </a:r>
              <a:endParaRPr lang="ja-JP" altLang="en-US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正方形/長方形 1"/>
          <p:cNvSpPr/>
          <p:nvPr/>
        </p:nvSpPr>
        <p:spPr>
          <a:xfrm>
            <a:off x="3412038" y="3088859"/>
            <a:ext cx="2304256" cy="376456"/>
          </a:xfrm>
          <a:prstGeom prst="rect">
            <a:avLst/>
          </a:prstGeom>
          <a:solidFill>
            <a:srgbClr val="FFFF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プラスチック</a:t>
            </a:r>
            <a:r>
              <a:rPr lang="ja-JP" altLang="en-US" dirty="0">
                <a:solidFill>
                  <a:srgbClr val="FF0000"/>
                </a:solidFill>
              </a:rPr>
              <a:t>段</a:t>
            </a:r>
            <a:r>
              <a:rPr kumimoji="1" lang="ja-JP" altLang="en-US" dirty="0" smtClean="0">
                <a:solidFill>
                  <a:srgbClr val="FF0000"/>
                </a:solidFill>
              </a:rPr>
              <a:t>ボール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1731482" y="772541"/>
            <a:ext cx="1189200" cy="445490"/>
          </a:xfrm>
          <a:prstGeom prst="rect">
            <a:avLst/>
          </a:prstGeom>
          <a:solidFill>
            <a:srgbClr val="10E6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ja-JP" altLang="en-US" sz="2800" dirty="0" smtClean="0"/>
              <a:t>磁石</a:t>
            </a:r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88733" y="2924944"/>
            <a:ext cx="3135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間に一枚はさもう！</a:t>
            </a:r>
            <a:endParaRPr kumimoji="1" lang="ja-JP" altLang="en-US" sz="2800" dirty="0"/>
          </a:p>
        </p:txBody>
      </p:sp>
      <p:cxnSp>
        <p:nvCxnSpPr>
          <p:cNvPr id="6" name="直線矢印コネクタ 5"/>
          <p:cNvCxnSpPr>
            <a:stCxn id="4" idx="1"/>
            <a:endCxn id="2" idx="3"/>
          </p:cNvCxnSpPr>
          <p:nvPr/>
        </p:nvCxnSpPr>
        <p:spPr>
          <a:xfrm flipH="1">
            <a:off x="5716294" y="3186554"/>
            <a:ext cx="472439" cy="90533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833 L 0.00156 0.1868 L 0.47396 0.1868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1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タイトル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コマを組み立てよう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96975"/>
            <a:ext cx="43815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158875"/>
            <a:ext cx="2016125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1160463"/>
            <a:ext cx="1960562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3644900"/>
            <a:ext cx="331152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テキスト ボックス 7"/>
          <p:cNvSpPr txBox="1">
            <a:spLocks noChangeArrowheads="1"/>
          </p:cNvSpPr>
          <p:nvPr/>
        </p:nvSpPr>
        <p:spPr bwMode="auto">
          <a:xfrm>
            <a:off x="107950" y="3213100"/>
            <a:ext cx="4630738" cy="461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 b="1">
                <a:latin typeface="Calibri" pitchFamily="34" charset="0"/>
              </a:rPr>
              <a:t>①　模様シールをアルミ板に貼ろう</a:t>
            </a:r>
          </a:p>
        </p:txBody>
      </p:sp>
      <p:sp>
        <p:nvSpPr>
          <p:cNvPr id="19463" name="テキスト ボックス 8"/>
          <p:cNvSpPr txBox="1">
            <a:spLocks noChangeArrowheads="1"/>
          </p:cNvSpPr>
          <p:nvPr/>
        </p:nvSpPr>
        <p:spPr bwMode="auto">
          <a:xfrm>
            <a:off x="5357813" y="3141663"/>
            <a:ext cx="2649537" cy="4603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 b="1">
                <a:latin typeface="Calibri" pitchFamily="34" charset="0"/>
              </a:rPr>
              <a:t>②　形の通り切ろう</a:t>
            </a:r>
          </a:p>
        </p:txBody>
      </p:sp>
      <p:sp>
        <p:nvSpPr>
          <p:cNvPr id="18" name="雲 17"/>
          <p:cNvSpPr/>
          <p:nvPr/>
        </p:nvSpPr>
        <p:spPr>
          <a:xfrm>
            <a:off x="6659563" y="3500438"/>
            <a:ext cx="2484437" cy="151288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右矢印 9"/>
          <p:cNvSpPr/>
          <p:nvPr/>
        </p:nvSpPr>
        <p:spPr>
          <a:xfrm>
            <a:off x="4356100" y="1557338"/>
            <a:ext cx="720725" cy="134778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9466" name="テキスト ボックス 10"/>
          <p:cNvSpPr txBox="1">
            <a:spLocks noChangeArrowheads="1"/>
          </p:cNvSpPr>
          <p:nvPr/>
        </p:nvSpPr>
        <p:spPr bwMode="auto">
          <a:xfrm>
            <a:off x="1042988" y="5876925"/>
            <a:ext cx="7481887" cy="5857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200">
                <a:latin typeface="Calibri" pitchFamily="34" charset="0"/>
              </a:rPr>
              <a:t>③　真ん中をペンの先でへこませて完成！</a:t>
            </a:r>
          </a:p>
        </p:txBody>
      </p:sp>
      <p:sp>
        <p:nvSpPr>
          <p:cNvPr id="16" name="円/楕円 15"/>
          <p:cNvSpPr/>
          <p:nvPr/>
        </p:nvSpPr>
        <p:spPr>
          <a:xfrm>
            <a:off x="4500563" y="4530725"/>
            <a:ext cx="481012" cy="482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13" name="直線矢印コネクタ 12"/>
          <p:cNvCxnSpPr>
            <a:stCxn id="18" idx="2"/>
          </p:cNvCxnSpPr>
          <p:nvPr/>
        </p:nvCxnSpPr>
        <p:spPr>
          <a:xfrm flipH="1">
            <a:off x="4859338" y="4257675"/>
            <a:ext cx="1808162" cy="466725"/>
          </a:xfrm>
          <a:prstGeom prst="straightConnector1">
            <a:avLst/>
          </a:prstGeom>
          <a:ln w="635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9" name="テキスト ボックス 16"/>
          <p:cNvSpPr txBox="1">
            <a:spLocks noChangeArrowheads="1"/>
          </p:cNvSpPr>
          <p:nvPr/>
        </p:nvSpPr>
        <p:spPr bwMode="auto">
          <a:xfrm>
            <a:off x="6802438" y="3644900"/>
            <a:ext cx="234156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200">
                <a:latin typeface="Calibri" pitchFamily="34" charset="0"/>
              </a:rPr>
              <a:t>紙の方から</a:t>
            </a:r>
            <a:endParaRPr lang="en-US" altLang="ja-JP" sz="3200">
              <a:latin typeface="Calibri" pitchFamily="34" charset="0"/>
            </a:endParaRPr>
          </a:p>
          <a:p>
            <a:r>
              <a:rPr lang="ja-JP" altLang="en-US" sz="3200">
                <a:latin typeface="Calibri" pitchFamily="34" charset="0"/>
              </a:rPr>
              <a:t>へこませよう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CIM\115CASIO\CIMG84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4064050" cy="324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雲 9"/>
          <p:cNvSpPr/>
          <p:nvPr/>
        </p:nvSpPr>
        <p:spPr>
          <a:xfrm>
            <a:off x="611188" y="5300663"/>
            <a:ext cx="2881312" cy="1152525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150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i="1" dirty="0" smtClean="0"/>
              <a:t>回して</a:t>
            </a:r>
            <a:r>
              <a:rPr lang="ja-JP" altLang="en-US" dirty="0" smtClean="0"/>
              <a:t>みよう！！</a:t>
            </a:r>
          </a:p>
        </p:txBody>
      </p:sp>
      <p:sp>
        <p:nvSpPr>
          <p:cNvPr id="21509" name="テキスト ボックス 5"/>
          <p:cNvSpPr txBox="1">
            <a:spLocks noChangeArrowheads="1"/>
          </p:cNvSpPr>
          <p:nvPr/>
        </p:nvSpPr>
        <p:spPr bwMode="auto">
          <a:xfrm>
            <a:off x="611188" y="4508500"/>
            <a:ext cx="2657475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>
                <a:latin typeface="Calibri" pitchFamily="34" charset="0"/>
              </a:rPr>
              <a:t>なるべく近くに！</a:t>
            </a:r>
          </a:p>
        </p:txBody>
      </p:sp>
      <p:sp>
        <p:nvSpPr>
          <p:cNvPr id="21510" name="テキスト ボックス 7"/>
          <p:cNvSpPr txBox="1">
            <a:spLocks noChangeArrowheads="1"/>
          </p:cNvSpPr>
          <p:nvPr/>
        </p:nvSpPr>
        <p:spPr bwMode="auto">
          <a:xfrm>
            <a:off x="4140200" y="1341438"/>
            <a:ext cx="4914900" cy="9540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 dirty="0">
                <a:latin typeface="Calibri" pitchFamily="34" charset="0"/>
              </a:rPr>
              <a:t>ふたの上にコマを置いて</a:t>
            </a:r>
            <a:endParaRPr lang="en-US" altLang="ja-JP" sz="2800" dirty="0">
              <a:latin typeface="Calibri" pitchFamily="34" charset="0"/>
            </a:endParaRPr>
          </a:p>
          <a:p>
            <a:r>
              <a:rPr lang="ja-JP" altLang="en-US" sz="2800" dirty="0">
                <a:latin typeface="Calibri" pitchFamily="34" charset="0"/>
              </a:rPr>
              <a:t>下から回転装置を近付けよう！</a:t>
            </a:r>
            <a:endParaRPr lang="en-US" altLang="ja-JP" sz="2800" dirty="0">
              <a:latin typeface="Calibri" pitchFamily="34" charset="0"/>
            </a:endParaRPr>
          </a:p>
        </p:txBody>
      </p:sp>
      <p:sp>
        <p:nvSpPr>
          <p:cNvPr id="21511" name="テキスト ボックス 8"/>
          <p:cNvSpPr txBox="1">
            <a:spLocks noChangeArrowheads="1"/>
          </p:cNvSpPr>
          <p:nvPr/>
        </p:nvSpPr>
        <p:spPr bwMode="auto">
          <a:xfrm>
            <a:off x="974725" y="5354638"/>
            <a:ext cx="23733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 dirty="0">
                <a:latin typeface="Calibri" pitchFamily="34" charset="0"/>
              </a:rPr>
              <a:t>いろんな遊び</a:t>
            </a:r>
            <a:endParaRPr lang="en-US" altLang="ja-JP" sz="2800" dirty="0">
              <a:latin typeface="Calibri" pitchFamily="34" charset="0"/>
            </a:endParaRPr>
          </a:p>
          <a:p>
            <a:r>
              <a:rPr lang="ja-JP" altLang="en-US" sz="2800" dirty="0">
                <a:latin typeface="Calibri" pitchFamily="34" charset="0"/>
              </a:rPr>
              <a:t>をしてみよう！</a:t>
            </a:r>
            <a:endParaRPr lang="en-US" altLang="ja-JP" sz="2800" dirty="0">
              <a:latin typeface="Calibri" pitchFamily="34" charset="0"/>
            </a:endParaRPr>
          </a:p>
        </p:txBody>
      </p:sp>
      <p:pic>
        <p:nvPicPr>
          <p:cNvPr id="11" name="Picture 2" descr="E:\DCIM\115CASIO\CIMG83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231" y="3043323"/>
            <a:ext cx="4353869" cy="32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D:\ベンハム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8" t="28647" r="21247" b="38079"/>
          <a:stretch/>
        </p:blipFill>
        <p:spPr bwMode="auto">
          <a:xfrm flipH="1">
            <a:off x="4775613" y="1832072"/>
            <a:ext cx="4170761" cy="440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9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89174" cy="1143000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１．色</a:t>
            </a:r>
            <a:r>
              <a:rPr lang="ja-JP" altLang="en-US" dirty="0" smtClean="0"/>
              <a:t>が変わる</a:t>
            </a:r>
            <a:r>
              <a:rPr lang="ja-JP" altLang="en-US" b="1" i="1" dirty="0" smtClean="0">
                <a:solidFill>
                  <a:srgbClr val="FF0000"/>
                </a:solidFill>
              </a:rPr>
              <a:t>ベンハム</a:t>
            </a:r>
            <a:r>
              <a:rPr lang="ja-JP" altLang="en-US" dirty="0" smtClean="0"/>
              <a:t>のコマ！！</a:t>
            </a:r>
          </a:p>
        </p:txBody>
      </p:sp>
      <p:sp>
        <p:nvSpPr>
          <p:cNvPr id="22533" name="テキスト ボックス 5"/>
          <p:cNvSpPr txBox="1">
            <a:spLocks noChangeArrowheads="1"/>
          </p:cNvSpPr>
          <p:nvPr/>
        </p:nvSpPr>
        <p:spPr bwMode="auto">
          <a:xfrm>
            <a:off x="539750" y="6237288"/>
            <a:ext cx="2787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200">
                <a:latin typeface="Calibri" pitchFamily="34" charset="0"/>
              </a:rPr>
              <a:t>白黒なのに・・・</a:t>
            </a:r>
          </a:p>
        </p:txBody>
      </p:sp>
      <p:sp>
        <p:nvSpPr>
          <p:cNvPr id="2" name="AutoShape 2" descr="https://mail-attachment.googleusercontent.com/attachment/?saduie=AG9B_P_sMk8KcjXyYhd_YY4HzmFK&amp;attid=0.3&amp;disp=emb&amp;view=att&amp;th=13df957e4a0c3fb7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" name="AutoShape 5" descr="https://mail-attachment.googleusercontent.com/attachment/?saduie=AG9B_P_sMk8KcjXyYhd_YY4HzmFK&amp;attid=0.3&amp;disp=emb&amp;view=att&amp;th=13df957e4a0c3fb7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AutoShape 9" descr="http://www.google.co.jp/url?sa=i&amp;source=images&amp;cd=&amp;docid=fGFGi4EUnHomhM&amp;tbnid=U3-IVtsIPFk9eM:&amp;ved=0CAUQjBwwAA&amp;url=http%3A%2F%2Frika.el.tym.ed.jp%2Fcms%2F72697406%2F5149-93e1-306b95a23059308b3082306e%2F30f330cf30e0306e3053307e%2F30f330cf30e0306e3053307e753b50cf%2Fkoma1.jpg&amp;ei=Np1uUbD0E47HkQXsuYGIAw&amp;psig=AFQjCNGpx_SLheYAUhsP9AlsTSYSw5o-MQ&amp;ust=1366290102373803"/>
          <p:cNvSpPr>
            <a:spLocks noChangeAspect="1" noChangeArrowheads="1"/>
          </p:cNvSpPr>
          <p:nvPr/>
        </p:nvSpPr>
        <p:spPr bwMode="auto">
          <a:xfrm>
            <a:off x="63500" y="-136525"/>
            <a:ext cx="657225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3" y="1334317"/>
            <a:ext cx="3111815" cy="310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右矢印 6"/>
          <p:cNvSpPr/>
          <p:nvPr/>
        </p:nvSpPr>
        <p:spPr>
          <a:xfrm>
            <a:off x="2844828" y="3284984"/>
            <a:ext cx="2520950" cy="194468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solidFill>
                  <a:srgbClr val="FF0000"/>
                </a:solidFill>
              </a:rPr>
              <a:t>回すと・・・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4928414" y="1797195"/>
            <a:ext cx="3865161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700" dirty="0">
                <a:solidFill>
                  <a:srgbClr val="FF0000"/>
                </a:solidFill>
                <a:latin typeface="Calibri" pitchFamily="34" charset="0"/>
              </a:rPr>
              <a:t>？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9227" y="332656"/>
            <a:ext cx="5450531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 smtClean="0">
                <a:solidFill>
                  <a:srgbClr val="FF0000"/>
                </a:solidFill>
              </a:rPr>
              <a:t>２．色変わりコマ</a:t>
            </a:r>
            <a:endParaRPr kumimoji="1" lang="en-US" altLang="ja-JP" sz="5400" dirty="0" smtClean="0">
              <a:solidFill>
                <a:srgbClr val="FF0000"/>
              </a:solidFill>
            </a:endParaRPr>
          </a:p>
          <a:p>
            <a:r>
              <a:rPr lang="ja-JP" altLang="en-US" sz="4000" dirty="0"/>
              <a:t>　</a:t>
            </a:r>
            <a:r>
              <a:rPr lang="ja-JP" altLang="en-US" sz="4000" dirty="0" smtClean="0"/>
              <a:t>・</a:t>
            </a:r>
            <a:r>
              <a:rPr lang="ja-JP" altLang="en-US" sz="4000" dirty="0" smtClean="0">
                <a:solidFill>
                  <a:srgbClr val="FF0000"/>
                </a:solidFill>
              </a:rPr>
              <a:t>赤</a:t>
            </a:r>
            <a:r>
              <a:rPr lang="ja-JP" altLang="en-US" sz="4000" dirty="0" smtClean="0"/>
              <a:t>と</a:t>
            </a:r>
            <a:r>
              <a:rPr lang="ja-JP" altLang="en-US" sz="4000" dirty="0" smtClean="0">
                <a:solidFill>
                  <a:srgbClr val="0000FF"/>
                </a:solidFill>
              </a:rPr>
              <a:t>青</a:t>
            </a:r>
            <a:r>
              <a:rPr lang="ja-JP" altLang="en-US" sz="4000" dirty="0" smtClean="0"/>
              <a:t>で，</a:t>
            </a:r>
            <a:r>
              <a:rPr lang="ja-JP" altLang="en-US" sz="4000" dirty="0" smtClean="0">
                <a:solidFill>
                  <a:srgbClr val="7030A0"/>
                </a:solidFill>
              </a:rPr>
              <a:t>何色</a:t>
            </a:r>
            <a:r>
              <a:rPr lang="ja-JP" altLang="en-US" sz="4000" dirty="0" smtClean="0"/>
              <a:t>？</a:t>
            </a:r>
            <a:endParaRPr lang="en-US" altLang="ja-JP" sz="4000" dirty="0" smtClean="0"/>
          </a:p>
          <a:p>
            <a:r>
              <a:rPr kumimoji="1" lang="ja-JP" altLang="en-US" sz="4000" dirty="0"/>
              <a:t>　</a:t>
            </a:r>
            <a:r>
              <a:rPr kumimoji="1" lang="ja-JP" altLang="en-US" sz="4000" dirty="0" smtClean="0"/>
              <a:t>・</a:t>
            </a:r>
            <a:r>
              <a:rPr kumimoji="1" lang="ja-JP" altLang="en-US" sz="4000" dirty="0" smtClean="0">
                <a:solidFill>
                  <a:srgbClr val="FF0000"/>
                </a:solidFill>
              </a:rPr>
              <a:t>赤</a:t>
            </a:r>
            <a:r>
              <a:rPr kumimoji="1" lang="ja-JP" altLang="en-US" sz="4000" dirty="0" smtClean="0"/>
              <a:t>と</a:t>
            </a:r>
            <a:r>
              <a:rPr kumimoji="1" lang="ja-JP" altLang="en-US" sz="4000" dirty="0" smtClean="0">
                <a:solidFill>
                  <a:srgbClr val="00B050"/>
                </a:solidFill>
              </a:rPr>
              <a:t>緑</a:t>
            </a:r>
            <a:r>
              <a:rPr kumimoji="1" lang="ja-JP" altLang="en-US" sz="4000" dirty="0" smtClean="0"/>
              <a:t>と</a:t>
            </a:r>
            <a:r>
              <a:rPr kumimoji="1" lang="ja-JP" altLang="en-US" sz="4000" dirty="0" smtClean="0">
                <a:solidFill>
                  <a:srgbClr val="0000FF"/>
                </a:solidFill>
              </a:rPr>
              <a:t>青</a:t>
            </a:r>
            <a:r>
              <a:rPr kumimoji="1" lang="ja-JP" altLang="en-US" sz="4000" dirty="0" smtClean="0"/>
              <a:t>で，何色？</a:t>
            </a:r>
            <a:endParaRPr kumimoji="1" lang="en-US" altLang="ja-JP" sz="4000" dirty="0" smtClean="0"/>
          </a:p>
          <a:p>
            <a:r>
              <a:rPr lang="ja-JP" altLang="en-US" sz="4000" dirty="0"/>
              <a:t>　</a:t>
            </a:r>
            <a:r>
              <a:rPr lang="ja-JP" altLang="en-US" sz="4000" dirty="0" smtClean="0"/>
              <a:t>　　などなど</a:t>
            </a:r>
            <a:endParaRPr kumimoji="1" lang="ja-JP" altLang="en-US" sz="4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0186" y="3356992"/>
            <a:ext cx="8855309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smtClean="0">
                <a:solidFill>
                  <a:srgbClr val="FF0000"/>
                </a:solidFill>
              </a:rPr>
              <a:t>３．アニメーション</a:t>
            </a:r>
            <a:r>
              <a:rPr kumimoji="1" lang="ja-JP" altLang="en-US" sz="5400" dirty="0" smtClean="0">
                <a:solidFill>
                  <a:srgbClr val="FF0000"/>
                </a:solidFill>
              </a:rPr>
              <a:t>を楽しもう！</a:t>
            </a:r>
            <a:endParaRPr kumimoji="1" lang="en-US" altLang="ja-JP" sz="5400" dirty="0" smtClean="0">
              <a:solidFill>
                <a:srgbClr val="FF0000"/>
              </a:solidFill>
            </a:endParaRPr>
          </a:p>
          <a:p>
            <a:r>
              <a:rPr lang="ja-JP" altLang="en-US" sz="4000" dirty="0"/>
              <a:t>　</a:t>
            </a:r>
            <a:r>
              <a:rPr lang="ja-JP" altLang="en-US" sz="4000" dirty="0" smtClean="0"/>
              <a:t>・人が走っている図を，</a:t>
            </a:r>
            <a:endParaRPr lang="en-US" altLang="ja-JP" sz="4000" dirty="0" smtClean="0"/>
          </a:p>
          <a:p>
            <a:r>
              <a:rPr lang="ja-JP" altLang="en-US" sz="4000" dirty="0"/>
              <a:t>　</a:t>
            </a:r>
            <a:r>
              <a:rPr lang="ja-JP" altLang="en-US" sz="4000" dirty="0" smtClean="0"/>
              <a:t>　連続して描いてそのアニメを楽しむ！</a:t>
            </a:r>
            <a:endParaRPr lang="en-US" altLang="ja-JP" sz="4000" dirty="0" smtClean="0"/>
          </a:p>
          <a:p>
            <a:r>
              <a:rPr kumimoji="1" lang="ja-JP" altLang="en-US" sz="4000" dirty="0"/>
              <a:t>　</a:t>
            </a:r>
            <a:r>
              <a:rPr kumimoji="1" lang="ja-JP" altLang="en-US" sz="4000" dirty="0" smtClean="0"/>
              <a:t>　　などなど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816044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536</Words>
  <Application>Microsoft Office PowerPoint</Application>
  <PresentationFormat>画面に合わせる (4:3)</PresentationFormat>
  <Paragraphs>127</Paragraphs>
  <Slides>14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9" baseType="lpstr">
      <vt:lpstr>HGP創英角ﾎﾟｯﾌﾟ体</vt:lpstr>
      <vt:lpstr>ＭＳ Ｐゴシック</vt:lpstr>
      <vt:lpstr>Arial</vt:lpstr>
      <vt:lpstr>Calibri</vt:lpstr>
      <vt:lpstr>Office テーマ</vt:lpstr>
      <vt:lpstr>PowerPoint プレゼンテーション</vt:lpstr>
      <vt:lpstr>かわむらベーゴマで対戦だ！</vt:lpstr>
      <vt:lpstr>実験材料</vt:lpstr>
      <vt:lpstr>かわむらのコマの回転台を作ろう</vt:lpstr>
      <vt:lpstr>磁石のつけ方</vt:lpstr>
      <vt:lpstr>コマを組み立てよう</vt:lpstr>
      <vt:lpstr>回してみよう！！</vt:lpstr>
      <vt:lpstr>１．色が変わるベンハムのコマ！！</vt:lpstr>
      <vt:lpstr>PowerPoint プレゼンテーション</vt:lpstr>
      <vt:lpstr>少しお勉強タイム・・・</vt:lpstr>
      <vt:lpstr>なぜ回るのだろう・・・？</vt:lpstr>
      <vt:lpstr>比べてみよう！</vt:lpstr>
      <vt:lpstr>こんなところで使われているよ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shohei</dc:creator>
  <cp:lastModifiedBy>川村康文</cp:lastModifiedBy>
  <cp:revision>92</cp:revision>
  <dcterms:created xsi:type="dcterms:W3CDTF">2012-10-10T05:45:10Z</dcterms:created>
  <dcterms:modified xsi:type="dcterms:W3CDTF">2013-05-15T04:24:26Z</dcterms:modified>
</cp:coreProperties>
</file>