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6858000" cy="9144000" type="screen4x3"/>
  <p:notesSz cx="6735763" cy="986948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25" d="100"/>
          <a:sy n="125" d="100"/>
        </p:scale>
        <p:origin x="-696" y="1638"/>
      </p:cViewPr>
      <p:guideLst>
        <p:guide orient="horz" pos="2880"/>
        <p:guide pos="216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0" y="2840568"/>
            <a:ext cx="5829300" cy="1960033"/>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4AA45692-03A6-4E72-9ED8-DC8A023713CF}" type="datetimeFigureOut">
              <a:rPr kumimoji="1" lang="ja-JP" altLang="en-US" smtClean="0"/>
              <a:pPr/>
              <a:t>2012/5/28</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F6DC8CB5-0066-4251-BA1E-807E89837638}" type="slidenum">
              <a:rPr kumimoji="1" lang="ja-JP" altLang="en-US" smtClean="0"/>
              <a:pPr/>
              <a:t>&lt;#&gt;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4AA45692-03A6-4E72-9ED8-DC8A023713CF}" type="datetimeFigureOut">
              <a:rPr kumimoji="1" lang="ja-JP" altLang="en-US" smtClean="0"/>
              <a:pPr/>
              <a:t>2012/5/28</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F6DC8CB5-0066-4251-BA1E-807E89837638}" type="slidenum">
              <a:rPr kumimoji="1" lang="ja-JP" altLang="en-US" smtClean="0"/>
              <a:pPr/>
              <a:t>&lt;#&gt;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3729037" y="488951"/>
            <a:ext cx="1157288" cy="10401300"/>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257175" y="488951"/>
            <a:ext cx="3357563" cy="10401300"/>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4AA45692-03A6-4E72-9ED8-DC8A023713CF}" type="datetimeFigureOut">
              <a:rPr kumimoji="1" lang="ja-JP" altLang="en-US" smtClean="0"/>
              <a:pPr/>
              <a:t>2012/5/28</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F6DC8CB5-0066-4251-BA1E-807E89837638}" type="slidenum">
              <a:rPr kumimoji="1" lang="ja-JP" altLang="en-US" smtClean="0"/>
              <a:pPr/>
              <a:t>&lt;#&gt;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4AA45692-03A6-4E72-9ED8-DC8A023713CF}" type="datetimeFigureOut">
              <a:rPr kumimoji="1" lang="ja-JP" altLang="en-US" smtClean="0"/>
              <a:pPr/>
              <a:t>2012/5/28</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F6DC8CB5-0066-4251-BA1E-807E89837638}" type="slidenum">
              <a:rPr kumimoji="1" lang="ja-JP" altLang="en-US" smtClean="0"/>
              <a:pPr/>
              <a:t>&lt;#&gt;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41735" y="5875867"/>
            <a:ext cx="5829300" cy="1816100"/>
          </a:xfrm>
        </p:spPr>
        <p:txBody>
          <a:bodyPr anchor="t"/>
          <a:lstStyle>
            <a:lvl1pPr algn="l">
              <a:defRPr sz="40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541735" y="3875618"/>
            <a:ext cx="5829300" cy="200024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4AA45692-03A6-4E72-9ED8-DC8A023713CF}" type="datetimeFigureOut">
              <a:rPr kumimoji="1" lang="ja-JP" altLang="en-US" smtClean="0"/>
              <a:pPr/>
              <a:t>2012/5/28</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F6DC8CB5-0066-4251-BA1E-807E89837638}" type="slidenum">
              <a:rPr kumimoji="1" lang="ja-JP" altLang="en-US" smtClean="0"/>
              <a:pPr/>
              <a:t>&lt;#&gt;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257175" y="2844800"/>
            <a:ext cx="2257425" cy="80454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2628900" y="2844800"/>
            <a:ext cx="2257425" cy="80454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4AA45692-03A6-4E72-9ED8-DC8A023713CF}" type="datetimeFigureOut">
              <a:rPr kumimoji="1" lang="ja-JP" altLang="en-US" smtClean="0"/>
              <a:pPr/>
              <a:t>2012/5/28</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F6DC8CB5-0066-4251-BA1E-807E89837638}" type="slidenum">
              <a:rPr kumimoji="1" lang="ja-JP" altLang="en-US" smtClean="0"/>
              <a:pPr/>
              <a:t>&lt;#&gt;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66184"/>
            <a:ext cx="6172200" cy="1524000"/>
          </a:xfrm>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342900" y="2046817"/>
            <a:ext cx="303014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342900" y="2899833"/>
            <a:ext cx="303014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3483769" y="2046817"/>
            <a:ext cx="303133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3483769" y="2899833"/>
            <a:ext cx="303133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4AA45692-03A6-4E72-9ED8-DC8A023713CF}" type="datetimeFigureOut">
              <a:rPr kumimoji="1" lang="ja-JP" altLang="en-US" smtClean="0"/>
              <a:pPr/>
              <a:t>2012/5/28</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F6DC8CB5-0066-4251-BA1E-807E89837638}" type="slidenum">
              <a:rPr kumimoji="1" lang="ja-JP" altLang="en-US" smtClean="0"/>
              <a:pPr/>
              <a:t>&lt;#&gt;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4AA45692-03A6-4E72-9ED8-DC8A023713CF}" type="datetimeFigureOut">
              <a:rPr kumimoji="1" lang="ja-JP" altLang="en-US" smtClean="0"/>
              <a:pPr/>
              <a:t>2012/5/28</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F6DC8CB5-0066-4251-BA1E-807E89837638}" type="slidenum">
              <a:rPr kumimoji="1" lang="ja-JP" altLang="en-US" smtClean="0"/>
              <a:pPr/>
              <a:t>&lt;#&gt;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4AA45692-03A6-4E72-9ED8-DC8A023713CF}" type="datetimeFigureOut">
              <a:rPr kumimoji="1" lang="ja-JP" altLang="en-US" smtClean="0"/>
              <a:pPr/>
              <a:t>2012/5/28</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F6DC8CB5-0066-4251-BA1E-807E89837638}" type="slidenum">
              <a:rPr kumimoji="1" lang="ja-JP" altLang="en-US" smtClean="0"/>
              <a:pPr/>
              <a:t>&lt;#&gt;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64067"/>
            <a:ext cx="2256235" cy="1549400"/>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2681287" y="364067"/>
            <a:ext cx="3833813" cy="78041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342900" y="1913467"/>
            <a:ext cx="2256235" cy="625475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4AA45692-03A6-4E72-9ED8-DC8A023713CF}" type="datetimeFigureOut">
              <a:rPr kumimoji="1" lang="ja-JP" altLang="en-US" smtClean="0"/>
              <a:pPr/>
              <a:t>2012/5/28</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F6DC8CB5-0066-4251-BA1E-807E89837638}" type="slidenum">
              <a:rPr kumimoji="1" lang="ja-JP" altLang="en-US" smtClean="0"/>
              <a:pPr/>
              <a:t>&lt;#&gt;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216" y="6400800"/>
            <a:ext cx="4114800" cy="755651"/>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344216" y="817033"/>
            <a:ext cx="41148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344216" y="7156451"/>
            <a:ext cx="4114800" cy="107314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4AA45692-03A6-4E72-9ED8-DC8A023713CF}" type="datetimeFigureOut">
              <a:rPr kumimoji="1" lang="ja-JP" altLang="en-US" smtClean="0"/>
              <a:pPr/>
              <a:t>2012/5/28</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F6DC8CB5-0066-4251-BA1E-807E89837638}" type="slidenum">
              <a:rPr kumimoji="1" lang="ja-JP" altLang="en-US" smtClean="0"/>
              <a:pPr/>
              <a:t>&lt;#&gt;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342900" y="366184"/>
            <a:ext cx="6172200" cy="1524000"/>
          </a:xfrm>
          <a:prstGeom prst="rect">
            <a:avLst/>
          </a:prstGeom>
        </p:spPr>
        <p:txBody>
          <a:bodyPr vert="horz" lIns="91440" tIns="45720" rIns="91440" bIns="45720"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342900" y="2133601"/>
            <a:ext cx="6172200" cy="6034617"/>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342900" y="8475134"/>
            <a:ext cx="1600200" cy="486833"/>
          </a:xfrm>
          <a:prstGeom prst="rect">
            <a:avLst/>
          </a:prstGeom>
        </p:spPr>
        <p:txBody>
          <a:bodyPr vert="horz" lIns="91440" tIns="45720" rIns="91440" bIns="45720" rtlCol="0" anchor="ctr"/>
          <a:lstStyle>
            <a:lvl1pPr algn="l">
              <a:defRPr sz="1200">
                <a:solidFill>
                  <a:schemeClr val="tx1">
                    <a:tint val="75000"/>
                  </a:schemeClr>
                </a:solidFill>
              </a:defRPr>
            </a:lvl1pPr>
          </a:lstStyle>
          <a:p>
            <a:fld id="{4AA45692-03A6-4E72-9ED8-DC8A023713CF}" type="datetimeFigureOut">
              <a:rPr kumimoji="1" lang="ja-JP" altLang="en-US" smtClean="0"/>
              <a:pPr/>
              <a:t>2012/5/28</a:t>
            </a:fld>
            <a:endParaRPr kumimoji="1" lang="ja-JP" altLang="en-US"/>
          </a:p>
        </p:txBody>
      </p:sp>
      <p:sp>
        <p:nvSpPr>
          <p:cNvPr id="5" name="フッター プレースホルダ 4"/>
          <p:cNvSpPr>
            <a:spLocks noGrp="1"/>
          </p:cNvSpPr>
          <p:nvPr>
            <p:ph type="ftr" sz="quarter" idx="3"/>
          </p:nvPr>
        </p:nvSpPr>
        <p:spPr>
          <a:xfrm>
            <a:off x="2343150" y="8475134"/>
            <a:ext cx="2171700" cy="48683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4914900" y="8475134"/>
            <a:ext cx="1600200" cy="486833"/>
          </a:xfrm>
          <a:prstGeom prst="rect">
            <a:avLst/>
          </a:prstGeom>
        </p:spPr>
        <p:txBody>
          <a:bodyPr vert="horz" lIns="91440" tIns="45720" rIns="91440" bIns="45720" rtlCol="0" anchor="ctr"/>
          <a:lstStyle>
            <a:lvl1pPr algn="r">
              <a:defRPr sz="1200">
                <a:solidFill>
                  <a:schemeClr val="tx1">
                    <a:tint val="75000"/>
                  </a:schemeClr>
                </a:solidFill>
              </a:defRPr>
            </a:lvl1pPr>
          </a:lstStyle>
          <a:p>
            <a:fld id="{F6DC8CB5-0066-4251-BA1E-807E89837638}" type="slidenum">
              <a:rPr kumimoji="1" lang="ja-JP" altLang="en-US" smtClean="0"/>
              <a:pPr/>
              <a:t>&lt;#&gt;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188640" y="179512"/>
            <a:ext cx="6655989" cy="8094524"/>
          </a:xfrm>
          <a:prstGeom prst="rect">
            <a:avLst/>
          </a:prstGeom>
          <a:noFill/>
        </p:spPr>
        <p:txBody>
          <a:bodyPr wrap="none" rtlCol="0">
            <a:spAutoFit/>
          </a:bodyPr>
          <a:lstStyle/>
          <a:p>
            <a:r>
              <a:rPr lang="en-US" altLang="ja-JP" sz="1000" dirty="0" smtClean="0"/>
              <a:t>2012</a:t>
            </a:r>
            <a:r>
              <a:rPr lang="ja-JP" altLang="en-US" sz="1000" dirty="0" smtClean="0"/>
              <a:t>年度 有限幾何学 中間試験</a:t>
            </a:r>
            <a:endParaRPr lang="en-US" altLang="ja-JP" sz="1000" dirty="0" smtClean="0"/>
          </a:p>
          <a:p>
            <a:endParaRPr lang="en-US" altLang="ja-JP" sz="1000" dirty="0" smtClean="0"/>
          </a:p>
          <a:p>
            <a:endParaRPr lang="en-US" altLang="ja-JP" sz="1000" dirty="0" smtClean="0"/>
          </a:p>
          <a:p>
            <a:r>
              <a:rPr lang="ja-JP" altLang="en-US" sz="1000" dirty="0" smtClean="0"/>
              <a:t>問</a:t>
            </a:r>
            <a:r>
              <a:rPr lang="en-US" altLang="ja-JP" sz="1000" dirty="0" smtClean="0"/>
              <a:t>1</a:t>
            </a:r>
            <a:r>
              <a:rPr lang="ja-JP" altLang="en-US" sz="1000" dirty="0" smtClean="0"/>
              <a:t>　次の用語の定義をそれぞれ述べよ．</a:t>
            </a:r>
            <a:endParaRPr lang="en-US" altLang="ja-JP" sz="1000" dirty="0" smtClean="0"/>
          </a:p>
          <a:p>
            <a:pPr marL="228600" indent="-228600"/>
            <a:endParaRPr lang="en-US" altLang="ja-JP" sz="1000" dirty="0" smtClean="0"/>
          </a:p>
          <a:p>
            <a:pPr marL="228600" indent="-228600"/>
            <a:r>
              <a:rPr lang="en-US" altLang="ja-JP" sz="1000" dirty="0" smtClean="0"/>
              <a:t>(1)  </a:t>
            </a:r>
            <a:r>
              <a:rPr lang="ja-JP" altLang="en-US" sz="1000" dirty="0" smtClean="0"/>
              <a:t>オイラー回路　　</a:t>
            </a:r>
            <a:r>
              <a:rPr lang="en-US" altLang="ja-JP" sz="1000" dirty="0" smtClean="0"/>
              <a:t>(2)  </a:t>
            </a:r>
            <a:r>
              <a:rPr lang="ja-JP" altLang="en-US" sz="1000" dirty="0" smtClean="0"/>
              <a:t>ハミルトン閉路　　</a:t>
            </a:r>
            <a:r>
              <a:rPr lang="en-US" altLang="ja-JP" sz="1000" dirty="0" smtClean="0"/>
              <a:t>(3)  </a:t>
            </a:r>
            <a:r>
              <a:rPr lang="ja-JP" altLang="en-US" sz="1000" dirty="0" smtClean="0"/>
              <a:t>オイラー小道 　　</a:t>
            </a:r>
            <a:r>
              <a:rPr lang="en-US" altLang="ja-JP" sz="1000" dirty="0" smtClean="0"/>
              <a:t>(4)   </a:t>
            </a:r>
            <a:r>
              <a:rPr lang="ja-JP" altLang="en-US" sz="1000" dirty="0" smtClean="0"/>
              <a:t>ハミルトン道</a:t>
            </a:r>
            <a:endParaRPr lang="en-US" altLang="ja-JP" sz="1000" dirty="0" smtClean="0"/>
          </a:p>
          <a:p>
            <a:pPr marL="228600" indent="-228600"/>
            <a:endParaRPr lang="en-US" altLang="ja-JP" sz="1000" dirty="0" smtClean="0"/>
          </a:p>
          <a:p>
            <a:pPr marL="228600" indent="-228600"/>
            <a:endParaRPr lang="en-US" altLang="ja-JP" sz="1000" dirty="0" smtClean="0"/>
          </a:p>
          <a:p>
            <a:pPr marL="228600" indent="-228600"/>
            <a:r>
              <a:rPr lang="ja-JP" altLang="en-US" sz="1000" dirty="0" smtClean="0"/>
              <a:t>問</a:t>
            </a:r>
            <a:r>
              <a:rPr lang="en-US" altLang="ja-JP" sz="1000" dirty="0" smtClean="0"/>
              <a:t>2</a:t>
            </a:r>
            <a:r>
              <a:rPr lang="ja-JP" altLang="en-US" sz="1000" dirty="0" smtClean="0"/>
              <a:t>　授業で紹介した次の定理を書け．</a:t>
            </a:r>
            <a:endParaRPr lang="en-US" altLang="ja-JP" sz="1000" dirty="0" smtClean="0"/>
          </a:p>
          <a:p>
            <a:pPr marL="228600" indent="-228600"/>
            <a:endParaRPr lang="en-US" altLang="ja-JP" sz="1000" dirty="0" smtClean="0"/>
          </a:p>
          <a:p>
            <a:pPr marL="228600" indent="-228600"/>
            <a:r>
              <a:rPr lang="en-US" altLang="ja-JP" sz="1000" dirty="0" smtClean="0"/>
              <a:t>(1)</a:t>
            </a:r>
            <a:r>
              <a:rPr lang="ja-JP" altLang="en-US" sz="1000" dirty="0" smtClean="0"/>
              <a:t>　握手補題　　</a:t>
            </a:r>
            <a:r>
              <a:rPr lang="en-US" altLang="ja-JP" sz="1000" dirty="0" smtClean="0"/>
              <a:t>(2)</a:t>
            </a:r>
            <a:r>
              <a:rPr lang="ja-JP" altLang="en-US" sz="1000" dirty="0" smtClean="0"/>
              <a:t>　オイラーの定理　　</a:t>
            </a:r>
            <a:r>
              <a:rPr lang="en-US" altLang="ja-JP" sz="1000" dirty="0" smtClean="0"/>
              <a:t>(3)</a:t>
            </a:r>
            <a:r>
              <a:rPr lang="ja-JP" altLang="en-US" sz="1000" dirty="0" smtClean="0"/>
              <a:t>  </a:t>
            </a:r>
            <a:r>
              <a:rPr lang="en-US" altLang="ja-JP" sz="1000" dirty="0" smtClean="0"/>
              <a:t>Ore</a:t>
            </a:r>
            <a:r>
              <a:rPr lang="ja-JP" altLang="en-US" sz="1000" dirty="0" smtClean="0"/>
              <a:t>の定理　　</a:t>
            </a:r>
            <a:r>
              <a:rPr lang="en-US" altLang="ja-JP" sz="1000" dirty="0" smtClean="0"/>
              <a:t>(4)  Dirac</a:t>
            </a:r>
            <a:r>
              <a:rPr lang="ja-JP" altLang="en-US" sz="1000" dirty="0" smtClean="0"/>
              <a:t>の定理　　</a:t>
            </a:r>
            <a:r>
              <a:rPr lang="en-US" altLang="ja-JP" sz="1000" dirty="0" smtClean="0"/>
              <a:t>(5)  </a:t>
            </a:r>
            <a:r>
              <a:rPr lang="en-US" altLang="ja-JP" sz="1000" dirty="0" err="1" smtClean="0"/>
              <a:t>Bondy</a:t>
            </a:r>
            <a:r>
              <a:rPr lang="ja-JP" altLang="en-US" sz="1000" dirty="0" smtClean="0"/>
              <a:t>と</a:t>
            </a:r>
            <a:r>
              <a:rPr lang="en-US" altLang="ja-JP" sz="1000" dirty="0" err="1" smtClean="0"/>
              <a:t>Chvatal</a:t>
            </a:r>
            <a:r>
              <a:rPr lang="ja-JP" altLang="en-US" sz="1000" dirty="0" smtClean="0"/>
              <a:t>による閉包に関する定理</a:t>
            </a:r>
            <a:endParaRPr lang="en-US" altLang="ja-JP" sz="1000" dirty="0" smtClean="0"/>
          </a:p>
          <a:p>
            <a:pPr marL="228600" indent="-228600"/>
            <a:endParaRPr lang="en-US" altLang="ja-JP" sz="1000" dirty="0" smtClean="0"/>
          </a:p>
          <a:p>
            <a:pPr marL="228600" indent="-228600"/>
            <a:endParaRPr lang="en-US" altLang="ja-JP" sz="1000" dirty="0" smtClean="0"/>
          </a:p>
          <a:p>
            <a:pPr marL="228600" indent="-228600"/>
            <a:r>
              <a:rPr lang="ja-JP" altLang="en-US" sz="1000" dirty="0" smtClean="0"/>
              <a:t>問</a:t>
            </a:r>
            <a:r>
              <a:rPr lang="en-US" altLang="ja-JP" sz="1000" dirty="0" smtClean="0"/>
              <a:t>3</a:t>
            </a:r>
            <a:r>
              <a:rPr lang="ja-JP" altLang="en-US" sz="1000" dirty="0" smtClean="0"/>
              <a:t>　次の問に答えよ．（ただし，オイラーの定理，</a:t>
            </a:r>
            <a:r>
              <a:rPr lang="en-US" altLang="ja-JP" sz="1000" dirty="0" smtClean="0"/>
              <a:t>Ore</a:t>
            </a:r>
            <a:r>
              <a:rPr lang="ja-JP" altLang="en-US" sz="1000" dirty="0" smtClean="0"/>
              <a:t>の定理，</a:t>
            </a:r>
            <a:r>
              <a:rPr lang="en-US" altLang="ja-JP" sz="1000" dirty="0" smtClean="0"/>
              <a:t>Dirac</a:t>
            </a:r>
            <a:r>
              <a:rPr lang="ja-JP" altLang="en-US" sz="1000" dirty="0" smtClean="0"/>
              <a:t>の定理は授業で紹介したものとする）</a:t>
            </a:r>
            <a:endParaRPr lang="en-US" altLang="ja-JP" sz="1000" dirty="0" smtClean="0"/>
          </a:p>
          <a:p>
            <a:pPr marL="228600" indent="-228600">
              <a:buAutoNum type="arabicParenBoth"/>
            </a:pPr>
            <a:endParaRPr lang="en-US" altLang="ja-JP" sz="1000" dirty="0" smtClean="0"/>
          </a:p>
          <a:p>
            <a:pPr marL="228600" indent="-228600">
              <a:buAutoNum type="arabicParenBoth"/>
            </a:pPr>
            <a:r>
              <a:rPr lang="ja-JP" altLang="en-US" sz="1000" dirty="0" smtClean="0"/>
              <a:t>奇点</a:t>
            </a:r>
            <a:r>
              <a:rPr lang="ja-JP" altLang="en-US" sz="1000" dirty="0" smtClean="0"/>
              <a:t>の数が</a:t>
            </a:r>
            <a:r>
              <a:rPr lang="en-US" altLang="ja-JP" sz="1000" dirty="0" smtClean="0"/>
              <a:t>2</a:t>
            </a:r>
            <a:r>
              <a:rPr lang="ja-JP" altLang="en-US" sz="1000" dirty="0" smtClean="0"/>
              <a:t>であること</a:t>
            </a:r>
            <a:r>
              <a:rPr lang="ja-JP" altLang="en-US" sz="1000" dirty="0" smtClean="0"/>
              <a:t>がオイラー</a:t>
            </a:r>
            <a:r>
              <a:rPr lang="ja-JP" altLang="en-US" sz="1000" dirty="0" smtClean="0"/>
              <a:t>小道を持つための必要十分条件であること</a:t>
            </a:r>
            <a:r>
              <a:rPr lang="ja-JP" altLang="en-US" sz="1000" dirty="0" smtClean="0"/>
              <a:t>を，オイラー</a:t>
            </a:r>
            <a:r>
              <a:rPr lang="ja-JP" altLang="en-US" sz="1000" dirty="0" smtClean="0"/>
              <a:t>の定理を</a:t>
            </a:r>
            <a:r>
              <a:rPr lang="ja-JP" altLang="en-US" sz="1000" dirty="0" smtClean="0"/>
              <a:t>用いて証明</a:t>
            </a:r>
            <a:r>
              <a:rPr lang="ja-JP" altLang="en-US" sz="1000" dirty="0" smtClean="0"/>
              <a:t>せよ．</a:t>
            </a:r>
            <a:endParaRPr lang="en-US" altLang="ja-JP" sz="1000" dirty="0" smtClean="0"/>
          </a:p>
          <a:p>
            <a:pPr marL="228600" indent="-228600"/>
            <a:r>
              <a:rPr lang="en-US" altLang="ja-JP" sz="1000" dirty="0" smtClean="0"/>
              <a:t>(2)</a:t>
            </a:r>
            <a:r>
              <a:rPr lang="ja-JP" altLang="en-US" sz="1000" dirty="0" smtClean="0"/>
              <a:t>　</a:t>
            </a:r>
            <a:r>
              <a:rPr lang="en-US" altLang="ja-JP" sz="1000" dirty="0" smtClean="0"/>
              <a:t>Ore</a:t>
            </a:r>
            <a:r>
              <a:rPr lang="ja-JP" altLang="en-US" sz="1000" dirty="0" smtClean="0"/>
              <a:t>の定理を用いて</a:t>
            </a:r>
            <a:r>
              <a:rPr lang="en-US" altLang="ja-JP" sz="1000" dirty="0" smtClean="0"/>
              <a:t>Dirac</a:t>
            </a:r>
            <a:r>
              <a:rPr lang="ja-JP" altLang="en-US" sz="1000" dirty="0" smtClean="0"/>
              <a:t>の定理を証明せよ．</a:t>
            </a:r>
            <a:endParaRPr lang="en-US" altLang="ja-JP" sz="1000" dirty="0" smtClean="0"/>
          </a:p>
          <a:p>
            <a:pPr marL="228600" indent="-228600"/>
            <a:r>
              <a:rPr lang="en-US" altLang="ja-JP" sz="1000" dirty="0" smtClean="0"/>
              <a:t>(3)</a:t>
            </a:r>
            <a:r>
              <a:rPr lang="ja-JP" altLang="en-US" sz="1000" dirty="0" smtClean="0"/>
              <a:t>　</a:t>
            </a:r>
            <a:r>
              <a:rPr lang="en-US" altLang="ja-JP" sz="1000" dirty="0" err="1" smtClean="0"/>
              <a:t>K</a:t>
            </a:r>
            <a:r>
              <a:rPr lang="en-US" altLang="ja-JP" sz="800" dirty="0" err="1" smtClean="0"/>
              <a:t>l.m</a:t>
            </a:r>
            <a:r>
              <a:rPr lang="ja-JP" altLang="en-US" sz="1000" dirty="0" smtClean="0"/>
              <a:t>の</a:t>
            </a:r>
            <a:r>
              <a:rPr lang="en-US" altLang="ja-JP" sz="1000" dirty="0" err="1" smtClean="0"/>
              <a:t>Bondy-Chvatal</a:t>
            </a:r>
            <a:r>
              <a:rPr lang="ja-JP" altLang="en-US" sz="1000" dirty="0" smtClean="0"/>
              <a:t>閉包</a:t>
            </a:r>
            <a:r>
              <a:rPr lang="en-US" altLang="ja-JP" sz="1000" dirty="0" smtClean="0"/>
              <a:t>C(</a:t>
            </a:r>
            <a:r>
              <a:rPr lang="en-US" altLang="ja-JP" sz="1000" dirty="0" err="1" smtClean="0"/>
              <a:t>K</a:t>
            </a:r>
            <a:r>
              <a:rPr lang="en-US" altLang="ja-JP" sz="800" dirty="0" err="1" smtClean="0"/>
              <a:t>l,m</a:t>
            </a:r>
            <a:r>
              <a:rPr lang="en-US" altLang="ja-JP" sz="1000" dirty="0" smtClean="0"/>
              <a:t>)</a:t>
            </a:r>
            <a:r>
              <a:rPr lang="ja-JP" altLang="en-US" sz="1000" dirty="0" smtClean="0"/>
              <a:t>を描け．</a:t>
            </a:r>
            <a:endParaRPr lang="en-US" altLang="ja-JP" sz="1000" dirty="0" smtClean="0"/>
          </a:p>
          <a:p>
            <a:r>
              <a:rPr lang="en-US" altLang="ja-JP" sz="1000" dirty="0" smtClean="0"/>
              <a:t>(4)</a:t>
            </a:r>
            <a:r>
              <a:rPr lang="ja-JP" altLang="en-US" sz="1000" dirty="0" smtClean="0"/>
              <a:t>　グラフ</a:t>
            </a:r>
            <a:r>
              <a:rPr lang="en-US" altLang="ja-JP" sz="1000" dirty="0" smtClean="0"/>
              <a:t>G</a:t>
            </a:r>
            <a:r>
              <a:rPr lang="ja-JP" altLang="en-US" sz="1000" dirty="0" smtClean="0"/>
              <a:t>に対し，任意の空ではない </a:t>
            </a:r>
            <a:r>
              <a:rPr lang="en-US" altLang="ja-JP" sz="1000" dirty="0" smtClean="0"/>
              <a:t>S</a:t>
            </a:r>
            <a:r>
              <a:rPr lang="ja-JP" altLang="en-US" sz="1000" dirty="0" smtClean="0"/>
              <a:t>⊆</a:t>
            </a:r>
            <a:r>
              <a:rPr lang="en-US" altLang="ja-JP" sz="1000" dirty="0" smtClean="0"/>
              <a:t>V(G)</a:t>
            </a:r>
            <a:r>
              <a:rPr lang="ja-JP" altLang="en-US" sz="1000" dirty="0" smtClean="0"/>
              <a:t> に対し，</a:t>
            </a:r>
            <a:r>
              <a:rPr lang="en-US" altLang="ja-JP" sz="1000" dirty="0" smtClean="0"/>
              <a:t>k(G-S)</a:t>
            </a:r>
            <a:r>
              <a:rPr lang="ja-JP" altLang="en-US" sz="1000" dirty="0" smtClean="0"/>
              <a:t>≦</a:t>
            </a:r>
            <a:r>
              <a:rPr lang="en-US" altLang="ja-JP" sz="1000" dirty="0" smtClean="0"/>
              <a:t>|S|+1</a:t>
            </a:r>
            <a:r>
              <a:rPr lang="ja-JP" altLang="en-US" sz="1000" dirty="0" smtClean="0"/>
              <a:t>であることが</a:t>
            </a:r>
            <a:endParaRPr lang="en-US" altLang="ja-JP" sz="1000" dirty="0" smtClean="0"/>
          </a:p>
          <a:p>
            <a:r>
              <a:rPr lang="ja-JP" altLang="en-US" sz="1000" dirty="0" smtClean="0"/>
              <a:t>　　  </a:t>
            </a:r>
            <a:r>
              <a:rPr lang="en-US" altLang="ja-JP" sz="1000" dirty="0" smtClean="0"/>
              <a:t>G</a:t>
            </a:r>
            <a:r>
              <a:rPr lang="ja-JP" altLang="en-US" sz="1000" dirty="0" smtClean="0"/>
              <a:t>がハミルトン道を持つための必要条件であることを証明せよ．（</a:t>
            </a:r>
            <a:r>
              <a:rPr lang="en-US" altLang="ja-JP" sz="1000" dirty="0" smtClean="0"/>
              <a:t>k(G-S)</a:t>
            </a:r>
            <a:r>
              <a:rPr lang="ja-JP" altLang="en-US" sz="1000" dirty="0" smtClean="0"/>
              <a:t>は</a:t>
            </a:r>
            <a:r>
              <a:rPr lang="en-US" altLang="ja-JP" sz="1000" dirty="0" smtClean="0"/>
              <a:t>G-S</a:t>
            </a:r>
            <a:r>
              <a:rPr lang="ja-JP" altLang="en-US" sz="1000" dirty="0" smtClean="0"/>
              <a:t>の連結成分の数を表す）</a:t>
            </a:r>
            <a:r>
              <a:rPr lang="en-US" altLang="ja-JP" sz="1000" dirty="0" smtClean="0"/>
              <a:t>  </a:t>
            </a:r>
          </a:p>
          <a:p>
            <a:pPr marL="228600" indent="-228600"/>
            <a:r>
              <a:rPr lang="en-US" altLang="ja-JP" sz="1000" dirty="0" smtClean="0"/>
              <a:t>(5)</a:t>
            </a:r>
            <a:r>
              <a:rPr lang="ja-JP" altLang="en-US" sz="1000" dirty="0" smtClean="0"/>
              <a:t>　</a:t>
            </a:r>
            <a:r>
              <a:rPr lang="en-US" altLang="ja-JP" sz="1000" dirty="0" err="1" smtClean="0"/>
              <a:t>K</a:t>
            </a:r>
            <a:r>
              <a:rPr lang="en-US" altLang="ja-JP" sz="800" dirty="0" err="1" smtClean="0"/>
              <a:t>l,m</a:t>
            </a:r>
            <a:r>
              <a:rPr lang="en-US" altLang="ja-JP" sz="1000" dirty="0" smtClean="0"/>
              <a:t> </a:t>
            </a:r>
            <a:r>
              <a:rPr lang="ja-JP" altLang="en-US" sz="1000" dirty="0" smtClean="0"/>
              <a:t>がハミルトン道を持つための必要十分条件を求めよ．（証明も書け）</a:t>
            </a:r>
            <a:endParaRPr lang="en-US" altLang="ja-JP" sz="1000" dirty="0" smtClean="0"/>
          </a:p>
          <a:p>
            <a:pPr marL="228600" indent="-228600"/>
            <a:endParaRPr lang="en-US" altLang="ja-JP" sz="1000" dirty="0" smtClean="0"/>
          </a:p>
          <a:p>
            <a:pPr marL="228600" indent="-228600"/>
            <a:endParaRPr lang="en-US" altLang="ja-JP" sz="1000" dirty="0" smtClean="0"/>
          </a:p>
          <a:p>
            <a:r>
              <a:rPr lang="ja-JP" altLang="en-US" sz="1000" dirty="0" smtClean="0"/>
              <a:t>問</a:t>
            </a:r>
            <a:r>
              <a:rPr lang="en-US" altLang="ja-JP" sz="1000" dirty="0" smtClean="0"/>
              <a:t>4</a:t>
            </a:r>
            <a:r>
              <a:rPr lang="ja-JP" altLang="en-US" sz="1000" dirty="0" smtClean="0"/>
              <a:t>　次のグラフを</a:t>
            </a:r>
            <a:r>
              <a:rPr lang="ja-JP" altLang="en-US" sz="1000" dirty="0" smtClean="0"/>
              <a:t>それぞれ</a:t>
            </a:r>
            <a:r>
              <a:rPr lang="ja-JP" altLang="en-US" sz="1000" dirty="0" smtClean="0"/>
              <a:t>一</a:t>
            </a:r>
            <a:r>
              <a:rPr lang="ja-JP" altLang="en-US" sz="1000" dirty="0" smtClean="0"/>
              <a:t>つずつ</a:t>
            </a:r>
            <a:r>
              <a:rPr lang="ja-JP" altLang="en-US" sz="1000" dirty="0" smtClean="0"/>
              <a:t>描け．また，描けない場合はその理由を述べよ．</a:t>
            </a:r>
            <a:endParaRPr lang="en-US" altLang="ja-JP" sz="1000" dirty="0" smtClean="0"/>
          </a:p>
          <a:p>
            <a:endParaRPr lang="en-US" altLang="ja-JP" sz="1000" dirty="0" smtClean="0"/>
          </a:p>
          <a:p>
            <a:r>
              <a:rPr lang="en-US" altLang="ja-JP" sz="1000" dirty="0" smtClean="0"/>
              <a:t>(1)</a:t>
            </a:r>
            <a:r>
              <a:rPr lang="ja-JP" altLang="en-US" sz="1000" dirty="0" smtClean="0"/>
              <a:t>　オイラー小道とオイラー回路を共に持つ位数</a:t>
            </a:r>
            <a:r>
              <a:rPr lang="en-US" altLang="ja-JP" sz="1000" dirty="0" smtClean="0"/>
              <a:t>8</a:t>
            </a:r>
            <a:r>
              <a:rPr lang="ja-JP" altLang="en-US" sz="1000" dirty="0" smtClean="0"/>
              <a:t>のグラフ</a:t>
            </a:r>
            <a:r>
              <a:rPr lang="en-US" altLang="ja-JP" sz="1000" dirty="0" smtClean="0"/>
              <a:t>G</a:t>
            </a:r>
            <a:r>
              <a:rPr lang="en-US" altLang="ja-JP" sz="800" dirty="0" smtClean="0"/>
              <a:t>1</a:t>
            </a:r>
          </a:p>
          <a:p>
            <a:r>
              <a:rPr lang="en-US" altLang="ja-JP" sz="1000" dirty="0" smtClean="0"/>
              <a:t>(2)</a:t>
            </a:r>
            <a:r>
              <a:rPr lang="ja-JP" altLang="en-US" sz="1000" dirty="0" smtClean="0"/>
              <a:t>　</a:t>
            </a:r>
            <a:r>
              <a:rPr lang="en-US" altLang="ja-JP" sz="1000" dirty="0" smtClean="0"/>
              <a:t>Ore</a:t>
            </a:r>
            <a:r>
              <a:rPr lang="ja-JP" altLang="en-US" sz="1000" dirty="0" smtClean="0"/>
              <a:t>の定理の仮定を満たすが</a:t>
            </a:r>
            <a:r>
              <a:rPr lang="en-US" altLang="ja-JP" sz="1000" dirty="0" smtClean="0"/>
              <a:t>Dirac</a:t>
            </a:r>
            <a:r>
              <a:rPr lang="ja-JP" altLang="en-US" sz="1000" dirty="0" smtClean="0"/>
              <a:t>の定理の仮定を満たさない位数</a:t>
            </a:r>
            <a:r>
              <a:rPr lang="en-US" altLang="ja-JP" sz="1000" dirty="0" smtClean="0"/>
              <a:t>6</a:t>
            </a:r>
            <a:r>
              <a:rPr lang="ja-JP" altLang="en-US" sz="1000" dirty="0" smtClean="0"/>
              <a:t>の単純グラフ</a:t>
            </a:r>
            <a:r>
              <a:rPr lang="en-US" altLang="ja-JP" sz="1000" dirty="0" smtClean="0"/>
              <a:t>G</a:t>
            </a:r>
            <a:r>
              <a:rPr lang="en-US" altLang="ja-JP" sz="800" dirty="0" smtClean="0"/>
              <a:t>2</a:t>
            </a:r>
          </a:p>
          <a:p>
            <a:r>
              <a:rPr lang="en-US" altLang="ja-JP" sz="1000" dirty="0" smtClean="0"/>
              <a:t>(3)</a:t>
            </a:r>
            <a:r>
              <a:rPr lang="ja-JP" altLang="en-US" sz="1000" dirty="0" smtClean="0"/>
              <a:t>　位数</a:t>
            </a:r>
            <a:r>
              <a:rPr lang="en-US" altLang="ja-JP" sz="1000" dirty="0" smtClean="0"/>
              <a:t>7</a:t>
            </a:r>
            <a:r>
              <a:rPr lang="ja-JP" altLang="en-US" sz="1000" dirty="0" smtClean="0"/>
              <a:t>の</a:t>
            </a:r>
            <a:r>
              <a:rPr lang="en-US" altLang="ja-JP" sz="1000" dirty="0" smtClean="0"/>
              <a:t>3-</a:t>
            </a:r>
            <a:r>
              <a:rPr lang="ja-JP" altLang="en-US" sz="1000" dirty="0" smtClean="0"/>
              <a:t>正則グラフ</a:t>
            </a:r>
            <a:r>
              <a:rPr lang="en-US" altLang="ja-JP" sz="1000" dirty="0" smtClean="0"/>
              <a:t>G</a:t>
            </a:r>
            <a:r>
              <a:rPr lang="en-US" altLang="ja-JP" sz="800" dirty="0" smtClean="0"/>
              <a:t>3</a:t>
            </a:r>
          </a:p>
          <a:p>
            <a:r>
              <a:rPr lang="en-US" altLang="ja-JP" sz="1000" dirty="0" smtClean="0"/>
              <a:t>(4)</a:t>
            </a:r>
            <a:r>
              <a:rPr lang="ja-JP" altLang="en-US" sz="1000" dirty="0" smtClean="0"/>
              <a:t>　ある空ではない </a:t>
            </a:r>
            <a:r>
              <a:rPr lang="en-US" altLang="ja-JP" sz="1000" dirty="0" smtClean="0"/>
              <a:t>S</a:t>
            </a:r>
            <a:r>
              <a:rPr lang="ja-JP" altLang="en-US" sz="1000" dirty="0" smtClean="0"/>
              <a:t>⊆</a:t>
            </a:r>
            <a:r>
              <a:rPr lang="en-US" altLang="ja-JP" sz="1000" dirty="0" smtClean="0"/>
              <a:t>V(G</a:t>
            </a:r>
            <a:r>
              <a:rPr lang="en-US" altLang="ja-JP" sz="800" dirty="0" smtClean="0"/>
              <a:t>4</a:t>
            </a:r>
            <a:r>
              <a:rPr lang="en-US" altLang="ja-JP" sz="1000" dirty="0" smtClean="0"/>
              <a:t>)</a:t>
            </a:r>
            <a:r>
              <a:rPr lang="ja-JP" altLang="en-US" sz="1000" dirty="0" smtClean="0"/>
              <a:t> に対し，</a:t>
            </a:r>
            <a:r>
              <a:rPr lang="en-US" altLang="ja-JP" sz="1000" dirty="0" smtClean="0"/>
              <a:t>k(G</a:t>
            </a:r>
            <a:r>
              <a:rPr lang="en-US" altLang="ja-JP" sz="800" dirty="0" smtClean="0"/>
              <a:t>4</a:t>
            </a:r>
            <a:r>
              <a:rPr lang="en-US" altLang="ja-JP" sz="1000" dirty="0" smtClean="0"/>
              <a:t>-S)=|S|+1</a:t>
            </a:r>
            <a:r>
              <a:rPr lang="ja-JP" altLang="en-US" sz="1000" dirty="0" smtClean="0"/>
              <a:t>であるハミルトングラフではない位数</a:t>
            </a:r>
            <a:r>
              <a:rPr lang="en-US" altLang="ja-JP" sz="1000" dirty="0" smtClean="0"/>
              <a:t>5</a:t>
            </a:r>
            <a:r>
              <a:rPr lang="ja-JP" altLang="en-US" sz="1000" dirty="0" smtClean="0"/>
              <a:t>の単純グラフ</a:t>
            </a:r>
            <a:r>
              <a:rPr lang="en-US" altLang="ja-JP" sz="1000" dirty="0" smtClean="0"/>
              <a:t>G</a:t>
            </a:r>
            <a:r>
              <a:rPr lang="en-US" altLang="ja-JP" sz="800" dirty="0" smtClean="0"/>
              <a:t>4</a:t>
            </a:r>
          </a:p>
          <a:p>
            <a:r>
              <a:rPr lang="en-US" altLang="ja-JP" sz="1000" dirty="0" smtClean="0"/>
              <a:t>(5)</a:t>
            </a:r>
            <a:r>
              <a:rPr lang="ja-JP" altLang="en-US" sz="1000" dirty="0" smtClean="0"/>
              <a:t>　</a:t>
            </a:r>
            <a:r>
              <a:rPr lang="en-US" altLang="ja-JP" sz="1000" dirty="0" smtClean="0"/>
              <a:t>K</a:t>
            </a:r>
            <a:r>
              <a:rPr lang="en-US" altLang="ja-JP" sz="800" dirty="0" smtClean="0"/>
              <a:t>1,3</a:t>
            </a:r>
            <a:r>
              <a:rPr lang="ja-JP" altLang="en-US" sz="1000" dirty="0" smtClean="0"/>
              <a:t>を誘導部分グラフとして持たない連結グラフでハミルトングラフではない位数</a:t>
            </a:r>
            <a:r>
              <a:rPr lang="en-US" altLang="ja-JP" sz="1000" dirty="0" smtClean="0"/>
              <a:t>5</a:t>
            </a:r>
            <a:r>
              <a:rPr lang="ja-JP" altLang="en-US" sz="1000" dirty="0" smtClean="0"/>
              <a:t>の単純グラフ</a:t>
            </a:r>
            <a:r>
              <a:rPr lang="en-US" altLang="ja-JP" sz="1000" dirty="0" smtClean="0"/>
              <a:t>G</a:t>
            </a:r>
            <a:r>
              <a:rPr lang="en-US" altLang="ja-JP" sz="800" dirty="0" smtClean="0"/>
              <a:t>5</a:t>
            </a:r>
          </a:p>
          <a:p>
            <a:endParaRPr lang="en-US" altLang="ja-JP" sz="1000" dirty="0" smtClean="0"/>
          </a:p>
          <a:p>
            <a:pPr marL="228600" indent="-228600"/>
            <a:endParaRPr lang="en-US" altLang="ja-JP" sz="1000" dirty="0" smtClean="0"/>
          </a:p>
          <a:p>
            <a:pPr marL="228600" indent="-228600"/>
            <a:r>
              <a:rPr lang="ja-JP" altLang="en-US" sz="1000" dirty="0" smtClean="0"/>
              <a:t>問</a:t>
            </a:r>
            <a:r>
              <a:rPr lang="en-US" altLang="ja-JP" sz="1000" dirty="0" smtClean="0"/>
              <a:t>5</a:t>
            </a:r>
            <a:r>
              <a:rPr lang="ja-JP" altLang="en-US" sz="1000" dirty="0" smtClean="0"/>
              <a:t>　次の重み付きグラフにおける全ての辺を通る重み最小の閉歩道とその重みを書け．</a:t>
            </a:r>
            <a:endParaRPr lang="en-US" altLang="ja-JP" sz="1000" dirty="0" smtClean="0"/>
          </a:p>
          <a:p>
            <a:pPr marL="228600" indent="-228600"/>
            <a:endParaRPr lang="en-US" altLang="ja-JP" sz="1000" dirty="0" smtClean="0"/>
          </a:p>
          <a:p>
            <a:pPr marL="228600" indent="-228600"/>
            <a:endParaRPr lang="en-US" altLang="ja-JP" sz="1000" dirty="0" smtClean="0"/>
          </a:p>
          <a:p>
            <a:pPr marL="228600" indent="-228600"/>
            <a:endParaRPr lang="en-US" altLang="ja-JP" sz="1000" dirty="0" smtClean="0"/>
          </a:p>
          <a:p>
            <a:pPr marL="228600" indent="-228600"/>
            <a:endParaRPr lang="en-US" altLang="ja-JP" sz="1000" dirty="0" smtClean="0"/>
          </a:p>
          <a:p>
            <a:pPr marL="228600" indent="-228600"/>
            <a:endParaRPr lang="en-US" altLang="ja-JP" sz="1000" dirty="0" smtClean="0"/>
          </a:p>
          <a:p>
            <a:endParaRPr lang="en-US" altLang="ja-JP" sz="1000" dirty="0" smtClean="0"/>
          </a:p>
          <a:p>
            <a:endParaRPr lang="en-US" altLang="ja-JP" sz="1000" dirty="0" smtClean="0"/>
          </a:p>
          <a:p>
            <a:endParaRPr lang="en-US" altLang="ja-JP" sz="1000" dirty="0" smtClean="0"/>
          </a:p>
          <a:p>
            <a:endParaRPr lang="en-US" altLang="ja-JP" sz="1000" dirty="0"/>
          </a:p>
          <a:p>
            <a:endParaRPr lang="en-US" altLang="ja-JP" sz="1000" dirty="0" smtClean="0"/>
          </a:p>
          <a:p>
            <a:endParaRPr lang="en-US" altLang="ja-JP" sz="1000" dirty="0"/>
          </a:p>
          <a:p>
            <a:endParaRPr lang="en-US" altLang="ja-JP" sz="1000" dirty="0" smtClean="0"/>
          </a:p>
          <a:p>
            <a:endParaRPr lang="en-US" altLang="ja-JP" sz="1000" dirty="0" smtClean="0"/>
          </a:p>
          <a:p>
            <a:r>
              <a:rPr lang="ja-JP" altLang="en-US" sz="1000" dirty="0" smtClean="0"/>
              <a:t>　</a:t>
            </a:r>
            <a:endParaRPr lang="en-US" altLang="ja-JP" sz="1000" dirty="0" smtClean="0"/>
          </a:p>
          <a:p>
            <a:endParaRPr kumimoji="1" lang="en-US" altLang="ja-JP" sz="1000" dirty="0" smtClean="0"/>
          </a:p>
          <a:p>
            <a:endParaRPr kumimoji="1" lang="en-US" altLang="ja-JP" sz="1000" dirty="0" smtClean="0"/>
          </a:p>
          <a:p>
            <a:pPr marL="228600" indent="-228600"/>
            <a:endParaRPr lang="en-US" altLang="ja-JP" sz="1000" dirty="0" smtClean="0"/>
          </a:p>
          <a:p>
            <a:pPr marL="228600" indent="-228600"/>
            <a:endParaRPr kumimoji="1" lang="en-US" altLang="ja-JP" sz="1000" dirty="0" smtClean="0"/>
          </a:p>
        </p:txBody>
      </p:sp>
      <p:grpSp>
        <p:nvGrpSpPr>
          <p:cNvPr id="44" name="グループ化 43"/>
          <p:cNvGrpSpPr/>
          <p:nvPr/>
        </p:nvGrpSpPr>
        <p:grpSpPr>
          <a:xfrm>
            <a:off x="1448785" y="5292080"/>
            <a:ext cx="2196239" cy="1361802"/>
            <a:chOff x="612216" y="5319638"/>
            <a:chExt cx="2196239" cy="1361802"/>
          </a:xfrm>
        </p:grpSpPr>
        <p:grpSp>
          <p:nvGrpSpPr>
            <p:cNvPr id="5" name="グループ化 46"/>
            <p:cNvGrpSpPr/>
            <p:nvPr/>
          </p:nvGrpSpPr>
          <p:grpSpPr>
            <a:xfrm>
              <a:off x="1232061" y="5538922"/>
              <a:ext cx="1379438" cy="933124"/>
              <a:chOff x="4108822" y="3087390"/>
              <a:chExt cx="2232248" cy="1510010"/>
            </a:xfrm>
          </p:grpSpPr>
          <p:sp>
            <p:nvSpPr>
              <p:cNvPr id="19" name="円/楕円 18"/>
              <p:cNvSpPr/>
              <p:nvPr/>
            </p:nvSpPr>
            <p:spPr>
              <a:xfrm>
                <a:off x="4108822" y="3811662"/>
                <a:ext cx="72008" cy="72008"/>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 name="円/楕円 19"/>
              <p:cNvSpPr/>
              <p:nvPr/>
            </p:nvSpPr>
            <p:spPr>
              <a:xfrm>
                <a:off x="5548982" y="3811662"/>
                <a:ext cx="72008" cy="72008"/>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1" name="円/楕円 20"/>
              <p:cNvSpPr/>
              <p:nvPr/>
            </p:nvSpPr>
            <p:spPr>
              <a:xfrm>
                <a:off x="4831060" y="3087390"/>
                <a:ext cx="72008" cy="72008"/>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 name="円/楕円 21"/>
              <p:cNvSpPr/>
              <p:nvPr/>
            </p:nvSpPr>
            <p:spPr>
              <a:xfrm>
                <a:off x="4835252" y="4525392"/>
                <a:ext cx="72008" cy="72008"/>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23" name="直線コネクタ 22"/>
              <p:cNvCxnSpPr/>
              <p:nvPr/>
            </p:nvCxnSpPr>
            <p:spPr>
              <a:xfrm rot="5400000" flipH="1" flipV="1">
                <a:off x="4133205" y="3137170"/>
                <a:ext cx="724272" cy="722238"/>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4" name="直線コネクタ 23"/>
              <p:cNvCxnSpPr>
                <a:endCxn id="20" idx="5"/>
              </p:cNvCxnSpPr>
              <p:nvPr/>
            </p:nvCxnSpPr>
            <p:spPr>
              <a:xfrm rot="16200000" flipH="1">
                <a:off x="4873414" y="3136093"/>
                <a:ext cx="739127" cy="734935"/>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5" name="直線コネクタ 24"/>
              <p:cNvCxnSpPr/>
              <p:nvPr/>
            </p:nvCxnSpPr>
            <p:spPr>
              <a:xfrm rot="16200000" flipH="1">
                <a:off x="4146984" y="3847669"/>
                <a:ext cx="739127" cy="734935"/>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6" name="直線コネクタ 25"/>
              <p:cNvCxnSpPr/>
              <p:nvPr/>
            </p:nvCxnSpPr>
            <p:spPr>
              <a:xfrm rot="5400000" flipH="1" flipV="1">
                <a:off x="4872335" y="3846587"/>
                <a:ext cx="724272" cy="722238"/>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7" name="直線コネクタ 26"/>
              <p:cNvCxnSpPr>
                <a:endCxn id="20" idx="6"/>
              </p:cNvCxnSpPr>
              <p:nvPr/>
            </p:nvCxnSpPr>
            <p:spPr>
              <a:xfrm flipV="1">
                <a:off x="4146922" y="3847666"/>
                <a:ext cx="1474068" cy="4254"/>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8" name="直線コネクタ 27"/>
              <p:cNvCxnSpPr>
                <a:endCxn id="31" idx="3"/>
              </p:cNvCxnSpPr>
              <p:nvPr/>
            </p:nvCxnSpPr>
            <p:spPr>
              <a:xfrm flipV="1">
                <a:off x="4875510" y="3868933"/>
                <a:ext cx="1404097" cy="696717"/>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9" name="直線コネクタ 28"/>
              <p:cNvCxnSpPr>
                <a:stCxn id="31" idx="1"/>
              </p:cNvCxnSpPr>
              <p:nvPr/>
            </p:nvCxnSpPr>
            <p:spPr>
              <a:xfrm rot="16200000" flipV="1">
                <a:off x="5226026" y="2764433"/>
                <a:ext cx="692525" cy="1414639"/>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31" name="円/楕円 30"/>
              <p:cNvSpPr/>
              <p:nvPr/>
            </p:nvSpPr>
            <p:spPr>
              <a:xfrm>
                <a:off x="6269062" y="3807470"/>
                <a:ext cx="72008" cy="72008"/>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6" name="テキスト ボックス 95"/>
            <p:cNvSpPr txBox="1">
              <a:spLocks noChangeArrowheads="1"/>
            </p:cNvSpPr>
            <p:nvPr/>
          </p:nvSpPr>
          <p:spPr bwMode="auto">
            <a:xfrm>
              <a:off x="1571650" y="6419830"/>
              <a:ext cx="258404" cy="261610"/>
            </a:xfrm>
            <a:prstGeom prst="rect">
              <a:avLst/>
            </a:prstGeom>
            <a:noFill/>
            <a:ln w="9525">
              <a:noFill/>
              <a:miter lim="800000"/>
              <a:headEnd/>
              <a:tailEnd/>
            </a:ln>
          </p:spPr>
          <p:txBody>
            <a:bodyPr wrap="none">
              <a:spAutoFit/>
            </a:bodyPr>
            <a:lstStyle/>
            <a:p>
              <a:r>
                <a:rPr lang="en-US" altLang="ja-JP" sz="1100" dirty="0"/>
                <a:t>d</a:t>
              </a:r>
            </a:p>
          </p:txBody>
        </p:sp>
        <p:sp>
          <p:nvSpPr>
            <p:cNvPr id="7" name="テキスト ボックス 95"/>
            <p:cNvSpPr txBox="1">
              <a:spLocks noChangeArrowheads="1"/>
            </p:cNvSpPr>
            <p:nvPr/>
          </p:nvSpPr>
          <p:spPr bwMode="auto">
            <a:xfrm>
              <a:off x="1128972" y="5984607"/>
              <a:ext cx="258404" cy="261610"/>
            </a:xfrm>
            <a:prstGeom prst="rect">
              <a:avLst/>
            </a:prstGeom>
            <a:noFill/>
            <a:ln w="9525">
              <a:noFill/>
              <a:miter lim="800000"/>
              <a:headEnd/>
              <a:tailEnd/>
            </a:ln>
          </p:spPr>
          <p:txBody>
            <a:bodyPr wrap="none">
              <a:spAutoFit/>
            </a:bodyPr>
            <a:lstStyle/>
            <a:p>
              <a:r>
                <a:rPr lang="en-US" altLang="ja-JP" sz="1100" dirty="0" smtClean="0"/>
                <a:t>b</a:t>
              </a:r>
              <a:endParaRPr lang="en-US" altLang="ja-JP" sz="1100" dirty="0"/>
            </a:p>
          </p:txBody>
        </p:sp>
        <p:sp>
          <p:nvSpPr>
            <p:cNvPr id="8" name="テキスト ボックス 95"/>
            <p:cNvSpPr txBox="1">
              <a:spLocks noChangeArrowheads="1"/>
            </p:cNvSpPr>
            <p:nvPr/>
          </p:nvSpPr>
          <p:spPr bwMode="auto">
            <a:xfrm>
              <a:off x="2033290" y="5959202"/>
              <a:ext cx="243978" cy="261610"/>
            </a:xfrm>
            <a:prstGeom prst="rect">
              <a:avLst/>
            </a:prstGeom>
            <a:noFill/>
            <a:ln w="9525">
              <a:noFill/>
              <a:miter lim="800000"/>
              <a:headEnd/>
              <a:tailEnd/>
            </a:ln>
          </p:spPr>
          <p:txBody>
            <a:bodyPr wrap="none">
              <a:spAutoFit/>
            </a:bodyPr>
            <a:lstStyle/>
            <a:p>
              <a:r>
                <a:rPr lang="en-US" altLang="ja-JP" sz="1100" dirty="0" smtClean="0"/>
                <a:t>c</a:t>
              </a:r>
              <a:endParaRPr lang="en-US" altLang="ja-JP" sz="1100" dirty="0"/>
            </a:p>
          </p:txBody>
        </p:sp>
        <p:sp>
          <p:nvSpPr>
            <p:cNvPr id="9" name="テキスト ボックス 95"/>
            <p:cNvSpPr txBox="1">
              <a:spLocks noChangeArrowheads="1"/>
            </p:cNvSpPr>
            <p:nvPr/>
          </p:nvSpPr>
          <p:spPr bwMode="auto">
            <a:xfrm>
              <a:off x="2553257" y="5863952"/>
              <a:ext cx="255198" cy="261610"/>
            </a:xfrm>
            <a:prstGeom prst="rect">
              <a:avLst/>
            </a:prstGeom>
            <a:noFill/>
            <a:ln w="9525">
              <a:noFill/>
              <a:miter lim="800000"/>
              <a:headEnd/>
              <a:tailEnd/>
            </a:ln>
          </p:spPr>
          <p:txBody>
            <a:bodyPr wrap="none">
              <a:spAutoFit/>
            </a:bodyPr>
            <a:lstStyle/>
            <a:p>
              <a:r>
                <a:rPr lang="en-US" altLang="ja-JP" sz="1100" dirty="0" smtClean="0"/>
                <a:t>e</a:t>
              </a:r>
              <a:endParaRPr lang="en-US" altLang="ja-JP" sz="1100" dirty="0"/>
            </a:p>
          </p:txBody>
        </p:sp>
        <p:sp>
          <p:nvSpPr>
            <p:cNvPr id="10" name="テキスト ボックス 95"/>
            <p:cNvSpPr txBox="1">
              <a:spLocks noChangeArrowheads="1"/>
            </p:cNvSpPr>
            <p:nvPr/>
          </p:nvSpPr>
          <p:spPr bwMode="auto">
            <a:xfrm>
              <a:off x="1579017" y="5319638"/>
              <a:ext cx="251992" cy="261610"/>
            </a:xfrm>
            <a:prstGeom prst="rect">
              <a:avLst/>
            </a:prstGeom>
            <a:noFill/>
            <a:ln w="9525">
              <a:noFill/>
              <a:miter lim="800000"/>
              <a:headEnd/>
              <a:tailEnd/>
            </a:ln>
          </p:spPr>
          <p:txBody>
            <a:bodyPr wrap="none">
              <a:spAutoFit/>
            </a:bodyPr>
            <a:lstStyle/>
            <a:p>
              <a:r>
                <a:rPr lang="en-US" altLang="ja-JP" sz="1100" dirty="0" smtClean="0"/>
                <a:t>a</a:t>
              </a:r>
              <a:endParaRPr lang="en-US" altLang="ja-JP" sz="1100" dirty="0"/>
            </a:p>
          </p:txBody>
        </p:sp>
        <p:sp>
          <p:nvSpPr>
            <p:cNvPr id="11" name="テキスト ボックス 95"/>
            <p:cNvSpPr txBox="1">
              <a:spLocks noChangeArrowheads="1"/>
            </p:cNvSpPr>
            <p:nvPr/>
          </p:nvSpPr>
          <p:spPr bwMode="auto">
            <a:xfrm>
              <a:off x="612216" y="5870302"/>
              <a:ext cx="227948" cy="261610"/>
            </a:xfrm>
            <a:prstGeom prst="rect">
              <a:avLst/>
            </a:prstGeom>
            <a:noFill/>
            <a:ln w="9525">
              <a:noFill/>
              <a:miter lim="800000"/>
              <a:headEnd/>
              <a:tailEnd/>
            </a:ln>
          </p:spPr>
          <p:txBody>
            <a:bodyPr wrap="none">
              <a:spAutoFit/>
            </a:bodyPr>
            <a:lstStyle/>
            <a:p>
              <a:r>
                <a:rPr lang="en-US" altLang="ja-JP" sz="1100" dirty="0" smtClean="0"/>
                <a:t>f</a:t>
              </a:r>
              <a:endParaRPr lang="en-US" altLang="ja-JP" sz="1100" dirty="0"/>
            </a:p>
          </p:txBody>
        </p:sp>
        <p:sp>
          <p:nvSpPr>
            <p:cNvPr id="12" name="テキスト ボックス 95"/>
            <p:cNvSpPr txBox="1">
              <a:spLocks noChangeArrowheads="1"/>
            </p:cNvSpPr>
            <p:nvPr/>
          </p:nvSpPr>
          <p:spPr bwMode="auto">
            <a:xfrm>
              <a:off x="1406426" y="6043910"/>
              <a:ext cx="256802" cy="261610"/>
            </a:xfrm>
            <a:prstGeom prst="rect">
              <a:avLst/>
            </a:prstGeom>
            <a:noFill/>
            <a:ln w="9525">
              <a:noFill/>
              <a:miter lim="800000"/>
              <a:headEnd/>
              <a:tailEnd/>
            </a:ln>
          </p:spPr>
          <p:txBody>
            <a:bodyPr wrap="none">
              <a:spAutoFit/>
            </a:bodyPr>
            <a:lstStyle/>
            <a:p>
              <a:r>
                <a:rPr lang="en-US" altLang="ja-JP" sz="1100" dirty="0" smtClean="0"/>
                <a:t>2</a:t>
              </a:r>
              <a:endParaRPr lang="en-US" altLang="ja-JP" sz="1100" dirty="0"/>
            </a:p>
          </p:txBody>
        </p:sp>
        <p:sp>
          <p:nvSpPr>
            <p:cNvPr id="13" name="テキスト ボックス 95"/>
            <p:cNvSpPr txBox="1">
              <a:spLocks noChangeArrowheads="1"/>
            </p:cNvSpPr>
            <p:nvPr/>
          </p:nvSpPr>
          <p:spPr bwMode="auto">
            <a:xfrm>
              <a:off x="1399556" y="5705078"/>
              <a:ext cx="256802" cy="261610"/>
            </a:xfrm>
            <a:prstGeom prst="rect">
              <a:avLst/>
            </a:prstGeom>
            <a:noFill/>
            <a:ln w="9525">
              <a:noFill/>
              <a:miter lim="800000"/>
              <a:headEnd/>
              <a:tailEnd/>
            </a:ln>
          </p:spPr>
          <p:txBody>
            <a:bodyPr wrap="none">
              <a:spAutoFit/>
            </a:bodyPr>
            <a:lstStyle/>
            <a:p>
              <a:r>
                <a:rPr lang="en-US" altLang="ja-JP" sz="1100" dirty="0" smtClean="0"/>
                <a:t>1</a:t>
              </a:r>
              <a:endParaRPr lang="en-US" altLang="ja-JP" sz="1100" dirty="0"/>
            </a:p>
          </p:txBody>
        </p:sp>
        <p:sp>
          <p:nvSpPr>
            <p:cNvPr id="14" name="テキスト ボックス 95"/>
            <p:cNvSpPr txBox="1">
              <a:spLocks noChangeArrowheads="1"/>
            </p:cNvSpPr>
            <p:nvPr/>
          </p:nvSpPr>
          <p:spPr bwMode="auto">
            <a:xfrm>
              <a:off x="1754263" y="6045051"/>
              <a:ext cx="256802" cy="261610"/>
            </a:xfrm>
            <a:prstGeom prst="rect">
              <a:avLst/>
            </a:prstGeom>
            <a:noFill/>
            <a:ln w="9525">
              <a:noFill/>
              <a:miter lim="800000"/>
              <a:headEnd/>
              <a:tailEnd/>
            </a:ln>
          </p:spPr>
          <p:txBody>
            <a:bodyPr wrap="none">
              <a:spAutoFit/>
            </a:bodyPr>
            <a:lstStyle/>
            <a:p>
              <a:r>
                <a:rPr lang="en-US" altLang="ja-JP" sz="1100" dirty="0" smtClean="0"/>
                <a:t>3</a:t>
              </a:r>
              <a:endParaRPr lang="en-US" altLang="ja-JP" sz="1100" dirty="0"/>
            </a:p>
          </p:txBody>
        </p:sp>
        <p:sp>
          <p:nvSpPr>
            <p:cNvPr id="15" name="テキスト ボックス 95"/>
            <p:cNvSpPr txBox="1">
              <a:spLocks noChangeArrowheads="1"/>
            </p:cNvSpPr>
            <p:nvPr/>
          </p:nvSpPr>
          <p:spPr bwMode="auto">
            <a:xfrm>
              <a:off x="1747416" y="5705078"/>
              <a:ext cx="256802" cy="261610"/>
            </a:xfrm>
            <a:prstGeom prst="rect">
              <a:avLst/>
            </a:prstGeom>
            <a:noFill/>
            <a:ln w="9525">
              <a:noFill/>
              <a:miter lim="800000"/>
              <a:headEnd/>
              <a:tailEnd/>
            </a:ln>
          </p:spPr>
          <p:txBody>
            <a:bodyPr wrap="none">
              <a:spAutoFit/>
            </a:bodyPr>
            <a:lstStyle/>
            <a:p>
              <a:r>
                <a:rPr lang="en-US" altLang="ja-JP" sz="1100" dirty="0" smtClean="0"/>
                <a:t>2</a:t>
              </a:r>
              <a:endParaRPr lang="en-US" altLang="ja-JP" sz="1100" dirty="0"/>
            </a:p>
          </p:txBody>
        </p:sp>
        <p:sp>
          <p:nvSpPr>
            <p:cNvPr id="16" name="テキスト ボックス 95"/>
            <p:cNvSpPr txBox="1">
              <a:spLocks noChangeArrowheads="1"/>
            </p:cNvSpPr>
            <p:nvPr/>
          </p:nvSpPr>
          <p:spPr bwMode="auto">
            <a:xfrm>
              <a:off x="2060848" y="6161509"/>
              <a:ext cx="256802" cy="261610"/>
            </a:xfrm>
            <a:prstGeom prst="rect">
              <a:avLst/>
            </a:prstGeom>
            <a:noFill/>
            <a:ln w="9525">
              <a:noFill/>
              <a:miter lim="800000"/>
              <a:headEnd/>
              <a:tailEnd/>
            </a:ln>
          </p:spPr>
          <p:txBody>
            <a:bodyPr wrap="none">
              <a:spAutoFit/>
            </a:bodyPr>
            <a:lstStyle/>
            <a:p>
              <a:r>
                <a:rPr lang="en-US" altLang="ja-JP" sz="1100" dirty="0" smtClean="0"/>
                <a:t>6</a:t>
              </a:r>
              <a:endParaRPr lang="en-US" altLang="ja-JP" sz="1100" dirty="0"/>
            </a:p>
          </p:txBody>
        </p:sp>
        <p:sp>
          <p:nvSpPr>
            <p:cNvPr id="17" name="テキスト ボックス 95"/>
            <p:cNvSpPr txBox="1">
              <a:spLocks noChangeArrowheads="1"/>
            </p:cNvSpPr>
            <p:nvPr/>
          </p:nvSpPr>
          <p:spPr bwMode="auto">
            <a:xfrm>
              <a:off x="2056656" y="5569570"/>
              <a:ext cx="256802" cy="261610"/>
            </a:xfrm>
            <a:prstGeom prst="rect">
              <a:avLst/>
            </a:prstGeom>
            <a:noFill/>
            <a:ln w="9525">
              <a:noFill/>
              <a:miter lim="800000"/>
              <a:headEnd/>
              <a:tailEnd/>
            </a:ln>
          </p:spPr>
          <p:txBody>
            <a:bodyPr wrap="none">
              <a:spAutoFit/>
            </a:bodyPr>
            <a:lstStyle/>
            <a:p>
              <a:r>
                <a:rPr lang="en-US" altLang="ja-JP" sz="1100" dirty="0" smtClean="0"/>
                <a:t>2</a:t>
              </a:r>
              <a:endParaRPr lang="en-US" altLang="ja-JP" sz="1100" dirty="0"/>
            </a:p>
          </p:txBody>
        </p:sp>
        <p:sp>
          <p:nvSpPr>
            <p:cNvPr id="18" name="テキスト ボックス 95"/>
            <p:cNvSpPr txBox="1">
              <a:spLocks noChangeArrowheads="1"/>
            </p:cNvSpPr>
            <p:nvPr/>
          </p:nvSpPr>
          <p:spPr bwMode="auto">
            <a:xfrm>
              <a:off x="1579017" y="5808842"/>
              <a:ext cx="256802" cy="261610"/>
            </a:xfrm>
            <a:prstGeom prst="rect">
              <a:avLst/>
            </a:prstGeom>
            <a:noFill/>
            <a:ln w="9525">
              <a:noFill/>
              <a:miter lim="800000"/>
              <a:headEnd/>
              <a:tailEnd/>
            </a:ln>
          </p:spPr>
          <p:txBody>
            <a:bodyPr wrap="none">
              <a:spAutoFit/>
            </a:bodyPr>
            <a:lstStyle/>
            <a:p>
              <a:r>
                <a:rPr lang="en-US" altLang="ja-JP" sz="1100" dirty="0" smtClean="0"/>
                <a:t>2</a:t>
              </a:r>
              <a:endParaRPr lang="en-US" altLang="ja-JP" sz="1100" dirty="0"/>
            </a:p>
          </p:txBody>
        </p:sp>
        <p:cxnSp>
          <p:nvCxnSpPr>
            <p:cNvPr id="32" name="直線コネクタ 31"/>
            <p:cNvCxnSpPr/>
            <p:nvPr/>
          </p:nvCxnSpPr>
          <p:spPr>
            <a:xfrm rot="16200000" flipV="1">
              <a:off x="1043387" y="5796312"/>
              <a:ext cx="427952" cy="874189"/>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33" name="円/楕円 32"/>
            <p:cNvSpPr/>
            <p:nvPr/>
          </p:nvSpPr>
          <p:spPr>
            <a:xfrm>
              <a:off x="790104" y="5984602"/>
              <a:ext cx="44498" cy="44498"/>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34" name="直線コネクタ 33"/>
            <p:cNvCxnSpPr/>
            <p:nvPr/>
          </p:nvCxnSpPr>
          <p:spPr>
            <a:xfrm flipV="1">
              <a:off x="821450" y="5567412"/>
              <a:ext cx="867675" cy="430542"/>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5" name="直線コネクタ 34"/>
            <p:cNvCxnSpPr>
              <a:endCxn id="31" idx="2"/>
            </p:cNvCxnSpPr>
            <p:nvPr/>
          </p:nvCxnSpPr>
          <p:spPr>
            <a:xfrm flipV="1">
              <a:off x="2146487" y="6006151"/>
              <a:ext cx="420514" cy="5464"/>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9" name="直線コネクタ 38"/>
            <p:cNvCxnSpPr/>
            <p:nvPr/>
          </p:nvCxnSpPr>
          <p:spPr>
            <a:xfrm flipV="1">
              <a:off x="829196" y="6008985"/>
              <a:ext cx="420514" cy="5464"/>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40" name="テキスト ボックス 95"/>
            <p:cNvSpPr txBox="1">
              <a:spLocks noChangeArrowheads="1"/>
            </p:cNvSpPr>
            <p:nvPr/>
          </p:nvSpPr>
          <p:spPr bwMode="auto">
            <a:xfrm>
              <a:off x="1102519" y="5568429"/>
              <a:ext cx="256802" cy="261610"/>
            </a:xfrm>
            <a:prstGeom prst="rect">
              <a:avLst/>
            </a:prstGeom>
            <a:noFill/>
            <a:ln w="9525">
              <a:noFill/>
              <a:miter lim="800000"/>
              <a:headEnd/>
              <a:tailEnd/>
            </a:ln>
          </p:spPr>
          <p:txBody>
            <a:bodyPr wrap="none">
              <a:spAutoFit/>
            </a:bodyPr>
            <a:lstStyle/>
            <a:p>
              <a:r>
                <a:rPr lang="en-US" altLang="ja-JP" sz="1100" dirty="0" smtClean="0"/>
                <a:t>5</a:t>
              </a:r>
              <a:endParaRPr lang="en-US" altLang="ja-JP" sz="1100" dirty="0"/>
            </a:p>
          </p:txBody>
        </p:sp>
        <p:sp>
          <p:nvSpPr>
            <p:cNvPr id="41" name="テキスト ボックス 95"/>
            <p:cNvSpPr txBox="1">
              <a:spLocks noChangeArrowheads="1"/>
            </p:cNvSpPr>
            <p:nvPr/>
          </p:nvSpPr>
          <p:spPr bwMode="auto">
            <a:xfrm>
              <a:off x="936278" y="5814168"/>
              <a:ext cx="256802" cy="261610"/>
            </a:xfrm>
            <a:prstGeom prst="rect">
              <a:avLst/>
            </a:prstGeom>
            <a:noFill/>
            <a:ln w="9525">
              <a:noFill/>
              <a:miter lim="800000"/>
              <a:headEnd/>
              <a:tailEnd/>
            </a:ln>
          </p:spPr>
          <p:txBody>
            <a:bodyPr wrap="none">
              <a:spAutoFit/>
            </a:bodyPr>
            <a:lstStyle/>
            <a:p>
              <a:r>
                <a:rPr lang="en-US" altLang="ja-JP" sz="1100" dirty="0" smtClean="0"/>
                <a:t>4</a:t>
              </a:r>
              <a:endParaRPr lang="en-US" altLang="ja-JP" sz="1100" dirty="0"/>
            </a:p>
          </p:txBody>
        </p:sp>
        <p:sp>
          <p:nvSpPr>
            <p:cNvPr id="42" name="テキスト ボックス 95"/>
            <p:cNvSpPr txBox="1">
              <a:spLocks noChangeArrowheads="1"/>
            </p:cNvSpPr>
            <p:nvPr/>
          </p:nvSpPr>
          <p:spPr bwMode="auto">
            <a:xfrm>
              <a:off x="1103536" y="6168876"/>
              <a:ext cx="256802" cy="261610"/>
            </a:xfrm>
            <a:prstGeom prst="rect">
              <a:avLst/>
            </a:prstGeom>
            <a:noFill/>
            <a:ln w="9525">
              <a:noFill/>
              <a:miter lim="800000"/>
              <a:headEnd/>
              <a:tailEnd/>
            </a:ln>
          </p:spPr>
          <p:txBody>
            <a:bodyPr wrap="none">
              <a:spAutoFit/>
            </a:bodyPr>
            <a:lstStyle/>
            <a:p>
              <a:r>
                <a:rPr lang="en-US" altLang="ja-JP" sz="1100" dirty="0" smtClean="0"/>
                <a:t>1</a:t>
              </a:r>
              <a:endParaRPr lang="en-US" altLang="ja-JP" sz="1100" dirty="0"/>
            </a:p>
          </p:txBody>
        </p:sp>
        <p:sp>
          <p:nvSpPr>
            <p:cNvPr id="43" name="テキスト ボックス 95"/>
            <p:cNvSpPr txBox="1">
              <a:spLocks noChangeArrowheads="1"/>
            </p:cNvSpPr>
            <p:nvPr/>
          </p:nvSpPr>
          <p:spPr bwMode="auto">
            <a:xfrm>
              <a:off x="2209056" y="5809405"/>
              <a:ext cx="256802" cy="261610"/>
            </a:xfrm>
            <a:prstGeom prst="rect">
              <a:avLst/>
            </a:prstGeom>
            <a:noFill/>
            <a:ln w="9525">
              <a:noFill/>
              <a:miter lim="800000"/>
              <a:headEnd/>
              <a:tailEnd/>
            </a:ln>
          </p:spPr>
          <p:txBody>
            <a:bodyPr wrap="none">
              <a:spAutoFit/>
            </a:bodyPr>
            <a:lstStyle/>
            <a:p>
              <a:r>
                <a:rPr lang="en-US" altLang="ja-JP" sz="1100" dirty="0" smtClean="0"/>
                <a:t>3</a:t>
              </a:r>
              <a:endParaRPr lang="en-US" altLang="ja-JP" sz="1100" dirty="0"/>
            </a:p>
          </p:txBody>
        </p:sp>
      </p:grpSp>
    </p:spTree>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21618</TotalTime>
  <Words>25</Words>
  <Application>Microsoft Office PowerPoint</Application>
  <PresentationFormat>画面に合わせる (4:3)</PresentationFormat>
  <Paragraphs>66</Paragraphs>
  <Slides>1</Slides>
  <Notes>0</Notes>
  <HiddenSlides>0</HiddenSlides>
  <MMClips>0</MMClips>
  <ScaleCrop>false</ScaleCrop>
  <HeadingPairs>
    <vt:vector size="4" baseType="variant">
      <vt:variant>
        <vt:lpstr>テーマ</vt:lpstr>
      </vt:variant>
      <vt:variant>
        <vt:i4>1</vt:i4>
      </vt:variant>
      <vt:variant>
        <vt:lpstr>スライド タイトル</vt:lpstr>
      </vt:variant>
      <vt:variant>
        <vt:i4>1</vt:i4>
      </vt:variant>
    </vt:vector>
  </HeadingPairs>
  <TitlesOfParts>
    <vt:vector size="2" baseType="lpstr">
      <vt:lpstr>Office テーマ</vt:lpstr>
      <vt:lpstr>スライド 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tsugaki</dc:creator>
  <cp:lastModifiedBy>tsugaki</cp:lastModifiedBy>
  <cp:revision>158</cp:revision>
  <dcterms:created xsi:type="dcterms:W3CDTF">2011-05-06T06:23:08Z</dcterms:created>
  <dcterms:modified xsi:type="dcterms:W3CDTF">2012-05-28T04:50:47Z</dcterms:modified>
</cp:coreProperties>
</file>