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7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8C722C5-AFE1-43A9-AEA1-FFCD47112278}" type="datetimeFigureOut">
              <a:rPr kumimoji="1" lang="ja-JP" altLang="en-US" smtClean="0"/>
              <a:pPr/>
              <a:t>2012/7/12</a:t>
            </a:fld>
            <a:endParaRPr kumimoji="1" lang="ja-JP" altLang="en-US"/>
          </a:p>
        </p:txBody>
      </p:sp>
      <p:sp>
        <p:nvSpPr>
          <p:cNvPr id="4" name="スライド イメージ プレースホルダ 3"/>
          <p:cNvSpPr>
            <a:spLocks noGrp="1" noRot="1" noChangeAspect="1"/>
          </p:cNvSpPr>
          <p:nvPr>
            <p:ph type="sldImg" idx="2"/>
          </p:nvPr>
        </p:nvSpPr>
        <p:spPr>
          <a:xfrm>
            <a:off x="1979613" y="739775"/>
            <a:ext cx="2776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748D119F-5B03-43A2-9E5A-B3436DDD376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48D119F-5B03-43A2-9E5A-B3436DDD3764}"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2012/7/12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2012/7/12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2012/7/12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2012/7/12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2012/7/12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2012/7/12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2012/7/12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2012/7/12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2012/7/12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2012/7/12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2012/7/12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2012/7/12</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8640" y="179512"/>
            <a:ext cx="6617517" cy="3816429"/>
          </a:xfrm>
          <a:prstGeom prst="rect">
            <a:avLst/>
          </a:prstGeom>
          <a:noFill/>
        </p:spPr>
        <p:txBody>
          <a:bodyPr wrap="none" rtlCol="0">
            <a:spAutoFit/>
          </a:bodyPr>
          <a:lstStyle/>
          <a:p>
            <a:r>
              <a:rPr lang="en-US" altLang="ja-JP" sz="1200" dirty="0" smtClean="0"/>
              <a:t>2012</a:t>
            </a:r>
            <a:r>
              <a:rPr lang="ja-JP" altLang="en-US" sz="1200" dirty="0" smtClean="0"/>
              <a:t>年度 有限幾何学 期末試験</a:t>
            </a:r>
            <a:endParaRPr lang="en-US" altLang="ja-JP" sz="1200" dirty="0" smtClean="0"/>
          </a:p>
          <a:p>
            <a:endParaRPr lang="en-US" altLang="ja-JP" sz="1000" dirty="0" smtClean="0"/>
          </a:p>
          <a:p>
            <a:endParaRPr lang="en-US" altLang="ja-JP" sz="1000" dirty="0" smtClean="0"/>
          </a:p>
          <a:p>
            <a:r>
              <a:rPr lang="ja-JP" altLang="en-US" sz="1000" dirty="0" smtClean="0"/>
              <a:t>次の各問に答えよ．</a:t>
            </a:r>
            <a:endParaRPr lang="en-US" altLang="ja-JP" sz="1000" dirty="0" smtClean="0"/>
          </a:p>
          <a:p>
            <a:endParaRPr lang="en-US" altLang="ja-JP" sz="1000" dirty="0" smtClean="0"/>
          </a:p>
          <a:p>
            <a:r>
              <a:rPr lang="en-US" altLang="ja-JP" sz="1000" dirty="0" smtClean="0"/>
              <a:t>(1)</a:t>
            </a:r>
            <a:r>
              <a:rPr lang="ja-JP" altLang="en-US" sz="1000" dirty="0" smtClean="0"/>
              <a:t>　頂点数と辺の数が等しい連結グラフが丁度一つの閉路を持つことを示せ．　</a:t>
            </a:r>
            <a:endParaRPr lang="en-US" altLang="ja-JP" sz="1000" dirty="0" smtClean="0"/>
          </a:p>
          <a:p>
            <a:endParaRPr lang="en-US" altLang="ja-JP" sz="1000" dirty="0" smtClean="0"/>
          </a:p>
          <a:p>
            <a:r>
              <a:rPr lang="en-US" altLang="ja-JP" sz="1000" dirty="0" smtClean="0"/>
              <a:t>(2)</a:t>
            </a:r>
            <a:r>
              <a:rPr lang="ja-JP" altLang="en-US" sz="1000" dirty="0" smtClean="0"/>
              <a:t>　次数が</a:t>
            </a:r>
            <a:r>
              <a:rPr lang="en-US" altLang="ja-JP" sz="1000" dirty="0" smtClean="0"/>
              <a:t>k</a:t>
            </a:r>
            <a:r>
              <a:rPr lang="ja-JP" altLang="en-US" sz="1000" dirty="0" smtClean="0"/>
              <a:t>の頂点を</a:t>
            </a:r>
            <a:r>
              <a:rPr lang="en-US" altLang="ja-JP" sz="1000" dirty="0" smtClean="0"/>
              <a:t>l</a:t>
            </a:r>
            <a:r>
              <a:rPr lang="ja-JP" altLang="en-US" sz="1000" dirty="0" smtClean="0"/>
              <a:t>個持つ木は次数</a:t>
            </a:r>
            <a:r>
              <a:rPr lang="en-US" altLang="ja-JP" sz="1000" dirty="0" smtClean="0"/>
              <a:t>1</a:t>
            </a:r>
            <a:r>
              <a:rPr lang="ja-JP" altLang="en-US" sz="1000" dirty="0" smtClean="0"/>
              <a:t>の頂点を少なくとも</a:t>
            </a:r>
            <a:r>
              <a:rPr lang="en-US" altLang="ja-JP" sz="1000" dirty="0" smtClean="0"/>
              <a:t>(k-2)l+2</a:t>
            </a:r>
            <a:r>
              <a:rPr lang="ja-JP" altLang="en-US" sz="1000" dirty="0" smtClean="0"/>
              <a:t>個持つことを示せ．　</a:t>
            </a:r>
            <a:endParaRPr lang="en-US" altLang="ja-JP" sz="1000" dirty="0" smtClean="0"/>
          </a:p>
          <a:p>
            <a:endParaRPr kumimoji="1" lang="en-US" altLang="ja-JP" sz="1000" dirty="0" smtClean="0"/>
          </a:p>
          <a:p>
            <a:r>
              <a:rPr lang="en-US" altLang="ja-JP" sz="1000" dirty="0" smtClean="0"/>
              <a:t>(3)</a:t>
            </a:r>
            <a:r>
              <a:rPr lang="ja-JP" altLang="en-US" sz="1000" dirty="0" smtClean="0"/>
              <a:t>　</a:t>
            </a:r>
            <a:r>
              <a:rPr lang="ja-JP" altLang="en-US" sz="1000" dirty="0" smtClean="0"/>
              <a:t>強</a:t>
            </a:r>
            <a:r>
              <a:rPr lang="ja-JP" altLang="en-US" sz="1000" dirty="0" smtClean="0"/>
              <a:t>連結なトーナメントが長さ</a:t>
            </a:r>
            <a:r>
              <a:rPr lang="en-US" altLang="ja-JP" sz="1000" dirty="0" smtClean="0"/>
              <a:t>3</a:t>
            </a:r>
            <a:r>
              <a:rPr lang="ja-JP" altLang="en-US" sz="1000" dirty="0" err="1" smtClean="0"/>
              <a:t>の有向閉</a:t>
            </a:r>
            <a:r>
              <a:rPr lang="ja-JP" altLang="en-US" sz="1000" dirty="0" smtClean="0"/>
              <a:t>路を持つことを示せ．</a:t>
            </a:r>
            <a:endParaRPr lang="en-US" altLang="ja-JP" sz="1000" dirty="0" smtClean="0"/>
          </a:p>
          <a:p>
            <a:endParaRPr lang="en-US" altLang="ja-JP" sz="1000" dirty="0" smtClean="0"/>
          </a:p>
          <a:p>
            <a:r>
              <a:rPr lang="en-US" altLang="ja-JP" sz="1000" dirty="0" smtClean="0"/>
              <a:t>(4)</a:t>
            </a:r>
            <a:r>
              <a:rPr lang="ja-JP" altLang="en-US" sz="1000" dirty="0" smtClean="0"/>
              <a:t>　位数</a:t>
            </a:r>
            <a:r>
              <a:rPr lang="en-US" altLang="ja-JP" sz="1000" dirty="0" smtClean="0"/>
              <a:t>3</a:t>
            </a:r>
            <a:r>
              <a:rPr lang="ja-JP" altLang="en-US" sz="1000" dirty="0" smtClean="0"/>
              <a:t>以上の</a:t>
            </a:r>
            <a:r>
              <a:rPr lang="ja-JP" altLang="en-US" sz="1000" dirty="0" smtClean="0"/>
              <a:t>連結単純平面</a:t>
            </a:r>
            <a:r>
              <a:rPr lang="ja-JP" altLang="en-US" sz="1000" dirty="0" smtClean="0"/>
              <a:t>グラフ</a:t>
            </a:r>
            <a:r>
              <a:rPr lang="en-US" altLang="ja-JP" sz="1000" dirty="0" smtClean="0"/>
              <a:t>G</a:t>
            </a:r>
            <a:r>
              <a:rPr lang="ja-JP" altLang="en-US" sz="1000" dirty="0" smtClean="0"/>
              <a:t>に対し，</a:t>
            </a:r>
            <a:r>
              <a:rPr lang="en-US" altLang="ja-JP" sz="1000" dirty="0" smtClean="0"/>
              <a:t>G</a:t>
            </a:r>
            <a:r>
              <a:rPr lang="ja-JP" altLang="en-US" sz="1000" dirty="0" smtClean="0"/>
              <a:t>が長さ</a:t>
            </a:r>
            <a:r>
              <a:rPr lang="en-US" altLang="ja-JP" sz="1000" dirty="0" smtClean="0"/>
              <a:t>3</a:t>
            </a:r>
            <a:r>
              <a:rPr lang="ja-JP" altLang="en-US" sz="1000" dirty="0" err="1" smtClean="0"/>
              <a:t>の閉</a:t>
            </a:r>
            <a:r>
              <a:rPr lang="ja-JP" altLang="en-US" sz="1000" dirty="0" smtClean="0"/>
              <a:t>路を持たないならば</a:t>
            </a:r>
            <a:r>
              <a:rPr lang="en-US" altLang="ja-JP" sz="1000" dirty="0" smtClean="0"/>
              <a:t>|E(G)|</a:t>
            </a:r>
            <a:r>
              <a:rPr lang="ja-JP" altLang="en-US" sz="1000" dirty="0" smtClean="0"/>
              <a:t>≦</a:t>
            </a:r>
            <a:r>
              <a:rPr lang="en-US" altLang="ja-JP" sz="1000" dirty="0" smtClean="0"/>
              <a:t>2|V(G)|-4</a:t>
            </a:r>
            <a:r>
              <a:rPr lang="ja-JP" altLang="en-US" sz="1000" dirty="0" smtClean="0"/>
              <a:t>であることを示せ．　</a:t>
            </a:r>
            <a:endParaRPr lang="en-US" altLang="ja-JP" sz="1000" dirty="0" smtClean="0"/>
          </a:p>
          <a:p>
            <a:endParaRPr lang="en-US" altLang="ja-JP" sz="1000" dirty="0" smtClean="0"/>
          </a:p>
          <a:p>
            <a:r>
              <a:rPr lang="en-US" altLang="ja-JP" sz="1000" dirty="0" smtClean="0"/>
              <a:t>(5)</a:t>
            </a:r>
            <a:r>
              <a:rPr lang="ja-JP" altLang="en-US" sz="1000" dirty="0" smtClean="0"/>
              <a:t>　長さ</a:t>
            </a:r>
            <a:r>
              <a:rPr lang="en-US" altLang="ja-JP" sz="1000" dirty="0" smtClean="0"/>
              <a:t>3</a:t>
            </a:r>
            <a:r>
              <a:rPr lang="ja-JP" altLang="en-US" sz="1000" dirty="0" err="1" smtClean="0"/>
              <a:t>の閉</a:t>
            </a:r>
            <a:r>
              <a:rPr lang="ja-JP" altLang="en-US" sz="1000" dirty="0" smtClean="0"/>
              <a:t>路を持たない</a:t>
            </a:r>
            <a:r>
              <a:rPr lang="ja-JP" altLang="en-US" sz="1000" dirty="0" smtClean="0"/>
              <a:t>単純平面グラフ</a:t>
            </a:r>
            <a:r>
              <a:rPr lang="ja-JP" altLang="en-US" sz="1000" dirty="0" smtClean="0"/>
              <a:t>が次数</a:t>
            </a:r>
            <a:r>
              <a:rPr lang="en-US" altLang="ja-JP" sz="1000" dirty="0" smtClean="0"/>
              <a:t>3</a:t>
            </a:r>
            <a:r>
              <a:rPr lang="ja-JP" altLang="en-US" sz="1000" dirty="0" smtClean="0"/>
              <a:t>以下の頂点を持つことを示せ．</a:t>
            </a:r>
            <a:endParaRPr lang="en-US" altLang="ja-JP" sz="1000" dirty="0" smtClean="0"/>
          </a:p>
          <a:p>
            <a:endParaRPr lang="en-US" altLang="ja-JP" sz="1000" dirty="0" smtClean="0"/>
          </a:p>
          <a:p>
            <a:r>
              <a:rPr lang="en-US" altLang="ja-JP" sz="1000" dirty="0" smtClean="0"/>
              <a:t>(6)</a:t>
            </a:r>
            <a:r>
              <a:rPr lang="ja-JP" altLang="en-US" sz="1000" dirty="0" smtClean="0"/>
              <a:t>　長さ</a:t>
            </a:r>
            <a:r>
              <a:rPr lang="en-US" altLang="ja-JP" sz="1000" dirty="0" smtClean="0"/>
              <a:t>3</a:t>
            </a:r>
            <a:r>
              <a:rPr lang="ja-JP" altLang="en-US" sz="1000" dirty="0" err="1" smtClean="0"/>
              <a:t>の閉</a:t>
            </a:r>
            <a:r>
              <a:rPr lang="ja-JP" altLang="en-US" sz="1000" dirty="0" smtClean="0"/>
              <a:t>路を持たない</a:t>
            </a:r>
            <a:r>
              <a:rPr lang="ja-JP" altLang="en-US" sz="1000" dirty="0" smtClean="0"/>
              <a:t>単純平面グラフ</a:t>
            </a:r>
            <a:r>
              <a:rPr lang="ja-JP" altLang="en-US" sz="1000" dirty="0" smtClean="0"/>
              <a:t>が</a:t>
            </a:r>
            <a:r>
              <a:rPr lang="en-US" altLang="ja-JP" sz="1000" dirty="0" smtClean="0"/>
              <a:t>4-</a:t>
            </a:r>
            <a:r>
              <a:rPr lang="ja-JP" altLang="en-US" sz="1000" dirty="0" smtClean="0"/>
              <a:t>彩色可能であることを示せ．</a:t>
            </a:r>
            <a:endParaRPr lang="en-US" altLang="ja-JP" sz="1000" dirty="0" smtClean="0"/>
          </a:p>
          <a:p>
            <a:endParaRPr lang="en-US" altLang="ja-JP" sz="1000" dirty="0" smtClean="0"/>
          </a:p>
          <a:p>
            <a:pPr marL="228600" indent="-228600"/>
            <a:r>
              <a:rPr lang="en-US" altLang="ja-JP" sz="1000" dirty="0" smtClean="0"/>
              <a:t>(7)</a:t>
            </a:r>
            <a:r>
              <a:rPr lang="ja-JP" altLang="en-US" sz="1000" dirty="0" smtClean="0"/>
              <a:t>　図</a:t>
            </a:r>
            <a:r>
              <a:rPr lang="en-US" altLang="ja-JP" sz="1000" dirty="0" smtClean="0"/>
              <a:t>1</a:t>
            </a:r>
            <a:r>
              <a:rPr lang="ja-JP" altLang="en-US" sz="1000" dirty="0" smtClean="0"/>
              <a:t>のグラフの最小全域木を描き，その重さも答えよ．</a:t>
            </a:r>
            <a:endParaRPr lang="en-US" altLang="ja-JP" sz="1000" dirty="0" smtClean="0"/>
          </a:p>
          <a:p>
            <a:pPr marL="228600" indent="-228600"/>
            <a:endParaRPr lang="en-US" altLang="ja-JP" sz="1000" dirty="0" smtClean="0"/>
          </a:p>
          <a:p>
            <a:pPr marL="228600" indent="-228600"/>
            <a:r>
              <a:rPr lang="en-US" altLang="ja-JP" sz="1000" dirty="0" smtClean="0"/>
              <a:t>(8)</a:t>
            </a:r>
            <a:r>
              <a:rPr lang="ja-JP" altLang="en-US" sz="1000" dirty="0" smtClean="0"/>
              <a:t>　重み </a:t>
            </a:r>
            <a:r>
              <a:rPr lang="en-US" altLang="ja-JP" sz="1000" dirty="0" smtClean="0"/>
              <a:t>1</a:t>
            </a:r>
            <a:r>
              <a:rPr lang="ja-JP" altLang="en-US" sz="1000" dirty="0" err="1" smtClean="0"/>
              <a:t>，</a:t>
            </a:r>
            <a:r>
              <a:rPr lang="en-US" altLang="ja-JP" sz="1000" dirty="0" smtClean="0"/>
              <a:t>3</a:t>
            </a:r>
            <a:r>
              <a:rPr lang="ja-JP" altLang="en-US" sz="1000" dirty="0" err="1" smtClean="0"/>
              <a:t>，</a:t>
            </a:r>
            <a:r>
              <a:rPr lang="en-US" altLang="ja-JP" sz="1000" dirty="0" smtClean="0"/>
              <a:t>5</a:t>
            </a:r>
            <a:r>
              <a:rPr lang="ja-JP" altLang="en-US" sz="1000" dirty="0" err="1" smtClean="0"/>
              <a:t>，</a:t>
            </a:r>
            <a:r>
              <a:rPr lang="en-US" altLang="ja-JP" sz="1000" dirty="0" smtClean="0"/>
              <a:t>7</a:t>
            </a:r>
            <a:r>
              <a:rPr lang="ja-JP" altLang="en-US" sz="1000" dirty="0" err="1" smtClean="0"/>
              <a:t>，</a:t>
            </a:r>
            <a:r>
              <a:rPr lang="en-US" altLang="ja-JP" sz="1000" dirty="0" smtClean="0"/>
              <a:t>8 </a:t>
            </a:r>
            <a:r>
              <a:rPr lang="ja-JP" altLang="en-US" sz="1000" dirty="0" smtClean="0"/>
              <a:t>に対する総コード長が最小の</a:t>
            </a:r>
            <a:r>
              <a:rPr lang="en-US" altLang="ja-JP" sz="1000" dirty="0" smtClean="0"/>
              <a:t>2</a:t>
            </a:r>
            <a:r>
              <a:rPr lang="ja-JP" altLang="en-US" sz="1000" dirty="0" smtClean="0"/>
              <a:t>分木を描き，その総コード長も答えよ．</a:t>
            </a:r>
            <a:endParaRPr lang="en-US" altLang="ja-JP" sz="1000" dirty="0" smtClean="0"/>
          </a:p>
          <a:p>
            <a:pPr marL="228600" indent="-228600"/>
            <a:endParaRPr lang="en-US" altLang="ja-JP" sz="1000" dirty="0" smtClean="0"/>
          </a:p>
          <a:p>
            <a:pPr marL="228600" indent="-228600"/>
            <a:r>
              <a:rPr lang="en-US" altLang="ja-JP" sz="1000" dirty="0" smtClean="0"/>
              <a:t>(9)</a:t>
            </a:r>
            <a:r>
              <a:rPr lang="ja-JP" altLang="en-US" sz="1000" dirty="0" smtClean="0"/>
              <a:t>　図</a:t>
            </a:r>
            <a:r>
              <a:rPr lang="en-US" altLang="ja-JP" sz="1000" dirty="0" smtClean="0"/>
              <a:t>2</a:t>
            </a:r>
            <a:r>
              <a:rPr lang="ja-JP" altLang="en-US" sz="1000" dirty="0" smtClean="0"/>
              <a:t>の</a:t>
            </a:r>
            <a:r>
              <a:rPr lang="ja-JP" altLang="en-US" sz="1000" dirty="0" smtClean="0"/>
              <a:t>グラフ</a:t>
            </a:r>
            <a:r>
              <a:rPr lang="ja-JP" altLang="en-US" sz="1000" dirty="0" smtClean="0"/>
              <a:t>は</a:t>
            </a:r>
            <a:r>
              <a:rPr lang="en-US" altLang="ja-JP" sz="1000" dirty="0" smtClean="0"/>
              <a:t>K</a:t>
            </a:r>
            <a:r>
              <a:rPr lang="en-US" altLang="ja-JP" sz="800" dirty="0" smtClean="0"/>
              <a:t>3,3</a:t>
            </a:r>
            <a:r>
              <a:rPr lang="ja-JP" altLang="en-US" sz="1000" dirty="0" smtClean="0"/>
              <a:t>の</a:t>
            </a:r>
            <a:r>
              <a:rPr lang="ja-JP" altLang="en-US" sz="1000" dirty="0" smtClean="0"/>
              <a:t>細分</a:t>
            </a:r>
            <a:r>
              <a:rPr lang="ja-JP" altLang="en-US" sz="1000" dirty="0" smtClean="0"/>
              <a:t>を部分グラフとして含む</a:t>
            </a:r>
            <a:r>
              <a:rPr lang="ja-JP" altLang="en-US" sz="1000" dirty="0" smtClean="0"/>
              <a:t>．このグラフを図示せよ．</a:t>
            </a:r>
            <a:endParaRPr lang="en-US" altLang="ja-JP" sz="1000" dirty="0" smtClean="0"/>
          </a:p>
          <a:p>
            <a:pPr marL="228600" indent="-228600"/>
            <a:endParaRPr lang="en-US" altLang="ja-JP" sz="1000" dirty="0" smtClean="0"/>
          </a:p>
          <a:p>
            <a:pPr marL="228600" indent="-228600"/>
            <a:r>
              <a:rPr lang="en-US" altLang="ja-JP" sz="1000" dirty="0" smtClean="0"/>
              <a:t>(10)</a:t>
            </a:r>
            <a:r>
              <a:rPr lang="ja-JP" altLang="en-US" sz="1000" dirty="0" smtClean="0"/>
              <a:t>　図</a:t>
            </a:r>
            <a:r>
              <a:rPr lang="en-US" altLang="ja-JP" sz="1000" dirty="0" smtClean="0"/>
              <a:t>2</a:t>
            </a:r>
            <a:r>
              <a:rPr lang="ja-JP" altLang="en-US" sz="1000" dirty="0" smtClean="0"/>
              <a:t>のグラフの交差数を求めよ．（理由も書くこと）</a:t>
            </a:r>
            <a:endParaRPr lang="en-US" altLang="ja-JP" sz="1000" dirty="0" smtClean="0"/>
          </a:p>
        </p:txBody>
      </p:sp>
      <p:sp>
        <p:nvSpPr>
          <p:cNvPr id="157" name="テキスト ボックス 8"/>
          <p:cNvSpPr txBox="1">
            <a:spLocks noChangeArrowheads="1"/>
          </p:cNvSpPr>
          <p:nvPr/>
        </p:nvSpPr>
        <p:spPr bwMode="auto">
          <a:xfrm>
            <a:off x="1098604" y="6263233"/>
            <a:ext cx="6502101" cy="307777"/>
          </a:xfrm>
          <a:prstGeom prst="rect">
            <a:avLst/>
          </a:prstGeom>
          <a:noFill/>
          <a:ln w="9525">
            <a:noFill/>
            <a:miter lim="800000"/>
            <a:headEnd/>
            <a:tailEnd/>
          </a:ln>
        </p:spPr>
        <p:txBody>
          <a:bodyPr wrap="none">
            <a:spAutoFit/>
          </a:bodyPr>
          <a:lstStyle/>
          <a:p>
            <a:r>
              <a:rPr lang="ja-JP" altLang="en-US" sz="1400" dirty="0" smtClean="0"/>
              <a:t>図</a:t>
            </a:r>
            <a:r>
              <a:rPr lang="en-US" altLang="ja-JP" sz="1400" dirty="0" smtClean="0"/>
              <a:t>1</a:t>
            </a:r>
            <a:r>
              <a:rPr lang="ja-JP" altLang="en-US" sz="1400" dirty="0" smtClean="0"/>
              <a:t>　　　　　　　　　　　                               図</a:t>
            </a:r>
            <a:r>
              <a:rPr lang="en-US" altLang="ja-JP" sz="1400" dirty="0" smtClean="0"/>
              <a:t>2</a:t>
            </a:r>
            <a:r>
              <a:rPr lang="ja-JP" altLang="en-US" sz="1400" dirty="0" smtClean="0"/>
              <a:t>　          　　　　　　　　　　 </a:t>
            </a:r>
            <a:r>
              <a:rPr lang="en-US" altLang="ja-JP" sz="1400" dirty="0" smtClean="0"/>
              <a:t>                                    </a:t>
            </a:r>
            <a:endParaRPr lang="en-US" altLang="ja-JP" sz="800" dirty="0"/>
          </a:p>
        </p:txBody>
      </p:sp>
      <p:grpSp>
        <p:nvGrpSpPr>
          <p:cNvPr id="169" name="グループ化 168"/>
          <p:cNvGrpSpPr/>
          <p:nvPr/>
        </p:nvGrpSpPr>
        <p:grpSpPr>
          <a:xfrm>
            <a:off x="291350" y="4355976"/>
            <a:ext cx="1913514" cy="1898496"/>
            <a:chOff x="2060996" y="4788024"/>
            <a:chExt cx="1913514" cy="1898496"/>
          </a:xfrm>
        </p:grpSpPr>
        <p:sp>
          <p:nvSpPr>
            <p:cNvPr id="111" name="テキスト ボックス 8"/>
            <p:cNvSpPr txBox="1">
              <a:spLocks noChangeArrowheads="1"/>
            </p:cNvSpPr>
            <p:nvPr/>
          </p:nvSpPr>
          <p:spPr bwMode="auto">
            <a:xfrm>
              <a:off x="3662370" y="5624755"/>
              <a:ext cx="263214" cy="276999"/>
            </a:xfrm>
            <a:prstGeom prst="rect">
              <a:avLst/>
            </a:prstGeom>
            <a:noFill/>
            <a:ln w="9525">
              <a:noFill/>
              <a:miter lim="800000"/>
              <a:headEnd/>
              <a:tailEnd/>
            </a:ln>
          </p:spPr>
          <p:txBody>
            <a:bodyPr wrap="none">
              <a:spAutoFit/>
            </a:bodyPr>
            <a:lstStyle/>
            <a:p>
              <a:r>
                <a:rPr lang="en-US" altLang="ja-JP" sz="1200" dirty="0" smtClean="0"/>
                <a:t>2</a:t>
              </a:r>
              <a:endParaRPr lang="en-US" altLang="ja-JP" sz="1200" dirty="0"/>
            </a:p>
          </p:txBody>
        </p:sp>
        <p:sp>
          <p:nvSpPr>
            <p:cNvPr id="116" name="テキスト ボックス 8"/>
            <p:cNvSpPr txBox="1">
              <a:spLocks noChangeArrowheads="1"/>
            </p:cNvSpPr>
            <p:nvPr/>
          </p:nvSpPr>
          <p:spPr bwMode="auto">
            <a:xfrm>
              <a:off x="2106716" y="5071551"/>
              <a:ext cx="279244" cy="307777"/>
            </a:xfrm>
            <a:prstGeom prst="rect">
              <a:avLst/>
            </a:prstGeom>
            <a:noFill/>
            <a:ln w="9525">
              <a:noFill/>
              <a:miter lim="800000"/>
              <a:headEnd/>
              <a:tailEnd/>
            </a:ln>
          </p:spPr>
          <p:txBody>
            <a:bodyPr wrap="none">
              <a:spAutoFit/>
            </a:bodyPr>
            <a:lstStyle/>
            <a:p>
              <a:r>
                <a:rPr lang="en-US" altLang="ja-JP" sz="1400" dirty="0" smtClean="0"/>
                <a:t>b</a:t>
              </a:r>
              <a:endParaRPr lang="en-US" altLang="ja-JP" sz="1400" dirty="0"/>
            </a:p>
          </p:txBody>
        </p:sp>
        <p:sp>
          <p:nvSpPr>
            <p:cNvPr id="117" name="テキスト ボックス 8"/>
            <p:cNvSpPr txBox="1">
              <a:spLocks noChangeArrowheads="1"/>
            </p:cNvSpPr>
            <p:nvPr/>
          </p:nvSpPr>
          <p:spPr bwMode="auto">
            <a:xfrm>
              <a:off x="3692456" y="5067046"/>
              <a:ext cx="239168" cy="307777"/>
            </a:xfrm>
            <a:prstGeom prst="rect">
              <a:avLst/>
            </a:prstGeom>
            <a:noFill/>
            <a:ln w="9525">
              <a:noFill/>
              <a:miter lim="800000"/>
              <a:headEnd/>
              <a:tailEnd/>
            </a:ln>
          </p:spPr>
          <p:txBody>
            <a:bodyPr wrap="none">
              <a:spAutoFit/>
            </a:bodyPr>
            <a:lstStyle/>
            <a:p>
              <a:r>
                <a:rPr lang="en-US" altLang="ja-JP" sz="1400" dirty="0" smtClean="0"/>
                <a:t>f</a:t>
              </a:r>
              <a:endParaRPr lang="en-US" altLang="ja-JP" sz="1400" dirty="0"/>
            </a:p>
          </p:txBody>
        </p:sp>
        <p:sp>
          <p:nvSpPr>
            <p:cNvPr id="118" name="テキスト ボックス 8"/>
            <p:cNvSpPr txBox="1">
              <a:spLocks noChangeArrowheads="1"/>
            </p:cNvSpPr>
            <p:nvPr/>
          </p:nvSpPr>
          <p:spPr bwMode="auto">
            <a:xfrm>
              <a:off x="2106716" y="5943267"/>
              <a:ext cx="260008" cy="307777"/>
            </a:xfrm>
            <a:prstGeom prst="rect">
              <a:avLst/>
            </a:prstGeom>
            <a:noFill/>
            <a:ln w="9525">
              <a:noFill/>
              <a:miter lim="800000"/>
              <a:headEnd/>
              <a:tailEnd/>
            </a:ln>
          </p:spPr>
          <p:txBody>
            <a:bodyPr wrap="none">
              <a:spAutoFit/>
            </a:bodyPr>
            <a:lstStyle/>
            <a:p>
              <a:r>
                <a:rPr lang="en-US" altLang="ja-JP" sz="1400" dirty="0" smtClean="0"/>
                <a:t>c</a:t>
              </a:r>
              <a:endParaRPr lang="en-US" altLang="ja-JP" sz="1400" dirty="0"/>
            </a:p>
          </p:txBody>
        </p:sp>
        <p:sp>
          <p:nvSpPr>
            <p:cNvPr id="72" name="円/楕円 71"/>
            <p:cNvSpPr/>
            <p:nvPr/>
          </p:nvSpPr>
          <p:spPr bwMode="auto">
            <a:xfrm>
              <a:off x="2310684" y="6132222"/>
              <a:ext cx="64066" cy="6406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3" name="円/楕円 72"/>
            <p:cNvSpPr/>
            <p:nvPr/>
          </p:nvSpPr>
          <p:spPr bwMode="auto">
            <a:xfrm>
              <a:off x="3688150" y="5262200"/>
              <a:ext cx="64066" cy="6406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4" name="直線コネクタ 73"/>
            <p:cNvCxnSpPr>
              <a:endCxn id="153" idx="2"/>
            </p:cNvCxnSpPr>
            <p:nvPr/>
          </p:nvCxnSpPr>
          <p:spPr bwMode="auto">
            <a:xfrm flipV="1">
              <a:off x="2615683" y="5729804"/>
              <a:ext cx="791891" cy="1855"/>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75" name="円/楕円 74"/>
            <p:cNvSpPr/>
            <p:nvPr/>
          </p:nvSpPr>
          <p:spPr bwMode="auto">
            <a:xfrm>
              <a:off x="3687360" y="6129057"/>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6" name="円/楕円 75"/>
            <p:cNvSpPr/>
            <p:nvPr/>
          </p:nvSpPr>
          <p:spPr bwMode="auto">
            <a:xfrm>
              <a:off x="2305654" y="5267125"/>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8" name="直線コネクタ 77"/>
            <p:cNvCxnSpPr>
              <a:stCxn id="76" idx="4"/>
            </p:cNvCxnSpPr>
            <p:nvPr/>
          </p:nvCxnSpPr>
          <p:spPr bwMode="auto">
            <a:xfrm rot="5400000">
              <a:off x="1920581" y="5749322"/>
              <a:ext cx="834844" cy="162"/>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bwMode="auto">
            <a:xfrm rot="5400000">
              <a:off x="3307443" y="5732174"/>
              <a:ext cx="834844" cy="162"/>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80" name="直線コネクタ 79"/>
            <p:cNvCxnSpPr>
              <a:stCxn id="75" idx="1"/>
              <a:endCxn id="81" idx="5"/>
            </p:cNvCxnSpPr>
            <p:nvPr/>
          </p:nvCxnSpPr>
          <p:spPr bwMode="auto">
            <a:xfrm rot="16200000" flipV="1">
              <a:off x="2857321" y="5299018"/>
              <a:ext cx="1034506" cy="644568"/>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81" name="円/楕円 80"/>
            <p:cNvSpPr/>
            <p:nvPr/>
          </p:nvSpPr>
          <p:spPr bwMode="auto">
            <a:xfrm>
              <a:off x="2996931" y="5048691"/>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2" name="円/楕円 81"/>
            <p:cNvSpPr/>
            <p:nvPr/>
          </p:nvSpPr>
          <p:spPr bwMode="auto">
            <a:xfrm>
              <a:off x="2992817" y="6366389"/>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85" name="直線コネクタ 84"/>
            <p:cNvCxnSpPr/>
            <p:nvPr/>
          </p:nvCxnSpPr>
          <p:spPr bwMode="auto">
            <a:xfrm rot="5400000" flipH="1" flipV="1">
              <a:off x="2150123" y="5305681"/>
              <a:ext cx="1057937" cy="66420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87" name="直線コネクタ 86"/>
            <p:cNvCxnSpPr/>
            <p:nvPr/>
          </p:nvCxnSpPr>
          <p:spPr bwMode="auto">
            <a:xfrm rot="16200000" flipV="1">
              <a:off x="2168252" y="5530064"/>
              <a:ext cx="1034506" cy="644568"/>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88" name="直線コネクタ 87"/>
            <p:cNvCxnSpPr/>
            <p:nvPr/>
          </p:nvCxnSpPr>
          <p:spPr bwMode="auto">
            <a:xfrm rot="5400000" flipH="1" flipV="1">
              <a:off x="2840855" y="5514278"/>
              <a:ext cx="1057937" cy="66420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89" name="直線コネクタ 88"/>
            <p:cNvCxnSpPr>
              <a:stCxn id="76" idx="7"/>
              <a:endCxn id="81" idx="2"/>
            </p:cNvCxnSpPr>
            <p:nvPr/>
          </p:nvCxnSpPr>
          <p:spPr bwMode="auto">
            <a:xfrm rot="5400000" flipH="1" flipV="1">
              <a:off x="2581221" y="4860913"/>
              <a:ext cx="195503" cy="635919"/>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92" name="直線コネクタ 91"/>
            <p:cNvCxnSpPr/>
            <p:nvPr/>
          </p:nvCxnSpPr>
          <p:spPr bwMode="auto">
            <a:xfrm rot="5400000" flipH="1" flipV="1">
              <a:off x="3270973" y="5967049"/>
              <a:ext cx="195503" cy="635919"/>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93" name="直線コネクタ 92"/>
            <p:cNvCxnSpPr>
              <a:endCxn id="73" idx="1"/>
            </p:cNvCxnSpPr>
            <p:nvPr/>
          </p:nvCxnSpPr>
          <p:spPr bwMode="auto">
            <a:xfrm>
              <a:off x="3043145" y="5071376"/>
              <a:ext cx="654387" cy="200206"/>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95" name="直線コネクタ 94"/>
            <p:cNvCxnSpPr/>
            <p:nvPr/>
          </p:nvCxnSpPr>
          <p:spPr bwMode="auto">
            <a:xfrm>
              <a:off x="2348640" y="6187256"/>
              <a:ext cx="654387" cy="200206"/>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03" name="テキスト ボックス 8"/>
            <p:cNvSpPr txBox="1">
              <a:spLocks noChangeArrowheads="1"/>
            </p:cNvSpPr>
            <p:nvPr/>
          </p:nvSpPr>
          <p:spPr bwMode="auto">
            <a:xfrm>
              <a:off x="2753353" y="5312639"/>
              <a:ext cx="263214" cy="276999"/>
            </a:xfrm>
            <a:prstGeom prst="rect">
              <a:avLst/>
            </a:prstGeom>
            <a:noFill/>
            <a:ln w="9525">
              <a:noFill/>
              <a:miter lim="800000"/>
              <a:headEnd/>
              <a:tailEnd/>
            </a:ln>
          </p:spPr>
          <p:txBody>
            <a:bodyPr wrap="none">
              <a:spAutoFit/>
            </a:bodyPr>
            <a:lstStyle/>
            <a:p>
              <a:r>
                <a:rPr lang="en-US" altLang="ja-JP" sz="1200" dirty="0" smtClean="0"/>
                <a:t>7</a:t>
              </a:r>
              <a:endParaRPr lang="en-US" altLang="ja-JP" sz="1200" dirty="0"/>
            </a:p>
          </p:txBody>
        </p:sp>
        <p:sp>
          <p:nvSpPr>
            <p:cNvPr id="104" name="テキスト ボックス 8"/>
            <p:cNvSpPr txBox="1">
              <a:spLocks noChangeArrowheads="1"/>
            </p:cNvSpPr>
            <p:nvPr/>
          </p:nvSpPr>
          <p:spPr bwMode="auto">
            <a:xfrm>
              <a:off x="3045585" y="5315895"/>
              <a:ext cx="263214" cy="276999"/>
            </a:xfrm>
            <a:prstGeom prst="rect">
              <a:avLst/>
            </a:prstGeom>
            <a:noFill/>
            <a:ln w="9525">
              <a:noFill/>
              <a:miter lim="800000"/>
              <a:headEnd/>
              <a:tailEnd/>
            </a:ln>
          </p:spPr>
          <p:txBody>
            <a:bodyPr wrap="none">
              <a:spAutoFit/>
            </a:bodyPr>
            <a:lstStyle/>
            <a:p>
              <a:r>
                <a:rPr lang="en-US" altLang="ja-JP" sz="1200" dirty="0" smtClean="0"/>
                <a:t>7</a:t>
              </a:r>
              <a:endParaRPr lang="en-US" altLang="ja-JP" sz="1200" dirty="0"/>
            </a:p>
          </p:txBody>
        </p:sp>
        <p:sp>
          <p:nvSpPr>
            <p:cNvPr id="105" name="テキスト ボックス 8"/>
            <p:cNvSpPr txBox="1">
              <a:spLocks noChangeArrowheads="1"/>
            </p:cNvSpPr>
            <p:nvPr/>
          </p:nvSpPr>
          <p:spPr bwMode="auto">
            <a:xfrm>
              <a:off x="2744624" y="5876970"/>
              <a:ext cx="263214" cy="276999"/>
            </a:xfrm>
            <a:prstGeom prst="rect">
              <a:avLst/>
            </a:prstGeom>
            <a:noFill/>
            <a:ln w="9525">
              <a:noFill/>
              <a:miter lim="800000"/>
              <a:headEnd/>
              <a:tailEnd/>
            </a:ln>
          </p:spPr>
          <p:txBody>
            <a:bodyPr wrap="none">
              <a:spAutoFit/>
            </a:bodyPr>
            <a:lstStyle/>
            <a:p>
              <a:r>
                <a:rPr lang="en-US" altLang="ja-JP" sz="1200" dirty="0" smtClean="0"/>
                <a:t>8</a:t>
              </a:r>
              <a:endParaRPr lang="en-US" altLang="ja-JP" sz="1200" dirty="0"/>
            </a:p>
          </p:txBody>
        </p:sp>
        <p:sp>
          <p:nvSpPr>
            <p:cNvPr id="106" name="テキスト ボックス 8"/>
            <p:cNvSpPr txBox="1">
              <a:spLocks noChangeArrowheads="1"/>
            </p:cNvSpPr>
            <p:nvPr/>
          </p:nvSpPr>
          <p:spPr bwMode="auto">
            <a:xfrm>
              <a:off x="2973137" y="5878614"/>
              <a:ext cx="341760" cy="276999"/>
            </a:xfrm>
            <a:prstGeom prst="rect">
              <a:avLst/>
            </a:prstGeom>
            <a:noFill/>
            <a:ln w="9525">
              <a:noFill/>
              <a:miter lim="800000"/>
              <a:headEnd/>
              <a:tailEnd/>
            </a:ln>
          </p:spPr>
          <p:txBody>
            <a:bodyPr wrap="none">
              <a:spAutoFit/>
            </a:bodyPr>
            <a:lstStyle/>
            <a:p>
              <a:r>
                <a:rPr lang="en-US" altLang="ja-JP" sz="1200" dirty="0" smtClean="0"/>
                <a:t>14</a:t>
              </a:r>
              <a:endParaRPr lang="en-US" altLang="ja-JP" sz="1200" dirty="0"/>
            </a:p>
          </p:txBody>
        </p:sp>
        <p:sp>
          <p:nvSpPr>
            <p:cNvPr id="107" name="テキスト ボックス 8"/>
            <p:cNvSpPr txBox="1">
              <a:spLocks noChangeArrowheads="1"/>
            </p:cNvSpPr>
            <p:nvPr/>
          </p:nvSpPr>
          <p:spPr bwMode="auto">
            <a:xfrm>
              <a:off x="2866291" y="5498578"/>
              <a:ext cx="341760" cy="276999"/>
            </a:xfrm>
            <a:prstGeom prst="rect">
              <a:avLst/>
            </a:prstGeom>
            <a:noFill/>
            <a:ln w="9525">
              <a:noFill/>
              <a:miter lim="800000"/>
              <a:headEnd/>
              <a:tailEnd/>
            </a:ln>
          </p:spPr>
          <p:txBody>
            <a:bodyPr wrap="none">
              <a:spAutoFit/>
            </a:bodyPr>
            <a:lstStyle/>
            <a:p>
              <a:r>
                <a:rPr lang="en-US" altLang="ja-JP" sz="1200" dirty="0" smtClean="0"/>
                <a:t>12</a:t>
              </a:r>
              <a:endParaRPr lang="en-US" altLang="ja-JP" sz="1200" dirty="0"/>
            </a:p>
          </p:txBody>
        </p:sp>
        <p:sp>
          <p:nvSpPr>
            <p:cNvPr id="108" name="テキスト ボックス 8"/>
            <p:cNvSpPr txBox="1">
              <a:spLocks noChangeArrowheads="1"/>
            </p:cNvSpPr>
            <p:nvPr/>
          </p:nvSpPr>
          <p:spPr bwMode="auto">
            <a:xfrm>
              <a:off x="2441479" y="4962394"/>
              <a:ext cx="341760" cy="276999"/>
            </a:xfrm>
            <a:prstGeom prst="rect">
              <a:avLst/>
            </a:prstGeom>
            <a:noFill/>
            <a:ln w="9525">
              <a:noFill/>
              <a:miter lim="800000"/>
              <a:headEnd/>
              <a:tailEnd/>
            </a:ln>
          </p:spPr>
          <p:txBody>
            <a:bodyPr wrap="none">
              <a:spAutoFit/>
            </a:bodyPr>
            <a:lstStyle/>
            <a:p>
              <a:r>
                <a:rPr lang="en-US" altLang="ja-JP" sz="1200" dirty="0" smtClean="0"/>
                <a:t>21</a:t>
              </a:r>
              <a:endParaRPr lang="en-US" altLang="ja-JP" sz="1200" dirty="0"/>
            </a:p>
          </p:txBody>
        </p:sp>
        <p:sp>
          <p:nvSpPr>
            <p:cNvPr id="109" name="テキスト ボックス 8"/>
            <p:cNvSpPr txBox="1">
              <a:spLocks noChangeArrowheads="1"/>
            </p:cNvSpPr>
            <p:nvPr/>
          </p:nvSpPr>
          <p:spPr bwMode="auto">
            <a:xfrm>
              <a:off x="3293628" y="4969048"/>
              <a:ext cx="263214" cy="276999"/>
            </a:xfrm>
            <a:prstGeom prst="rect">
              <a:avLst/>
            </a:prstGeom>
            <a:noFill/>
            <a:ln w="9525">
              <a:noFill/>
              <a:miter lim="800000"/>
              <a:headEnd/>
              <a:tailEnd/>
            </a:ln>
          </p:spPr>
          <p:txBody>
            <a:bodyPr wrap="none">
              <a:spAutoFit/>
            </a:bodyPr>
            <a:lstStyle/>
            <a:p>
              <a:r>
                <a:rPr lang="en-US" altLang="ja-JP" sz="1200" dirty="0" smtClean="0"/>
                <a:t>5</a:t>
              </a:r>
              <a:endParaRPr lang="en-US" altLang="ja-JP" sz="1200" dirty="0"/>
            </a:p>
          </p:txBody>
        </p:sp>
        <p:sp>
          <p:nvSpPr>
            <p:cNvPr id="110" name="テキスト ボックス 8"/>
            <p:cNvSpPr txBox="1">
              <a:spLocks noChangeArrowheads="1"/>
            </p:cNvSpPr>
            <p:nvPr/>
          </p:nvSpPr>
          <p:spPr bwMode="auto">
            <a:xfrm>
              <a:off x="2060996" y="5621327"/>
              <a:ext cx="341760" cy="276999"/>
            </a:xfrm>
            <a:prstGeom prst="rect">
              <a:avLst/>
            </a:prstGeom>
            <a:noFill/>
            <a:ln w="9525">
              <a:noFill/>
              <a:miter lim="800000"/>
              <a:headEnd/>
              <a:tailEnd/>
            </a:ln>
          </p:spPr>
          <p:txBody>
            <a:bodyPr wrap="none">
              <a:spAutoFit/>
            </a:bodyPr>
            <a:lstStyle/>
            <a:p>
              <a:r>
                <a:rPr lang="en-US" altLang="ja-JP" sz="1200" dirty="0" smtClean="0"/>
                <a:t>16</a:t>
              </a:r>
              <a:endParaRPr lang="en-US" altLang="ja-JP" sz="1200" dirty="0"/>
            </a:p>
          </p:txBody>
        </p:sp>
        <p:sp>
          <p:nvSpPr>
            <p:cNvPr id="112" name="テキスト ボックス 8"/>
            <p:cNvSpPr txBox="1">
              <a:spLocks noChangeArrowheads="1"/>
            </p:cNvSpPr>
            <p:nvPr/>
          </p:nvSpPr>
          <p:spPr bwMode="auto">
            <a:xfrm>
              <a:off x="2522442" y="6223679"/>
              <a:ext cx="263214" cy="276999"/>
            </a:xfrm>
            <a:prstGeom prst="rect">
              <a:avLst/>
            </a:prstGeom>
            <a:noFill/>
            <a:ln w="9525">
              <a:noFill/>
              <a:miter lim="800000"/>
              <a:headEnd/>
              <a:tailEnd/>
            </a:ln>
          </p:spPr>
          <p:txBody>
            <a:bodyPr wrap="none">
              <a:spAutoFit/>
            </a:bodyPr>
            <a:lstStyle/>
            <a:p>
              <a:r>
                <a:rPr lang="en-US" altLang="ja-JP" sz="1200" dirty="0" smtClean="0"/>
                <a:t>3</a:t>
              </a:r>
              <a:endParaRPr lang="en-US" altLang="ja-JP" sz="1200" dirty="0"/>
            </a:p>
          </p:txBody>
        </p:sp>
        <p:sp>
          <p:nvSpPr>
            <p:cNvPr id="113" name="テキスト ボックス 8"/>
            <p:cNvSpPr txBox="1">
              <a:spLocks noChangeArrowheads="1"/>
            </p:cNvSpPr>
            <p:nvPr/>
          </p:nvSpPr>
          <p:spPr bwMode="auto">
            <a:xfrm>
              <a:off x="3265382" y="6234712"/>
              <a:ext cx="263214" cy="276999"/>
            </a:xfrm>
            <a:prstGeom prst="rect">
              <a:avLst/>
            </a:prstGeom>
            <a:noFill/>
            <a:ln w="9525">
              <a:noFill/>
              <a:miter lim="800000"/>
              <a:headEnd/>
              <a:tailEnd/>
            </a:ln>
          </p:spPr>
          <p:txBody>
            <a:bodyPr wrap="none">
              <a:spAutoFit/>
            </a:bodyPr>
            <a:lstStyle/>
            <a:p>
              <a:r>
                <a:rPr lang="en-US" altLang="ja-JP" sz="1200" dirty="0" smtClean="0"/>
                <a:t>9</a:t>
              </a:r>
              <a:endParaRPr lang="en-US" altLang="ja-JP" sz="1200" dirty="0"/>
            </a:p>
          </p:txBody>
        </p:sp>
        <p:sp>
          <p:nvSpPr>
            <p:cNvPr id="115" name="テキスト ボックス 8"/>
            <p:cNvSpPr txBox="1">
              <a:spLocks noChangeArrowheads="1"/>
            </p:cNvSpPr>
            <p:nvPr/>
          </p:nvSpPr>
          <p:spPr bwMode="auto">
            <a:xfrm>
              <a:off x="2906424" y="4788024"/>
              <a:ext cx="271228" cy="307777"/>
            </a:xfrm>
            <a:prstGeom prst="rect">
              <a:avLst/>
            </a:prstGeom>
            <a:noFill/>
            <a:ln w="9525">
              <a:noFill/>
              <a:miter lim="800000"/>
              <a:headEnd/>
              <a:tailEnd/>
            </a:ln>
          </p:spPr>
          <p:txBody>
            <a:bodyPr wrap="none">
              <a:spAutoFit/>
            </a:bodyPr>
            <a:lstStyle/>
            <a:p>
              <a:r>
                <a:rPr lang="en-US" altLang="ja-JP" sz="1400" dirty="0"/>
                <a:t>a</a:t>
              </a:r>
            </a:p>
          </p:txBody>
        </p:sp>
        <p:sp>
          <p:nvSpPr>
            <p:cNvPr id="119" name="テキスト ボックス 8"/>
            <p:cNvSpPr txBox="1">
              <a:spLocks noChangeArrowheads="1"/>
            </p:cNvSpPr>
            <p:nvPr/>
          </p:nvSpPr>
          <p:spPr bwMode="auto">
            <a:xfrm>
              <a:off x="2898804" y="6378743"/>
              <a:ext cx="279244" cy="307777"/>
            </a:xfrm>
            <a:prstGeom prst="rect">
              <a:avLst/>
            </a:prstGeom>
            <a:noFill/>
            <a:ln w="9525">
              <a:noFill/>
              <a:miter lim="800000"/>
              <a:headEnd/>
              <a:tailEnd/>
            </a:ln>
          </p:spPr>
          <p:txBody>
            <a:bodyPr wrap="none">
              <a:spAutoFit/>
            </a:bodyPr>
            <a:lstStyle/>
            <a:p>
              <a:r>
                <a:rPr lang="en-US" altLang="ja-JP" sz="1400" dirty="0" smtClean="0"/>
                <a:t>d</a:t>
              </a:r>
              <a:endParaRPr lang="en-US" altLang="ja-JP" sz="1400" dirty="0"/>
            </a:p>
          </p:txBody>
        </p:sp>
        <p:sp>
          <p:nvSpPr>
            <p:cNvPr id="120" name="テキスト ボックス 8"/>
            <p:cNvSpPr txBox="1">
              <a:spLocks noChangeArrowheads="1"/>
            </p:cNvSpPr>
            <p:nvPr/>
          </p:nvSpPr>
          <p:spPr bwMode="auto">
            <a:xfrm>
              <a:off x="3700076" y="5950887"/>
              <a:ext cx="274434" cy="307777"/>
            </a:xfrm>
            <a:prstGeom prst="rect">
              <a:avLst/>
            </a:prstGeom>
            <a:noFill/>
            <a:ln w="9525">
              <a:noFill/>
              <a:miter lim="800000"/>
              <a:headEnd/>
              <a:tailEnd/>
            </a:ln>
          </p:spPr>
          <p:txBody>
            <a:bodyPr wrap="none">
              <a:spAutoFit/>
            </a:bodyPr>
            <a:lstStyle/>
            <a:p>
              <a:r>
                <a:rPr lang="en-US" altLang="ja-JP" sz="1400" dirty="0" smtClean="0"/>
                <a:t>e</a:t>
              </a:r>
              <a:endParaRPr lang="en-US" altLang="ja-JP" sz="1400" dirty="0"/>
            </a:p>
          </p:txBody>
        </p:sp>
        <p:sp>
          <p:nvSpPr>
            <p:cNvPr id="152" name="円/楕円 151"/>
            <p:cNvSpPr/>
            <p:nvPr/>
          </p:nvSpPr>
          <p:spPr bwMode="auto">
            <a:xfrm>
              <a:off x="2576819" y="5697939"/>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3" name="円/楕円 152"/>
            <p:cNvSpPr/>
            <p:nvPr/>
          </p:nvSpPr>
          <p:spPr bwMode="auto">
            <a:xfrm>
              <a:off x="3407574" y="5697376"/>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5" name="テキスト ボックス 8"/>
            <p:cNvSpPr txBox="1">
              <a:spLocks noChangeArrowheads="1"/>
            </p:cNvSpPr>
            <p:nvPr/>
          </p:nvSpPr>
          <p:spPr bwMode="auto">
            <a:xfrm>
              <a:off x="2478044" y="5704383"/>
              <a:ext cx="269626" cy="307777"/>
            </a:xfrm>
            <a:prstGeom prst="rect">
              <a:avLst/>
            </a:prstGeom>
            <a:noFill/>
            <a:ln w="9525">
              <a:noFill/>
              <a:miter lim="800000"/>
              <a:headEnd/>
              <a:tailEnd/>
            </a:ln>
          </p:spPr>
          <p:txBody>
            <a:bodyPr wrap="none">
              <a:spAutoFit/>
            </a:bodyPr>
            <a:lstStyle/>
            <a:p>
              <a:r>
                <a:rPr lang="en-US" altLang="ja-JP" sz="1400" dirty="0"/>
                <a:t>g</a:t>
              </a:r>
            </a:p>
          </p:txBody>
        </p:sp>
        <p:sp>
          <p:nvSpPr>
            <p:cNvPr id="156" name="テキスト ボックス 8"/>
            <p:cNvSpPr txBox="1">
              <a:spLocks noChangeArrowheads="1"/>
            </p:cNvSpPr>
            <p:nvPr/>
          </p:nvSpPr>
          <p:spPr bwMode="auto">
            <a:xfrm>
              <a:off x="3311314" y="5724128"/>
              <a:ext cx="279244" cy="307777"/>
            </a:xfrm>
            <a:prstGeom prst="rect">
              <a:avLst/>
            </a:prstGeom>
            <a:noFill/>
            <a:ln w="9525">
              <a:noFill/>
              <a:miter lim="800000"/>
              <a:headEnd/>
              <a:tailEnd/>
            </a:ln>
          </p:spPr>
          <p:txBody>
            <a:bodyPr wrap="none">
              <a:spAutoFit/>
            </a:bodyPr>
            <a:lstStyle/>
            <a:p>
              <a:r>
                <a:rPr lang="en-US" altLang="ja-JP" sz="1400" dirty="0"/>
                <a:t>h</a:t>
              </a:r>
            </a:p>
          </p:txBody>
        </p:sp>
        <p:sp>
          <p:nvSpPr>
            <p:cNvPr id="165" name="テキスト ボックス 8"/>
            <p:cNvSpPr txBox="1">
              <a:spLocks noChangeArrowheads="1"/>
            </p:cNvSpPr>
            <p:nvPr/>
          </p:nvSpPr>
          <p:spPr bwMode="auto">
            <a:xfrm>
              <a:off x="2416125" y="5322728"/>
              <a:ext cx="263214" cy="276999"/>
            </a:xfrm>
            <a:prstGeom prst="rect">
              <a:avLst/>
            </a:prstGeom>
            <a:noFill/>
            <a:ln w="9525">
              <a:noFill/>
              <a:miter lim="800000"/>
              <a:headEnd/>
              <a:tailEnd/>
            </a:ln>
          </p:spPr>
          <p:txBody>
            <a:bodyPr wrap="none">
              <a:spAutoFit/>
            </a:bodyPr>
            <a:lstStyle/>
            <a:p>
              <a:r>
                <a:rPr lang="en-US" altLang="ja-JP" sz="1200" dirty="0" smtClean="0"/>
                <a:t>9</a:t>
              </a:r>
              <a:endParaRPr lang="en-US" altLang="ja-JP" sz="1200" dirty="0"/>
            </a:p>
          </p:txBody>
        </p:sp>
        <p:sp>
          <p:nvSpPr>
            <p:cNvPr id="166" name="テキスト ボックス 8"/>
            <p:cNvSpPr txBox="1">
              <a:spLocks noChangeArrowheads="1"/>
            </p:cNvSpPr>
            <p:nvPr/>
          </p:nvSpPr>
          <p:spPr bwMode="auto">
            <a:xfrm>
              <a:off x="3377047" y="5334947"/>
              <a:ext cx="263214" cy="276999"/>
            </a:xfrm>
            <a:prstGeom prst="rect">
              <a:avLst/>
            </a:prstGeom>
            <a:noFill/>
            <a:ln w="9525">
              <a:noFill/>
              <a:miter lim="800000"/>
              <a:headEnd/>
              <a:tailEnd/>
            </a:ln>
          </p:spPr>
          <p:txBody>
            <a:bodyPr wrap="none">
              <a:spAutoFit/>
            </a:bodyPr>
            <a:lstStyle/>
            <a:p>
              <a:r>
                <a:rPr lang="en-US" altLang="ja-JP" sz="1200" dirty="0" smtClean="0"/>
                <a:t>6</a:t>
              </a:r>
              <a:endParaRPr lang="en-US" altLang="ja-JP" sz="1200" dirty="0"/>
            </a:p>
          </p:txBody>
        </p:sp>
        <p:sp>
          <p:nvSpPr>
            <p:cNvPr id="167" name="テキスト ボックス 8"/>
            <p:cNvSpPr txBox="1">
              <a:spLocks noChangeArrowheads="1"/>
            </p:cNvSpPr>
            <p:nvPr/>
          </p:nvSpPr>
          <p:spPr bwMode="auto">
            <a:xfrm>
              <a:off x="3390333" y="5879177"/>
              <a:ext cx="263214" cy="276999"/>
            </a:xfrm>
            <a:prstGeom prst="rect">
              <a:avLst/>
            </a:prstGeom>
            <a:noFill/>
            <a:ln w="9525">
              <a:noFill/>
              <a:miter lim="800000"/>
              <a:headEnd/>
              <a:tailEnd/>
            </a:ln>
          </p:spPr>
          <p:txBody>
            <a:bodyPr wrap="none">
              <a:spAutoFit/>
            </a:bodyPr>
            <a:lstStyle/>
            <a:p>
              <a:r>
                <a:rPr lang="en-US" altLang="ja-JP" sz="1200" dirty="0" smtClean="0"/>
                <a:t>7</a:t>
              </a:r>
              <a:endParaRPr lang="en-US" altLang="ja-JP" sz="1200" dirty="0"/>
            </a:p>
          </p:txBody>
        </p:sp>
        <p:sp>
          <p:nvSpPr>
            <p:cNvPr id="168" name="テキスト ボックス 8"/>
            <p:cNvSpPr txBox="1">
              <a:spLocks noChangeArrowheads="1"/>
            </p:cNvSpPr>
            <p:nvPr/>
          </p:nvSpPr>
          <p:spPr bwMode="auto">
            <a:xfrm>
              <a:off x="2392310" y="5882433"/>
              <a:ext cx="263214" cy="276999"/>
            </a:xfrm>
            <a:prstGeom prst="rect">
              <a:avLst/>
            </a:prstGeom>
            <a:noFill/>
            <a:ln w="9525">
              <a:noFill/>
              <a:miter lim="800000"/>
              <a:headEnd/>
              <a:tailEnd/>
            </a:ln>
          </p:spPr>
          <p:txBody>
            <a:bodyPr wrap="none">
              <a:spAutoFit/>
            </a:bodyPr>
            <a:lstStyle/>
            <a:p>
              <a:r>
                <a:rPr lang="en-US" altLang="ja-JP" sz="1200" dirty="0" smtClean="0"/>
                <a:t>9</a:t>
              </a:r>
              <a:endParaRPr lang="en-US" altLang="ja-JP" sz="1200" dirty="0"/>
            </a:p>
          </p:txBody>
        </p:sp>
      </p:grpSp>
      <p:grpSp>
        <p:nvGrpSpPr>
          <p:cNvPr id="181" name="グループ化 180"/>
          <p:cNvGrpSpPr/>
          <p:nvPr/>
        </p:nvGrpSpPr>
        <p:grpSpPr>
          <a:xfrm>
            <a:off x="3356992" y="4364809"/>
            <a:ext cx="1371091" cy="1719359"/>
            <a:chOff x="5001402" y="4393950"/>
            <a:chExt cx="1371091" cy="1719359"/>
          </a:xfrm>
        </p:grpSpPr>
        <p:grpSp>
          <p:nvGrpSpPr>
            <p:cNvPr id="151" name="グループ化 150"/>
            <p:cNvGrpSpPr/>
            <p:nvPr/>
          </p:nvGrpSpPr>
          <p:grpSpPr>
            <a:xfrm>
              <a:off x="5157192" y="4644008"/>
              <a:ext cx="1077731" cy="1211866"/>
              <a:chOff x="3968786" y="4533900"/>
              <a:chExt cx="1077731" cy="1211866"/>
            </a:xfrm>
          </p:grpSpPr>
          <p:sp>
            <p:nvSpPr>
              <p:cNvPr id="163" name="円/楕円 162"/>
              <p:cNvSpPr/>
              <p:nvPr/>
            </p:nvSpPr>
            <p:spPr bwMode="auto">
              <a:xfrm>
                <a:off x="4254992" y="568091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64" name="直線コネクタ 163"/>
              <p:cNvCxnSpPr>
                <a:endCxn id="94" idx="3"/>
              </p:cNvCxnSpPr>
              <p:nvPr/>
            </p:nvCxnSpPr>
            <p:spPr bwMode="auto">
              <a:xfrm flipV="1">
                <a:off x="4145711" y="4589258"/>
                <a:ext cx="333451" cy="27077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83" name="円/楕円 82"/>
              <p:cNvSpPr/>
              <p:nvPr/>
            </p:nvSpPr>
            <p:spPr bwMode="auto">
              <a:xfrm>
                <a:off x="4706092" y="567752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4" name="円/楕円 83"/>
              <p:cNvSpPr/>
              <p:nvPr/>
            </p:nvSpPr>
            <p:spPr bwMode="auto">
              <a:xfrm>
                <a:off x="3968786" y="5251822"/>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6" name="円/楕円 85"/>
              <p:cNvSpPr/>
              <p:nvPr/>
            </p:nvSpPr>
            <p:spPr bwMode="auto">
              <a:xfrm>
                <a:off x="4981661" y="525398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0" name="円/楕円 89"/>
              <p:cNvSpPr/>
              <p:nvPr/>
            </p:nvSpPr>
            <p:spPr bwMode="auto">
              <a:xfrm>
                <a:off x="4108822" y="4822734"/>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1" name="円/楕円 90"/>
              <p:cNvSpPr/>
              <p:nvPr/>
            </p:nvSpPr>
            <p:spPr bwMode="auto">
              <a:xfrm>
                <a:off x="4833094" y="4819344"/>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4" name="円/楕円 93"/>
              <p:cNvSpPr/>
              <p:nvPr/>
            </p:nvSpPr>
            <p:spPr bwMode="auto">
              <a:xfrm>
                <a:off x="4469664" y="4533900"/>
                <a:ext cx="64856" cy="6485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99" name="直線コネクタ 98"/>
              <p:cNvCxnSpPr>
                <a:stCxn id="84" idx="0"/>
                <a:endCxn id="90" idx="0"/>
              </p:cNvCxnSpPr>
              <p:nvPr/>
            </p:nvCxnSpPr>
            <p:spPr bwMode="auto">
              <a:xfrm rot="5400000" flipH="1" flipV="1">
                <a:off x="3856688" y="4967260"/>
                <a:ext cx="429088" cy="140036"/>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21" name="直線コネクタ 120"/>
              <p:cNvCxnSpPr>
                <a:stCxn id="163" idx="5"/>
              </p:cNvCxnSpPr>
              <p:nvPr/>
            </p:nvCxnSpPr>
            <p:spPr bwMode="auto">
              <a:xfrm rot="5400000" flipH="1">
                <a:off x="3932926" y="5358844"/>
                <a:ext cx="445982" cy="308866"/>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23" name="直線コネクタ 122"/>
              <p:cNvCxnSpPr>
                <a:stCxn id="163" idx="6"/>
                <a:endCxn id="83" idx="2"/>
              </p:cNvCxnSpPr>
              <p:nvPr/>
            </p:nvCxnSpPr>
            <p:spPr bwMode="auto">
              <a:xfrm flipV="1">
                <a:off x="4319848" y="5709948"/>
                <a:ext cx="386244" cy="339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25" name="直線コネクタ 124"/>
              <p:cNvCxnSpPr>
                <a:endCxn id="91" idx="5"/>
              </p:cNvCxnSpPr>
              <p:nvPr/>
            </p:nvCxnSpPr>
            <p:spPr bwMode="auto">
              <a:xfrm>
                <a:off x="4509120" y="4567237"/>
                <a:ext cx="379332" cy="307465"/>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27" name="直線コネクタ 126"/>
              <p:cNvCxnSpPr>
                <a:stCxn id="86" idx="1"/>
                <a:endCxn id="94" idx="5"/>
              </p:cNvCxnSpPr>
              <p:nvPr/>
            </p:nvCxnSpPr>
            <p:spPr bwMode="auto">
              <a:xfrm rot="16200000" flipV="1">
                <a:off x="4420981" y="4693299"/>
                <a:ext cx="674220" cy="466137"/>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29" name="直線コネクタ 128"/>
              <p:cNvCxnSpPr/>
              <p:nvPr/>
            </p:nvCxnSpPr>
            <p:spPr bwMode="auto">
              <a:xfrm rot="5400000" flipH="1" flipV="1">
                <a:off x="4684301" y="5358144"/>
                <a:ext cx="396732" cy="261017"/>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31" name="直線コネクタ 130"/>
              <p:cNvCxnSpPr/>
              <p:nvPr/>
            </p:nvCxnSpPr>
            <p:spPr bwMode="auto">
              <a:xfrm flipV="1">
                <a:off x="4149080" y="4855269"/>
                <a:ext cx="686974" cy="465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32" name="直線コネクタ 131"/>
              <p:cNvCxnSpPr>
                <a:stCxn id="90" idx="4"/>
                <a:endCxn id="163" idx="0"/>
              </p:cNvCxnSpPr>
              <p:nvPr/>
            </p:nvCxnSpPr>
            <p:spPr bwMode="auto">
              <a:xfrm rot="16200000" flipH="1">
                <a:off x="3817675" y="5211165"/>
                <a:ext cx="793320" cy="14617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35" name="直線コネクタ 134"/>
              <p:cNvCxnSpPr>
                <a:endCxn id="83" idx="0"/>
              </p:cNvCxnSpPr>
              <p:nvPr/>
            </p:nvCxnSpPr>
            <p:spPr bwMode="auto">
              <a:xfrm rot="5400000">
                <a:off x="4402579" y="5214006"/>
                <a:ext cx="799456" cy="127573"/>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36" name="直線コネクタ 135"/>
              <p:cNvCxnSpPr>
                <a:stCxn id="94" idx="7"/>
                <a:endCxn id="84" idx="7"/>
              </p:cNvCxnSpPr>
              <p:nvPr/>
            </p:nvCxnSpPr>
            <p:spPr bwMode="auto">
              <a:xfrm rot="16200000" flipH="1" flipV="1">
                <a:off x="3915622" y="4651920"/>
                <a:ext cx="717922" cy="500878"/>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44" name="直線コネクタ 143"/>
              <p:cNvCxnSpPr>
                <a:stCxn id="86" idx="0"/>
              </p:cNvCxnSpPr>
              <p:nvPr/>
            </p:nvCxnSpPr>
            <p:spPr bwMode="auto">
              <a:xfrm rot="16200000" flipV="1">
                <a:off x="4743673" y="4983564"/>
                <a:ext cx="395718" cy="14511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47" name="直線コネクタ 146"/>
              <p:cNvCxnSpPr>
                <a:stCxn id="86" idx="3"/>
              </p:cNvCxnSpPr>
              <p:nvPr/>
            </p:nvCxnSpPr>
            <p:spPr bwMode="auto">
              <a:xfrm rot="5400000">
                <a:off x="4438281" y="5164154"/>
                <a:ext cx="407694" cy="698062"/>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49" name="直線コネクタ 148"/>
              <p:cNvCxnSpPr>
                <a:stCxn id="84" idx="5"/>
              </p:cNvCxnSpPr>
              <p:nvPr/>
            </p:nvCxnSpPr>
            <p:spPr bwMode="auto">
              <a:xfrm rot="16200000" flipH="1">
                <a:off x="4178870" y="5152453"/>
                <a:ext cx="410415" cy="719867"/>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grpSp>
        <p:sp>
          <p:nvSpPr>
            <p:cNvPr id="170" name="テキスト ボックス 8"/>
            <p:cNvSpPr txBox="1">
              <a:spLocks noChangeArrowheads="1"/>
            </p:cNvSpPr>
            <p:nvPr/>
          </p:nvSpPr>
          <p:spPr bwMode="auto">
            <a:xfrm>
              <a:off x="5556570" y="4393950"/>
              <a:ext cx="271228" cy="307777"/>
            </a:xfrm>
            <a:prstGeom prst="rect">
              <a:avLst/>
            </a:prstGeom>
            <a:noFill/>
            <a:ln w="9525">
              <a:noFill/>
              <a:miter lim="800000"/>
              <a:headEnd/>
              <a:tailEnd/>
            </a:ln>
          </p:spPr>
          <p:txBody>
            <a:bodyPr wrap="none">
              <a:spAutoFit/>
            </a:bodyPr>
            <a:lstStyle/>
            <a:p>
              <a:r>
                <a:rPr lang="en-US" altLang="ja-JP" sz="1400" dirty="0" smtClean="0"/>
                <a:t>a</a:t>
              </a:r>
              <a:endParaRPr lang="en-US" altLang="ja-JP" sz="1400" dirty="0"/>
            </a:p>
          </p:txBody>
        </p:sp>
        <p:sp>
          <p:nvSpPr>
            <p:cNvPr id="171" name="テキスト ボックス 8"/>
            <p:cNvSpPr txBox="1">
              <a:spLocks noChangeArrowheads="1"/>
            </p:cNvSpPr>
            <p:nvPr/>
          </p:nvSpPr>
          <p:spPr bwMode="auto">
            <a:xfrm>
              <a:off x="5108999" y="4720086"/>
              <a:ext cx="279244" cy="307777"/>
            </a:xfrm>
            <a:prstGeom prst="rect">
              <a:avLst/>
            </a:prstGeom>
            <a:noFill/>
            <a:ln w="9525">
              <a:noFill/>
              <a:miter lim="800000"/>
              <a:headEnd/>
              <a:tailEnd/>
            </a:ln>
          </p:spPr>
          <p:txBody>
            <a:bodyPr wrap="none">
              <a:spAutoFit/>
            </a:bodyPr>
            <a:lstStyle/>
            <a:p>
              <a:r>
                <a:rPr lang="en-US" altLang="ja-JP" sz="1400" dirty="0" smtClean="0"/>
                <a:t>b</a:t>
              </a:r>
              <a:endParaRPr lang="en-US" altLang="ja-JP" sz="1400" dirty="0"/>
            </a:p>
          </p:txBody>
        </p:sp>
        <p:sp>
          <p:nvSpPr>
            <p:cNvPr id="172" name="テキスト ボックス 8"/>
            <p:cNvSpPr txBox="1">
              <a:spLocks noChangeArrowheads="1"/>
            </p:cNvSpPr>
            <p:nvPr/>
          </p:nvSpPr>
          <p:spPr bwMode="auto">
            <a:xfrm>
              <a:off x="6004751" y="4720086"/>
              <a:ext cx="260008" cy="307777"/>
            </a:xfrm>
            <a:prstGeom prst="rect">
              <a:avLst/>
            </a:prstGeom>
            <a:noFill/>
            <a:ln w="9525">
              <a:noFill/>
              <a:miter lim="800000"/>
              <a:headEnd/>
              <a:tailEnd/>
            </a:ln>
          </p:spPr>
          <p:txBody>
            <a:bodyPr wrap="none">
              <a:spAutoFit/>
            </a:bodyPr>
            <a:lstStyle/>
            <a:p>
              <a:r>
                <a:rPr lang="en-US" altLang="ja-JP" sz="1400" dirty="0" smtClean="0"/>
                <a:t>c</a:t>
              </a:r>
              <a:endParaRPr lang="en-US" altLang="ja-JP" sz="1400" dirty="0"/>
            </a:p>
          </p:txBody>
        </p:sp>
        <p:sp>
          <p:nvSpPr>
            <p:cNvPr id="173" name="テキスト ボックス 8"/>
            <p:cNvSpPr txBox="1">
              <a:spLocks noChangeArrowheads="1"/>
            </p:cNvSpPr>
            <p:nvPr/>
          </p:nvSpPr>
          <p:spPr bwMode="auto">
            <a:xfrm>
              <a:off x="5001402" y="5363395"/>
              <a:ext cx="279244" cy="307777"/>
            </a:xfrm>
            <a:prstGeom prst="rect">
              <a:avLst/>
            </a:prstGeom>
            <a:noFill/>
            <a:ln w="9525">
              <a:noFill/>
              <a:miter lim="800000"/>
              <a:headEnd/>
              <a:tailEnd/>
            </a:ln>
          </p:spPr>
          <p:txBody>
            <a:bodyPr wrap="none">
              <a:spAutoFit/>
            </a:bodyPr>
            <a:lstStyle/>
            <a:p>
              <a:r>
                <a:rPr lang="en-US" altLang="ja-JP" sz="1400" dirty="0" smtClean="0"/>
                <a:t>d</a:t>
              </a:r>
              <a:endParaRPr lang="en-US" altLang="ja-JP" sz="1400" dirty="0"/>
            </a:p>
          </p:txBody>
        </p:sp>
        <p:sp>
          <p:nvSpPr>
            <p:cNvPr id="175" name="テキスト ボックス 8"/>
            <p:cNvSpPr txBox="1">
              <a:spLocks noChangeArrowheads="1"/>
            </p:cNvSpPr>
            <p:nvPr/>
          </p:nvSpPr>
          <p:spPr bwMode="auto">
            <a:xfrm>
              <a:off x="6098059" y="5340273"/>
              <a:ext cx="274434" cy="307777"/>
            </a:xfrm>
            <a:prstGeom prst="rect">
              <a:avLst/>
            </a:prstGeom>
            <a:noFill/>
            <a:ln w="9525">
              <a:noFill/>
              <a:miter lim="800000"/>
              <a:headEnd/>
              <a:tailEnd/>
            </a:ln>
          </p:spPr>
          <p:txBody>
            <a:bodyPr wrap="none">
              <a:spAutoFit/>
            </a:bodyPr>
            <a:lstStyle/>
            <a:p>
              <a:r>
                <a:rPr lang="en-US" altLang="ja-JP" sz="1400" dirty="0" smtClean="0"/>
                <a:t>e</a:t>
              </a:r>
              <a:endParaRPr lang="en-US" altLang="ja-JP" sz="1400" dirty="0"/>
            </a:p>
          </p:txBody>
        </p:sp>
        <p:sp>
          <p:nvSpPr>
            <p:cNvPr id="176" name="テキスト ボックス 8"/>
            <p:cNvSpPr txBox="1">
              <a:spLocks noChangeArrowheads="1"/>
            </p:cNvSpPr>
            <p:nvPr/>
          </p:nvSpPr>
          <p:spPr bwMode="auto">
            <a:xfrm>
              <a:off x="5344075" y="5805532"/>
              <a:ext cx="239168" cy="307777"/>
            </a:xfrm>
            <a:prstGeom prst="rect">
              <a:avLst/>
            </a:prstGeom>
            <a:noFill/>
            <a:ln w="9525">
              <a:noFill/>
              <a:miter lim="800000"/>
              <a:headEnd/>
              <a:tailEnd/>
            </a:ln>
          </p:spPr>
          <p:txBody>
            <a:bodyPr wrap="none">
              <a:spAutoFit/>
            </a:bodyPr>
            <a:lstStyle/>
            <a:p>
              <a:r>
                <a:rPr lang="en-US" altLang="ja-JP" sz="1400" dirty="0" smtClean="0"/>
                <a:t>f</a:t>
              </a:r>
              <a:endParaRPr lang="en-US" altLang="ja-JP" sz="1400" dirty="0"/>
            </a:p>
          </p:txBody>
        </p:sp>
        <p:sp>
          <p:nvSpPr>
            <p:cNvPr id="180" name="テキスト ボックス 8"/>
            <p:cNvSpPr txBox="1">
              <a:spLocks noChangeArrowheads="1"/>
            </p:cNvSpPr>
            <p:nvPr/>
          </p:nvSpPr>
          <p:spPr bwMode="auto">
            <a:xfrm>
              <a:off x="5816024" y="5772321"/>
              <a:ext cx="269626" cy="307777"/>
            </a:xfrm>
            <a:prstGeom prst="rect">
              <a:avLst/>
            </a:prstGeom>
            <a:noFill/>
            <a:ln w="9525">
              <a:noFill/>
              <a:miter lim="800000"/>
              <a:headEnd/>
              <a:tailEnd/>
            </a:ln>
          </p:spPr>
          <p:txBody>
            <a:bodyPr wrap="none">
              <a:spAutoFit/>
            </a:bodyPr>
            <a:lstStyle/>
            <a:p>
              <a:r>
                <a:rPr lang="en-US" altLang="ja-JP" sz="1400" dirty="0" smtClean="0"/>
                <a:t>g</a:t>
              </a:r>
              <a:endParaRPr lang="en-US" altLang="ja-JP" sz="1400" dirty="0"/>
            </a:p>
          </p:txBody>
        </p: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18131</TotalTime>
  <Words>48</Words>
  <Application>Microsoft Office PowerPoint</Application>
  <PresentationFormat>画面に合わせる (4:3)</PresentationFormat>
  <Paragraphs>56</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cp:lastModifiedBy>
  <cp:revision>274</cp:revision>
  <dcterms:created xsi:type="dcterms:W3CDTF">2011-05-06T06:23:08Z</dcterms:created>
  <dcterms:modified xsi:type="dcterms:W3CDTF">2012-07-12T11:16:46Z</dcterms:modified>
</cp:coreProperties>
</file>