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187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8C722C5-AFE1-43A9-AEA1-FFCD47112278}" type="datetimeFigureOut">
              <a:rPr kumimoji="1" lang="ja-JP" altLang="en-US" smtClean="0"/>
              <a:pPr/>
              <a:t>2012/7/18</a:t>
            </a:fld>
            <a:endParaRPr kumimoji="1" lang="ja-JP" altLang="en-US"/>
          </a:p>
        </p:txBody>
      </p:sp>
      <p:sp>
        <p:nvSpPr>
          <p:cNvPr id="4" name="スライド イメージ プレースホルダ 3"/>
          <p:cNvSpPr>
            <a:spLocks noGrp="1" noRot="1" noChangeAspect="1"/>
          </p:cNvSpPr>
          <p:nvPr>
            <p:ph type="sldImg" idx="2"/>
          </p:nvPr>
        </p:nvSpPr>
        <p:spPr>
          <a:xfrm>
            <a:off x="1979613" y="739775"/>
            <a:ext cx="2776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748D119F-5B03-43A2-9E5A-B3436DDD376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48D119F-5B03-43A2-9E5A-B3436DDD3764}"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2012/7/18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231193" cy="7509748"/>
          </a:xfrm>
          <a:prstGeom prst="rect">
            <a:avLst/>
          </a:prstGeom>
          <a:noFill/>
        </p:spPr>
        <p:txBody>
          <a:bodyPr wrap="none" rtlCol="0">
            <a:spAutoFit/>
          </a:bodyPr>
          <a:lstStyle/>
          <a:p>
            <a:r>
              <a:rPr lang="en-US" altLang="ja-JP" sz="1200" dirty="0" smtClean="0"/>
              <a:t>2012</a:t>
            </a:r>
            <a:r>
              <a:rPr lang="ja-JP" altLang="en-US" sz="1200" dirty="0" smtClean="0"/>
              <a:t>年度 有限幾何学 期末試験解答</a:t>
            </a:r>
            <a:endParaRPr lang="en-US" altLang="ja-JP" sz="1200" dirty="0" smtClean="0"/>
          </a:p>
          <a:p>
            <a:endParaRPr lang="en-US" altLang="ja-JP" sz="1000" dirty="0" smtClean="0"/>
          </a:p>
          <a:p>
            <a:r>
              <a:rPr lang="ja-JP" altLang="en-US" sz="1000" dirty="0" smtClean="0"/>
              <a:t>各</a:t>
            </a:r>
            <a:r>
              <a:rPr lang="en-US" altLang="ja-JP" sz="1000" dirty="0" smtClean="0"/>
              <a:t>10</a:t>
            </a:r>
            <a:r>
              <a:rPr lang="ja-JP" altLang="en-US" sz="1000" dirty="0" smtClean="0"/>
              <a:t>点</a:t>
            </a:r>
            <a:endParaRPr lang="en-US" altLang="ja-JP" sz="1000" dirty="0" smtClean="0"/>
          </a:p>
          <a:p>
            <a:r>
              <a:rPr lang="en-US" altLang="ja-JP" sz="1000" dirty="0" smtClean="0"/>
              <a:t>(2),(4),(5),(6)</a:t>
            </a:r>
            <a:r>
              <a:rPr lang="ja-JP" altLang="en-US" sz="1000" dirty="0" err="1" smtClean="0"/>
              <a:t>は提</a:t>
            </a:r>
            <a:r>
              <a:rPr lang="ja-JP" altLang="en-US" sz="1000" dirty="0" smtClean="0"/>
              <a:t>出課題解答を参照　</a:t>
            </a:r>
            <a:endParaRPr lang="en-US" altLang="ja-JP" sz="1000" dirty="0" smtClean="0"/>
          </a:p>
          <a:p>
            <a:endParaRPr lang="en-US" altLang="ja-JP" sz="1000" dirty="0" smtClean="0"/>
          </a:p>
          <a:p>
            <a:endParaRPr lang="en-US" altLang="ja-JP" sz="1000" dirty="0" smtClean="0"/>
          </a:p>
          <a:p>
            <a:r>
              <a:rPr lang="en-US" altLang="ja-JP" sz="1000" dirty="0" smtClean="0"/>
              <a:t>(1)</a:t>
            </a:r>
            <a:r>
              <a:rPr lang="ja-JP" altLang="en-US" sz="1000" dirty="0" smtClean="0"/>
              <a:t>　頂点数と辺の数が等しい連結グラフが丁度一つの閉路を持つことを示せ．　</a:t>
            </a:r>
            <a:endParaRPr lang="en-US" altLang="ja-JP" sz="1000" dirty="0" smtClean="0"/>
          </a:p>
          <a:p>
            <a:endParaRPr lang="en-US" altLang="ja-JP" sz="1000" dirty="0" smtClean="0"/>
          </a:p>
          <a:p>
            <a:r>
              <a:rPr lang="en-US" altLang="ja-JP" sz="1000" dirty="0" smtClean="0"/>
              <a:t>(1)</a:t>
            </a:r>
            <a:r>
              <a:rPr lang="ja-JP" altLang="en-US" sz="1000" dirty="0" smtClean="0"/>
              <a:t>の解答：グラフ</a:t>
            </a:r>
            <a:r>
              <a:rPr lang="en-US" altLang="ja-JP" sz="1000" dirty="0" smtClean="0"/>
              <a:t>G</a:t>
            </a:r>
            <a:r>
              <a:rPr lang="ja-JP" altLang="en-US" sz="1000" dirty="0" smtClean="0"/>
              <a:t>を</a:t>
            </a:r>
            <a:r>
              <a:rPr lang="en-US" altLang="ja-JP" sz="1000" dirty="0" smtClean="0"/>
              <a:t>|V(G)|=|E(G)|</a:t>
            </a:r>
            <a:r>
              <a:rPr lang="ja-JP" altLang="en-US" sz="1000" dirty="0" smtClean="0"/>
              <a:t>である連結グラフとする．</a:t>
            </a:r>
            <a:endParaRPr lang="en-US" altLang="ja-JP" sz="1000" dirty="0" smtClean="0"/>
          </a:p>
          <a:p>
            <a:r>
              <a:rPr lang="ja-JP" altLang="en-US" sz="1000" dirty="0" smtClean="0"/>
              <a:t>　　　　　　   </a:t>
            </a:r>
            <a:r>
              <a:rPr lang="en-US" altLang="ja-JP" sz="1000" dirty="0" smtClean="0"/>
              <a:t>G</a:t>
            </a:r>
            <a:r>
              <a:rPr lang="ja-JP" altLang="en-US" sz="1000" dirty="0" smtClean="0"/>
              <a:t>は連結グラフなので全域木</a:t>
            </a:r>
            <a:r>
              <a:rPr lang="en-US" altLang="ja-JP" sz="1000" dirty="0" smtClean="0"/>
              <a:t>T</a:t>
            </a:r>
            <a:r>
              <a:rPr lang="ja-JP" altLang="en-US" sz="1000" dirty="0" smtClean="0"/>
              <a:t>を含む．</a:t>
            </a:r>
            <a:endParaRPr lang="en-US" altLang="ja-JP" sz="1000" dirty="0" smtClean="0"/>
          </a:p>
          <a:p>
            <a:r>
              <a:rPr lang="ja-JP" altLang="en-US" sz="1000" dirty="0" smtClean="0"/>
              <a:t>　　　　　　　</a:t>
            </a:r>
            <a:r>
              <a:rPr lang="en-US" altLang="ja-JP" sz="1000" dirty="0" smtClean="0"/>
              <a:t> T</a:t>
            </a:r>
            <a:r>
              <a:rPr lang="ja-JP" altLang="en-US" sz="1000" dirty="0" smtClean="0"/>
              <a:t>は木なので閉路を持たず，辺を追加すると丁度一つの閉路ができる．　</a:t>
            </a:r>
            <a:endParaRPr lang="en-US" altLang="ja-JP" sz="1000" dirty="0" smtClean="0"/>
          </a:p>
          <a:p>
            <a:r>
              <a:rPr lang="ja-JP" altLang="en-US" sz="1000" dirty="0" smtClean="0"/>
              <a:t>　　　　　　　 また</a:t>
            </a:r>
            <a:r>
              <a:rPr lang="en-US" altLang="ja-JP" sz="1000" dirty="0" smtClean="0"/>
              <a:t>T</a:t>
            </a:r>
            <a:r>
              <a:rPr lang="ja-JP" altLang="en-US" sz="1000" dirty="0" smtClean="0"/>
              <a:t>が木であることより，</a:t>
            </a:r>
            <a:r>
              <a:rPr lang="en-US" altLang="ja-JP" sz="1000" dirty="0" smtClean="0"/>
              <a:t>|E(G)|=|V(G)|=|V(T)|=|E(T)|+1</a:t>
            </a:r>
            <a:r>
              <a:rPr lang="ja-JP" altLang="en-US" sz="1000" dirty="0" smtClean="0"/>
              <a:t>となり，</a:t>
            </a:r>
            <a:endParaRPr lang="en-US" altLang="ja-JP" sz="1000" dirty="0" smtClean="0"/>
          </a:p>
          <a:p>
            <a:r>
              <a:rPr lang="ja-JP" altLang="en-US" sz="1000" dirty="0" smtClean="0"/>
              <a:t>　　　　　　　 </a:t>
            </a:r>
            <a:r>
              <a:rPr lang="en-US" altLang="ja-JP" sz="1000" dirty="0" smtClean="0"/>
              <a:t>G</a:t>
            </a:r>
            <a:r>
              <a:rPr lang="ja-JP" altLang="en-US" sz="1000" dirty="0" smtClean="0"/>
              <a:t>は</a:t>
            </a:r>
            <a:r>
              <a:rPr lang="en-US" altLang="ja-JP" sz="1000" dirty="0" smtClean="0"/>
              <a:t>T</a:t>
            </a:r>
            <a:r>
              <a:rPr lang="ja-JP" altLang="en-US" sz="1000" dirty="0" smtClean="0"/>
              <a:t>に辺を一つ追加したグラフであることが分かる．</a:t>
            </a:r>
            <a:endParaRPr lang="en-US" altLang="ja-JP" sz="1000" dirty="0" smtClean="0"/>
          </a:p>
          <a:p>
            <a:r>
              <a:rPr lang="ja-JP" altLang="en-US" sz="1000" dirty="0" smtClean="0"/>
              <a:t>　　　　　　　以上より</a:t>
            </a:r>
            <a:r>
              <a:rPr lang="en-US" altLang="ja-JP" sz="1000" dirty="0" smtClean="0"/>
              <a:t>G</a:t>
            </a:r>
            <a:r>
              <a:rPr lang="ja-JP" altLang="en-US" sz="1000" dirty="0" smtClean="0"/>
              <a:t>が丁度一つの閉路を持つことが分かる．</a:t>
            </a:r>
            <a:endParaRPr lang="en-US" altLang="ja-JP" sz="1000" dirty="0" smtClean="0"/>
          </a:p>
          <a:p>
            <a:r>
              <a:rPr lang="ja-JP" altLang="en-US" sz="1000" dirty="0" smtClean="0"/>
              <a:t>　　　　　　　</a:t>
            </a:r>
            <a:endParaRPr lang="en-US" altLang="ja-JP" sz="1000" dirty="0" smtClean="0"/>
          </a:p>
          <a:p>
            <a:endParaRPr lang="en-US" altLang="ja-JP" sz="1000" dirty="0" smtClean="0"/>
          </a:p>
          <a:p>
            <a:endParaRPr lang="en-US" altLang="ja-JP" sz="1000" dirty="0" smtClean="0"/>
          </a:p>
          <a:p>
            <a:r>
              <a:rPr lang="en-US" altLang="ja-JP" sz="1000" dirty="0" smtClean="0"/>
              <a:t>(3)</a:t>
            </a:r>
            <a:r>
              <a:rPr lang="ja-JP" altLang="en-US" sz="1000" dirty="0" smtClean="0"/>
              <a:t>　強連結なトーナメントが長さ</a:t>
            </a:r>
            <a:r>
              <a:rPr lang="en-US" altLang="ja-JP" sz="1000" dirty="0" smtClean="0"/>
              <a:t>3</a:t>
            </a:r>
            <a:r>
              <a:rPr lang="ja-JP" altLang="en-US" sz="1000" dirty="0" err="1" smtClean="0"/>
              <a:t>の有向閉</a:t>
            </a:r>
            <a:r>
              <a:rPr lang="ja-JP" altLang="en-US" sz="1000" dirty="0" smtClean="0"/>
              <a:t>路を持つことを示せ．</a:t>
            </a:r>
            <a:endParaRPr lang="en-US" altLang="ja-JP" sz="1000" dirty="0" smtClean="0"/>
          </a:p>
          <a:p>
            <a:endParaRPr lang="en-US" altLang="ja-JP" sz="1000" dirty="0" smtClean="0"/>
          </a:p>
          <a:p>
            <a:r>
              <a:rPr lang="en-US" altLang="ja-JP" sz="1000" dirty="0" smtClean="0"/>
              <a:t>(3)</a:t>
            </a:r>
            <a:r>
              <a:rPr lang="ja-JP" altLang="en-US" sz="1000" dirty="0" smtClean="0"/>
              <a:t>の解答：グラフ</a:t>
            </a:r>
            <a:r>
              <a:rPr lang="en-US" altLang="ja-JP" sz="1000" dirty="0" smtClean="0"/>
              <a:t>G</a:t>
            </a:r>
            <a:r>
              <a:rPr lang="ja-JP" altLang="en-US" sz="1000" dirty="0" err="1" smtClean="0"/>
              <a:t>を強</a:t>
            </a:r>
            <a:r>
              <a:rPr lang="ja-JP" altLang="en-US" sz="1000" dirty="0" smtClean="0"/>
              <a:t>連結なトーナメントとする．　　　</a:t>
            </a:r>
            <a:endParaRPr lang="en-US" altLang="ja-JP" sz="1000" dirty="0" smtClean="0"/>
          </a:p>
          <a:p>
            <a:r>
              <a:rPr lang="ja-JP" altLang="en-US" sz="1000" dirty="0" smtClean="0"/>
              <a:t>　　　　　　　</a:t>
            </a:r>
            <a:r>
              <a:rPr lang="en-US" altLang="ja-JP" sz="1000" dirty="0" smtClean="0"/>
              <a:t>v</a:t>
            </a:r>
            <a:r>
              <a:rPr lang="ja-JP" altLang="en-US" sz="1000" dirty="0" smtClean="0"/>
              <a:t>∈</a:t>
            </a:r>
            <a:r>
              <a:rPr lang="en-US" altLang="ja-JP" sz="1000" dirty="0" smtClean="0"/>
              <a:t>V(G),</a:t>
            </a:r>
          </a:p>
          <a:p>
            <a:r>
              <a:rPr lang="ja-JP" altLang="en-US" sz="1000" dirty="0" smtClean="0"/>
              <a:t>　　　　　　　</a:t>
            </a:r>
            <a:r>
              <a:rPr lang="en-US" altLang="ja-JP" sz="1000" dirty="0" smtClean="0"/>
              <a:t>A:={w</a:t>
            </a:r>
            <a:r>
              <a:rPr lang="ja-JP" altLang="en-US" sz="1000" dirty="0" smtClean="0"/>
              <a:t>∈</a:t>
            </a:r>
            <a:r>
              <a:rPr lang="en-US" altLang="ja-JP" sz="1000" dirty="0" smtClean="0"/>
              <a:t>V(G) : </a:t>
            </a:r>
            <a:r>
              <a:rPr lang="ja-JP" altLang="en-US" sz="1000" dirty="0" smtClean="0"/>
              <a:t>辺</a:t>
            </a:r>
            <a:r>
              <a:rPr lang="en-US" altLang="ja-JP" sz="1000" dirty="0" err="1" smtClean="0"/>
              <a:t>vw</a:t>
            </a:r>
            <a:r>
              <a:rPr lang="ja-JP" altLang="en-US" sz="1000" dirty="0" smtClean="0"/>
              <a:t>は</a:t>
            </a:r>
            <a:r>
              <a:rPr lang="en-US" altLang="ja-JP" sz="1000" dirty="0" smtClean="0"/>
              <a:t>v</a:t>
            </a:r>
            <a:r>
              <a:rPr lang="ja-JP" altLang="en-US" sz="1000" dirty="0" smtClean="0"/>
              <a:t>から</a:t>
            </a:r>
            <a:r>
              <a:rPr lang="en-US" altLang="ja-JP" sz="1000" dirty="0" smtClean="0"/>
              <a:t>w</a:t>
            </a:r>
            <a:r>
              <a:rPr lang="ja-JP" altLang="en-US" sz="1000" dirty="0" smtClean="0"/>
              <a:t>へ向き付けされている</a:t>
            </a:r>
            <a:r>
              <a:rPr lang="en-US" altLang="ja-JP" sz="1000" dirty="0" smtClean="0"/>
              <a:t>}, </a:t>
            </a:r>
          </a:p>
          <a:p>
            <a:r>
              <a:rPr lang="en-US" altLang="ja-JP" sz="1000" dirty="0" smtClean="0"/>
              <a:t>                     B:={w</a:t>
            </a:r>
            <a:r>
              <a:rPr lang="ja-JP" altLang="en-US" sz="1000" dirty="0" smtClean="0"/>
              <a:t>∈</a:t>
            </a:r>
            <a:r>
              <a:rPr lang="en-US" altLang="ja-JP" sz="1000" dirty="0" smtClean="0"/>
              <a:t>V(G) : </a:t>
            </a:r>
            <a:r>
              <a:rPr lang="ja-JP" altLang="en-US" sz="1000" dirty="0" smtClean="0"/>
              <a:t>辺</a:t>
            </a:r>
            <a:r>
              <a:rPr lang="en-US" altLang="ja-JP" sz="1000" dirty="0" err="1" smtClean="0"/>
              <a:t>wv</a:t>
            </a:r>
            <a:r>
              <a:rPr lang="ja-JP" altLang="en-US" sz="1000" dirty="0" smtClean="0"/>
              <a:t>は</a:t>
            </a:r>
            <a:r>
              <a:rPr lang="en-US" altLang="ja-JP" sz="1000" dirty="0" smtClean="0"/>
              <a:t>w</a:t>
            </a:r>
            <a:r>
              <a:rPr lang="ja-JP" altLang="en-US" sz="1000" dirty="0" smtClean="0"/>
              <a:t>から</a:t>
            </a:r>
            <a:r>
              <a:rPr lang="en-US" altLang="ja-JP" sz="1000" dirty="0" smtClean="0"/>
              <a:t>v</a:t>
            </a:r>
            <a:r>
              <a:rPr lang="ja-JP" altLang="en-US" sz="1000" dirty="0" smtClean="0"/>
              <a:t>へ向き付けされている</a:t>
            </a:r>
            <a:r>
              <a:rPr lang="en-US" altLang="ja-JP" sz="1000" dirty="0" smtClean="0"/>
              <a:t>} </a:t>
            </a:r>
            <a:r>
              <a:rPr lang="ja-JP" altLang="en-US" sz="1000" dirty="0" smtClean="0"/>
              <a:t>とする．</a:t>
            </a:r>
            <a:endParaRPr lang="en-US" altLang="ja-JP" sz="1000" dirty="0" smtClean="0"/>
          </a:p>
          <a:p>
            <a:r>
              <a:rPr lang="ja-JP" altLang="en-US" sz="1000" dirty="0" smtClean="0"/>
              <a:t>　　　　　　　</a:t>
            </a:r>
            <a:r>
              <a:rPr lang="en-US" altLang="ja-JP" sz="1000" dirty="0" smtClean="0"/>
              <a:t>A=</a:t>
            </a:r>
            <a:r>
              <a:rPr lang="ja-JP" altLang="en-US" sz="1000" dirty="0" smtClean="0"/>
              <a:t>∅と仮定すると，</a:t>
            </a:r>
            <a:r>
              <a:rPr lang="en-US" altLang="ja-JP" sz="1000" dirty="0" smtClean="0"/>
              <a:t>v</a:t>
            </a:r>
            <a:r>
              <a:rPr lang="ja-JP" altLang="en-US" sz="1000" dirty="0" smtClean="0"/>
              <a:t>から</a:t>
            </a:r>
            <a:r>
              <a:rPr lang="en-US" altLang="ja-JP" sz="1000" dirty="0" smtClean="0"/>
              <a:t>B</a:t>
            </a:r>
            <a:r>
              <a:rPr lang="ja-JP" altLang="en-US" sz="1000" dirty="0" smtClean="0"/>
              <a:t>内の任意の頂点への有向道が存在しないので</a:t>
            </a:r>
            <a:r>
              <a:rPr lang="en-US" altLang="ja-JP" sz="1000" dirty="0" smtClean="0"/>
              <a:t>G</a:t>
            </a:r>
            <a:r>
              <a:rPr lang="ja-JP" altLang="en-US" sz="1000" dirty="0" err="1" smtClean="0"/>
              <a:t>が強</a:t>
            </a:r>
            <a:r>
              <a:rPr lang="ja-JP" altLang="en-US" sz="1000" dirty="0" smtClean="0"/>
              <a:t>連結であることに矛盾．</a:t>
            </a:r>
            <a:endParaRPr lang="en-US" altLang="ja-JP" sz="1000" dirty="0" smtClean="0"/>
          </a:p>
          <a:p>
            <a:r>
              <a:rPr lang="ja-JP" altLang="en-US" sz="1000" dirty="0" smtClean="0"/>
              <a:t>　　　　　　　よって，</a:t>
            </a:r>
            <a:r>
              <a:rPr lang="en-US" altLang="ja-JP" sz="1000" dirty="0" smtClean="0"/>
              <a:t>A</a:t>
            </a:r>
            <a:r>
              <a:rPr lang="ja-JP" altLang="en-US" sz="1000" dirty="0" smtClean="0"/>
              <a:t>≠∅．同様にして</a:t>
            </a:r>
            <a:r>
              <a:rPr lang="en-US" altLang="ja-JP" sz="1000" dirty="0" smtClean="0"/>
              <a:t>B</a:t>
            </a:r>
            <a:r>
              <a:rPr lang="ja-JP" altLang="en-US" sz="1000" dirty="0" smtClean="0"/>
              <a:t>≠∅が成立．</a:t>
            </a:r>
            <a:endParaRPr lang="en-US" altLang="ja-JP" sz="1000" dirty="0" smtClean="0"/>
          </a:p>
          <a:p>
            <a:r>
              <a:rPr lang="ja-JP" altLang="en-US" sz="1000" dirty="0" smtClean="0"/>
              <a:t>　　　　　　　</a:t>
            </a:r>
            <a:r>
              <a:rPr lang="en-US" altLang="ja-JP" sz="1000" dirty="0" smtClean="0"/>
              <a:t>A</a:t>
            </a:r>
            <a:r>
              <a:rPr lang="ja-JP" altLang="en-US" sz="1000" dirty="0" smtClean="0"/>
              <a:t>内の頂点と</a:t>
            </a:r>
            <a:r>
              <a:rPr lang="en-US" altLang="ja-JP" sz="1000" dirty="0" smtClean="0"/>
              <a:t>B</a:t>
            </a:r>
            <a:r>
              <a:rPr lang="ja-JP" altLang="en-US" sz="1000" dirty="0" smtClean="0"/>
              <a:t>内の頂点を結ぶ辺が全て</a:t>
            </a:r>
            <a:r>
              <a:rPr lang="en-US" altLang="ja-JP" sz="1000" dirty="0" smtClean="0"/>
              <a:t>B</a:t>
            </a:r>
            <a:r>
              <a:rPr lang="ja-JP" altLang="en-US" sz="1000" dirty="0" smtClean="0"/>
              <a:t>から</a:t>
            </a:r>
            <a:r>
              <a:rPr lang="en-US" altLang="ja-JP" sz="1000" dirty="0" smtClean="0"/>
              <a:t>A</a:t>
            </a:r>
            <a:r>
              <a:rPr lang="ja-JP" altLang="en-US" sz="1000" dirty="0" smtClean="0"/>
              <a:t>の向きに向き付けされていると仮定すると，</a:t>
            </a:r>
            <a:endParaRPr lang="en-US" altLang="ja-JP" sz="1000" dirty="0" smtClean="0"/>
          </a:p>
          <a:p>
            <a:r>
              <a:rPr lang="ja-JP" altLang="en-US" sz="1000" dirty="0" smtClean="0"/>
              <a:t>　　　　　　　</a:t>
            </a:r>
            <a:r>
              <a:rPr lang="en-US" altLang="ja-JP" sz="1000" dirty="0" smtClean="0"/>
              <a:t>A</a:t>
            </a:r>
            <a:r>
              <a:rPr lang="ja-JP" altLang="en-US" sz="1000" dirty="0" smtClean="0"/>
              <a:t>内の任意の頂点から</a:t>
            </a:r>
            <a:r>
              <a:rPr lang="en-US" altLang="ja-JP" sz="1000" dirty="0" smtClean="0"/>
              <a:t>B</a:t>
            </a:r>
            <a:r>
              <a:rPr lang="ja-JP" altLang="en-US" sz="1000" dirty="0" smtClean="0"/>
              <a:t>内の任意の頂点への有向道が存在しないので</a:t>
            </a:r>
            <a:r>
              <a:rPr lang="en-US" altLang="ja-JP" sz="1000" dirty="0" smtClean="0"/>
              <a:t>G</a:t>
            </a:r>
            <a:r>
              <a:rPr lang="ja-JP" altLang="en-US" sz="1000" dirty="0" err="1" smtClean="0"/>
              <a:t>が強</a:t>
            </a:r>
            <a:r>
              <a:rPr lang="ja-JP" altLang="en-US" sz="1000" dirty="0" smtClean="0"/>
              <a:t>連結であることに矛盾．</a:t>
            </a:r>
            <a:endParaRPr lang="en-US" altLang="ja-JP" sz="1000" dirty="0" smtClean="0"/>
          </a:p>
          <a:p>
            <a:r>
              <a:rPr lang="ja-JP" altLang="en-US" sz="1000" dirty="0" smtClean="0"/>
              <a:t>　　　　　　　よって，ある</a:t>
            </a:r>
            <a:r>
              <a:rPr lang="en-US" altLang="ja-JP" sz="1000" dirty="0" smtClean="0"/>
              <a:t>a</a:t>
            </a:r>
            <a:r>
              <a:rPr lang="ja-JP" altLang="en-US" sz="1000" dirty="0" smtClean="0"/>
              <a:t>∈</a:t>
            </a:r>
            <a:r>
              <a:rPr lang="en-US" altLang="ja-JP" sz="1000" dirty="0" smtClean="0"/>
              <a:t>A</a:t>
            </a:r>
            <a:r>
              <a:rPr lang="ja-JP" altLang="en-US" sz="1000" dirty="0" smtClean="0"/>
              <a:t>とある</a:t>
            </a:r>
            <a:r>
              <a:rPr lang="en-US" altLang="ja-JP" sz="1000" dirty="0" smtClean="0"/>
              <a:t>b</a:t>
            </a:r>
            <a:r>
              <a:rPr lang="ja-JP" altLang="en-US" sz="1000" dirty="0" smtClean="0"/>
              <a:t>∈</a:t>
            </a:r>
            <a:r>
              <a:rPr lang="en-US" altLang="ja-JP" sz="1000" dirty="0" smtClean="0"/>
              <a:t>B</a:t>
            </a:r>
            <a:r>
              <a:rPr lang="ja-JP" altLang="en-US" sz="1000" dirty="0" smtClean="0"/>
              <a:t>に対し，辺</a:t>
            </a:r>
            <a:r>
              <a:rPr lang="en-US" altLang="ja-JP" sz="1000" dirty="0" err="1" smtClean="0"/>
              <a:t>ab</a:t>
            </a:r>
            <a:r>
              <a:rPr lang="ja-JP" altLang="en-US" sz="1000" dirty="0" smtClean="0"/>
              <a:t>は</a:t>
            </a:r>
            <a:r>
              <a:rPr lang="en-US" altLang="ja-JP" sz="1000" dirty="0" smtClean="0"/>
              <a:t>a</a:t>
            </a:r>
            <a:r>
              <a:rPr lang="ja-JP" altLang="en-US" sz="1000" dirty="0" smtClean="0"/>
              <a:t>から</a:t>
            </a:r>
            <a:r>
              <a:rPr lang="en-US" altLang="ja-JP" sz="1000" dirty="0" smtClean="0"/>
              <a:t>b</a:t>
            </a:r>
            <a:r>
              <a:rPr lang="ja-JP" altLang="en-US" sz="1000" dirty="0" smtClean="0"/>
              <a:t>へ向き付けされている．</a:t>
            </a:r>
            <a:endParaRPr lang="en-US" altLang="ja-JP" sz="1000" dirty="0" smtClean="0"/>
          </a:p>
          <a:p>
            <a:r>
              <a:rPr lang="ja-JP" altLang="en-US" sz="1000" dirty="0" smtClean="0"/>
              <a:t>　　　　　　　よって</a:t>
            </a:r>
            <a:r>
              <a:rPr lang="en-US" altLang="ja-JP" sz="1000" dirty="0" smtClean="0"/>
              <a:t>G</a:t>
            </a:r>
            <a:r>
              <a:rPr lang="ja-JP" altLang="en-US" sz="1000" dirty="0" smtClean="0"/>
              <a:t>は長さ</a:t>
            </a:r>
            <a:r>
              <a:rPr lang="en-US" altLang="ja-JP" sz="1000" dirty="0" smtClean="0"/>
              <a:t>3</a:t>
            </a:r>
            <a:r>
              <a:rPr lang="ja-JP" altLang="en-US" sz="1000" dirty="0" err="1" smtClean="0"/>
              <a:t>の有向閉</a:t>
            </a:r>
            <a:r>
              <a:rPr lang="ja-JP" altLang="en-US" sz="1000" dirty="0" smtClean="0"/>
              <a:t>路</a:t>
            </a:r>
            <a:r>
              <a:rPr lang="en-US" altLang="ja-JP" sz="1000" dirty="0" err="1" smtClean="0"/>
              <a:t>bvab</a:t>
            </a:r>
            <a:r>
              <a:rPr lang="ja-JP" altLang="en-US" sz="1000" dirty="0" smtClean="0"/>
              <a:t>を持つ．</a:t>
            </a:r>
            <a:endParaRPr lang="en-US" altLang="ja-JP" sz="1000" dirty="0" smtClean="0"/>
          </a:p>
          <a:p>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en-US" altLang="ja-JP" sz="1000" dirty="0" smtClean="0"/>
              <a:t>(7)</a:t>
            </a:r>
            <a:r>
              <a:rPr lang="ja-JP" altLang="en-US" sz="1000" dirty="0" smtClean="0"/>
              <a:t>　図</a:t>
            </a:r>
            <a:r>
              <a:rPr lang="en-US" altLang="ja-JP" sz="1000" dirty="0" smtClean="0"/>
              <a:t>1</a:t>
            </a:r>
            <a:r>
              <a:rPr lang="ja-JP" altLang="en-US" sz="1000" dirty="0" smtClean="0"/>
              <a:t>のグラフの最小全域木を描き，その重さも答えよ．</a:t>
            </a:r>
            <a:endParaRPr lang="en-US" altLang="ja-JP" sz="1000" dirty="0" smtClean="0"/>
          </a:p>
          <a:p>
            <a:pPr marL="228600" indent="-228600"/>
            <a:endParaRPr lang="en-US" altLang="ja-JP" sz="1000" dirty="0" smtClean="0"/>
          </a:p>
          <a:p>
            <a:pPr marL="228600" indent="-228600"/>
            <a:r>
              <a:rPr lang="en-US" altLang="ja-JP" sz="1000" dirty="0" smtClean="0"/>
              <a:t>(7)</a:t>
            </a:r>
            <a:r>
              <a:rPr lang="ja-JP" altLang="en-US" sz="1000" dirty="0" smtClean="0"/>
              <a:t>の解答：　　　</a:t>
            </a:r>
            <a:endParaRPr lang="en-US" altLang="ja-JP" sz="1000" dirty="0" smtClean="0"/>
          </a:p>
          <a:p>
            <a:pPr marL="228600" indent="-228600"/>
            <a:r>
              <a:rPr lang="ja-JP" altLang="en-US" sz="1000" dirty="0" smtClean="0"/>
              <a:t>　　　　</a:t>
            </a:r>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ja-JP" altLang="en-US" sz="1000" dirty="0" smtClean="0"/>
              <a:t>　　　　　　　　　　　　　　　　　　　　　　　　　　　　　　　　　　　　　　　　　　　　　　　　　　　　　</a:t>
            </a:r>
            <a:endParaRPr lang="en-US" altLang="ja-JP" sz="1000" dirty="0" smtClean="0"/>
          </a:p>
          <a:p>
            <a:pPr marL="228600" indent="-228600"/>
            <a:r>
              <a:rPr lang="en-US" altLang="ja-JP" sz="1000" dirty="0" smtClean="0"/>
              <a:t>                                                                                                                                 </a:t>
            </a:r>
            <a:r>
              <a:rPr lang="ja-JP" altLang="en-US" sz="1000" dirty="0" smtClean="0"/>
              <a:t>重さ </a:t>
            </a:r>
            <a:r>
              <a:rPr lang="en-US" altLang="ja-JP" sz="1000" dirty="0" smtClean="0"/>
              <a:t>40</a:t>
            </a:r>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p:txBody>
      </p:sp>
      <p:grpSp>
        <p:nvGrpSpPr>
          <p:cNvPr id="124" name="グループ化 123"/>
          <p:cNvGrpSpPr/>
          <p:nvPr/>
        </p:nvGrpSpPr>
        <p:grpSpPr>
          <a:xfrm>
            <a:off x="1875526" y="5481816"/>
            <a:ext cx="1913514" cy="1898496"/>
            <a:chOff x="2451590" y="4139952"/>
            <a:chExt cx="1913514" cy="1898496"/>
          </a:xfrm>
        </p:grpSpPr>
        <p:cxnSp>
          <p:nvCxnSpPr>
            <p:cNvPr id="100" name="直線コネクタ 99"/>
            <p:cNvCxnSpPr/>
            <p:nvPr/>
          </p:nvCxnSpPr>
          <p:spPr bwMode="auto">
            <a:xfrm rot="16200000" flipV="1">
              <a:off x="2889975" y="5224881"/>
              <a:ext cx="635607" cy="382962"/>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grpSp>
          <p:nvGrpSpPr>
            <p:cNvPr id="169" name="グループ化 168"/>
            <p:cNvGrpSpPr/>
            <p:nvPr/>
          </p:nvGrpSpPr>
          <p:grpSpPr>
            <a:xfrm>
              <a:off x="2451590" y="4139952"/>
              <a:ext cx="1913514" cy="1898496"/>
              <a:chOff x="2060996" y="4788024"/>
              <a:chExt cx="1913514" cy="1898496"/>
            </a:xfrm>
          </p:grpSpPr>
          <p:cxnSp>
            <p:nvCxnSpPr>
              <p:cNvPr id="87" name="直線コネクタ 86"/>
              <p:cNvCxnSpPr/>
              <p:nvPr/>
            </p:nvCxnSpPr>
            <p:spPr bwMode="auto">
              <a:xfrm rot="16200000" flipV="1">
                <a:off x="2290695" y="5388571"/>
                <a:ext cx="369288" cy="249636"/>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88" name="直線コネクタ 87"/>
              <p:cNvCxnSpPr>
                <a:stCxn id="156" idx="0"/>
              </p:cNvCxnSpPr>
              <p:nvPr/>
            </p:nvCxnSpPr>
            <p:spPr bwMode="auto">
              <a:xfrm rot="5400000" flipH="1" flipV="1">
                <a:off x="3373071" y="5395275"/>
                <a:ext cx="406718" cy="250988"/>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bwMode="auto">
              <a:xfrm>
                <a:off x="2348640" y="6187256"/>
                <a:ext cx="654387" cy="200206"/>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bwMode="auto">
              <a:xfrm rot="5400000">
                <a:off x="3307443" y="5732174"/>
                <a:ext cx="834844" cy="162"/>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85" name="直線コネクタ 84"/>
              <p:cNvCxnSpPr>
                <a:stCxn id="155" idx="0"/>
              </p:cNvCxnSpPr>
              <p:nvPr/>
            </p:nvCxnSpPr>
            <p:spPr bwMode="auto">
              <a:xfrm rot="5400000" flipH="1" flipV="1">
                <a:off x="2514239" y="5207431"/>
                <a:ext cx="595570" cy="398335"/>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93" name="直線コネクタ 92"/>
              <p:cNvCxnSpPr>
                <a:endCxn id="73" idx="1"/>
              </p:cNvCxnSpPr>
              <p:nvPr/>
            </p:nvCxnSpPr>
            <p:spPr bwMode="auto">
              <a:xfrm>
                <a:off x="3043145" y="5071376"/>
                <a:ext cx="654387" cy="200206"/>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sp>
            <p:nvSpPr>
              <p:cNvPr id="111" name="テキスト ボックス 8"/>
              <p:cNvSpPr txBox="1">
                <a:spLocks noChangeArrowheads="1"/>
              </p:cNvSpPr>
              <p:nvPr/>
            </p:nvSpPr>
            <p:spPr bwMode="auto">
              <a:xfrm>
                <a:off x="3662370" y="5624755"/>
                <a:ext cx="263214" cy="276999"/>
              </a:xfrm>
              <a:prstGeom prst="rect">
                <a:avLst/>
              </a:prstGeom>
              <a:noFill/>
              <a:ln w="9525">
                <a:noFill/>
                <a:miter lim="800000"/>
                <a:headEnd/>
                <a:tailEnd/>
              </a:ln>
            </p:spPr>
            <p:txBody>
              <a:bodyPr wrap="none">
                <a:spAutoFit/>
              </a:bodyPr>
              <a:lstStyle/>
              <a:p>
                <a:r>
                  <a:rPr lang="en-US" altLang="ja-JP" sz="1200" dirty="0" smtClean="0"/>
                  <a:t>2</a:t>
                </a:r>
                <a:endParaRPr lang="en-US" altLang="ja-JP" sz="1200" dirty="0"/>
              </a:p>
            </p:txBody>
          </p:sp>
          <p:sp>
            <p:nvSpPr>
              <p:cNvPr id="116" name="テキスト ボックス 8"/>
              <p:cNvSpPr txBox="1">
                <a:spLocks noChangeArrowheads="1"/>
              </p:cNvSpPr>
              <p:nvPr/>
            </p:nvSpPr>
            <p:spPr bwMode="auto">
              <a:xfrm>
                <a:off x="2106716" y="5071551"/>
                <a:ext cx="279244" cy="307777"/>
              </a:xfrm>
              <a:prstGeom prst="rect">
                <a:avLst/>
              </a:prstGeom>
              <a:noFill/>
              <a:ln w="9525">
                <a:noFill/>
                <a:miter lim="800000"/>
                <a:headEnd/>
                <a:tailEnd/>
              </a:ln>
            </p:spPr>
            <p:txBody>
              <a:bodyPr wrap="none">
                <a:spAutoFit/>
              </a:bodyPr>
              <a:lstStyle/>
              <a:p>
                <a:r>
                  <a:rPr lang="en-US" altLang="ja-JP" sz="1400" dirty="0" smtClean="0"/>
                  <a:t>b</a:t>
                </a:r>
                <a:endParaRPr lang="en-US" altLang="ja-JP" sz="1400" dirty="0"/>
              </a:p>
            </p:txBody>
          </p:sp>
          <p:sp>
            <p:nvSpPr>
              <p:cNvPr id="117" name="テキスト ボックス 8"/>
              <p:cNvSpPr txBox="1">
                <a:spLocks noChangeArrowheads="1"/>
              </p:cNvSpPr>
              <p:nvPr/>
            </p:nvSpPr>
            <p:spPr bwMode="auto">
              <a:xfrm>
                <a:off x="3692456" y="5067046"/>
                <a:ext cx="239168" cy="307777"/>
              </a:xfrm>
              <a:prstGeom prst="rect">
                <a:avLst/>
              </a:prstGeom>
              <a:noFill/>
              <a:ln w="9525">
                <a:noFill/>
                <a:miter lim="800000"/>
                <a:headEnd/>
                <a:tailEnd/>
              </a:ln>
            </p:spPr>
            <p:txBody>
              <a:bodyPr wrap="none">
                <a:spAutoFit/>
              </a:bodyPr>
              <a:lstStyle/>
              <a:p>
                <a:r>
                  <a:rPr lang="en-US" altLang="ja-JP" sz="1400" dirty="0" smtClean="0"/>
                  <a:t>f</a:t>
                </a:r>
                <a:endParaRPr lang="en-US" altLang="ja-JP" sz="1400" dirty="0"/>
              </a:p>
            </p:txBody>
          </p:sp>
          <p:sp>
            <p:nvSpPr>
              <p:cNvPr id="118" name="テキスト ボックス 8"/>
              <p:cNvSpPr txBox="1">
                <a:spLocks noChangeArrowheads="1"/>
              </p:cNvSpPr>
              <p:nvPr/>
            </p:nvSpPr>
            <p:spPr bwMode="auto">
              <a:xfrm>
                <a:off x="2106716" y="5943267"/>
                <a:ext cx="260008" cy="307777"/>
              </a:xfrm>
              <a:prstGeom prst="rect">
                <a:avLst/>
              </a:prstGeom>
              <a:noFill/>
              <a:ln w="9525">
                <a:noFill/>
                <a:miter lim="800000"/>
                <a:headEnd/>
                <a:tailEnd/>
              </a:ln>
            </p:spPr>
            <p:txBody>
              <a:bodyPr wrap="none">
                <a:spAutoFit/>
              </a:bodyPr>
              <a:lstStyle/>
              <a:p>
                <a:r>
                  <a:rPr lang="en-US" altLang="ja-JP" sz="1400" dirty="0" smtClean="0"/>
                  <a:t>c</a:t>
                </a:r>
                <a:endParaRPr lang="en-US" altLang="ja-JP" sz="1400" dirty="0"/>
              </a:p>
            </p:txBody>
          </p:sp>
          <p:sp>
            <p:nvSpPr>
              <p:cNvPr id="72" name="円/楕円 71"/>
              <p:cNvSpPr/>
              <p:nvPr/>
            </p:nvSpPr>
            <p:spPr bwMode="auto">
              <a:xfrm>
                <a:off x="2310684" y="6132222"/>
                <a:ext cx="64066" cy="6406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3" name="円/楕円 72"/>
              <p:cNvSpPr/>
              <p:nvPr/>
            </p:nvSpPr>
            <p:spPr bwMode="auto">
              <a:xfrm>
                <a:off x="3688150" y="5262200"/>
                <a:ext cx="64066" cy="6406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4" name="直線コネクタ 73"/>
              <p:cNvCxnSpPr>
                <a:endCxn id="153" idx="2"/>
              </p:cNvCxnSpPr>
              <p:nvPr/>
            </p:nvCxnSpPr>
            <p:spPr bwMode="auto">
              <a:xfrm flipV="1">
                <a:off x="2615683" y="5729804"/>
                <a:ext cx="791891" cy="185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75" name="円/楕円 74"/>
              <p:cNvSpPr/>
              <p:nvPr/>
            </p:nvSpPr>
            <p:spPr bwMode="auto">
              <a:xfrm>
                <a:off x="3687360" y="6129057"/>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6" name="円/楕円 75"/>
              <p:cNvSpPr/>
              <p:nvPr/>
            </p:nvSpPr>
            <p:spPr bwMode="auto">
              <a:xfrm>
                <a:off x="2305654" y="5267125"/>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8" name="直線コネクタ 77"/>
              <p:cNvCxnSpPr>
                <a:stCxn id="76" idx="4"/>
              </p:cNvCxnSpPr>
              <p:nvPr/>
            </p:nvCxnSpPr>
            <p:spPr bwMode="auto">
              <a:xfrm rot="5400000">
                <a:off x="1920581" y="5749322"/>
                <a:ext cx="834844" cy="16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0" name="直線コネクタ 79"/>
              <p:cNvCxnSpPr>
                <a:stCxn id="75" idx="1"/>
                <a:endCxn id="81" idx="5"/>
              </p:cNvCxnSpPr>
              <p:nvPr/>
            </p:nvCxnSpPr>
            <p:spPr bwMode="auto">
              <a:xfrm rot="16200000" flipV="1">
                <a:off x="2857321" y="5299018"/>
                <a:ext cx="1034506" cy="64456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81" name="円/楕円 80"/>
              <p:cNvSpPr/>
              <p:nvPr/>
            </p:nvSpPr>
            <p:spPr bwMode="auto">
              <a:xfrm>
                <a:off x="2996931" y="5048691"/>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2992817" y="6366389"/>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9" name="直線コネクタ 88"/>
              <p:cNvCxnSpPr>
                <a:stCxn id="76" idx="7"/>
                <a:endCxn id="81" idx="2"/>
              </p:cNvCxnSpPr>
              <p:nvPr/>
            </p:nvCxnSpPr>
            <p:spPr bwMode="auto">
              <a:xfrm rot="5400000" flipH="1" flipV="1">
                <a:off x="2581221" y="4860913"/>
                <a:ext cx="195503" cy="635919"/>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bwMode="auto">
              <a:xfrm rot="5400000" flipH="1" flipV="1">
                <a:off x="3270973" y="5967049"/>
                <a:ext cx="195503" cy="635919"/>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03" name="テキスト ボックス 8"/>
              <p:cNvSpPr txBox="1">
                <a:spLocks noChangeArrowheads="1"/>
              </p:cNvSpPr>
              <p:nvPr/>
            </p:nvSpPr>
            <p:spPr bwMode="auto">
              <a:xfrm>
                <a:off x="2753353" y="5312639"/>
                <a:ext cx="263214" cy="276999"/>
              </a:xfrm>
              <a:prstGeom prst="rect">
                <a:avLst/>
              </a:prstGeom>
              <a:noFill/>
              <a:ln w="9525">
                <a:noFill/>
                <a:miter lim="800000"/>
                <a:headEnd/>
                <a:tailEnd/>
              </a:ln>
            </p:spPr>
            <p:txBody>
              <a:bodyPr wrap="none">
                <a:spAutoFit/>
              </a:bodyPr>
              <a:lstStyle/>
              <a:p>
                <a:r>
                  <a:rPr lang="en-US" altLang="ja-JP" sz="1200" dirty="0" smtClean="0"/>
                  <a:t>7</a:t>
                </a:r>
                <a:endParaRPr lang="en-US" altLang="ja-JP" sz="1200" dirty="0"/>
              </a:p>
            </p:txBody>
          </p:sp>
          <p:sp>
            <p:nvSpPr>
              <p:cNvPr id="104" name="テキスト ボックス 8"/>
              <p:cNvSpPr txBox="1">
                <a:spLocks noChangeArrowheads="1"/>
              </p:cNvSpPr>
              <p:nvPr/>
            </p:nvSpPr>
            <p:spPr bwMode="auto">
              <a:xfrm>
                <a:off x="3045585" y="5315895"/>
                <a:ext cx="263214" cy="276999"/>
              </a:xfrm>
              <a:prstGeom prst="rect">
                <a:avLst/>
              </a:prstGeom>
              <a:noFill/>
              <a:ln w="9525">
                <a:noFill/>
                <a:miter lim="800000"/>
                <a:headEnd/>
                <a:tailEnd/>
              </a:ln>
            </p:spPr>
            <p:txBody>
              <a:bodyPr wrap="none">
                <a:spAutoFit/>
              </a:bodyPr>
              <a:lstStyle/>
              <a:p>
                <a:r>
                  <a:rPr lang="en-US" altLang="ja-JP" sz="1200" dirty="0" smtClean="0"/>
                  <a:t>7</a:t>
                </a:r>
                <a:endParaRPr lang="en-US" altLang="ja-JP" sz="1200" dirty="0"/>
              </a:p>
            </p:txBody>
          </p:sp>
          <p:sp>
            <p:nvSpPr>
              <p:cNvPr id="105" name="テキスト ボックス 8"/>
              <p:cNvSpPr txBox="1">
                <a:spLocks noChangeArrowheads="1"/>
              </p:cNvSpPr>
              <p:nvPr/>
            </p:nvSpPr>
            <p:spPr bwMode="auto">
              <a:xfrm>
                <a:off x="2744624" y="5876970"/>
                <a:ext cx="263214" cy="276999"/>
              </a:xfrm>
              <a:prstGeom prst="rect">
                <a:avLst/>
              </a:prstGeom>
              <a:noFill/>
              <a:ln w="9525">
                <a:noFill/>
                <a:miter lim="800000"/>
                <a:headEnd/>
                <a:tailEnd/>
              </a:ln>
            </p:spPr>
            <p:txBody>
              <a:bodyPr wrap="none">
                <a:spAutoFit/>
              </a:bodyPr>
              <a:lstStyle/>
              <a:p>
                <a:r>
                  <a:rPr lang="en-US" altLang="ja-JP" sz="1200" dirty="0" smtClean="0"/>
                  <a:t>8</a:t>
                </a:r>
                <a:endParaRPr lang="en-US" altLang="ja-JP" sz="1200" dirty="0"/>
              </a:p>
            </p:txBody>
          </p:sp>
          <p:sp>
            <p:nvSpPr>
              <p:cNvPr id="106" name="テキスト ボックス 8"/>
              <p:cNvSpPr txBox="1">
                <a:spLocks noChangeArrowheads="1"/>
              </p:cNvSpPr>
              <p:nvPr/>
            </p:nvSpPr>
            <p:spPr bwMode="auto">
              <a:xfrm>
                <a:off x="2973137" y="5878614"/>
                <a:ext cx="341760" cy="276999"/>
              </a:xfrm>
              <a:prstGeom prst="rect">
                <a:avLst/>
              </a:prstGeom>
              <a:noFill/>
              <a:ln w="9525">
                <a:noFill/>
                <a:miter lim="800000"/>
                <a:headEnd/>
                <a:tailEnd/>
              </a:ln>
            </p:spPr>
            <p:txBody>
              <a:bodyPr wrap="none">
                <a:spAutoFit/>
              </a:bodyPr>
              <a:lstStyle/>
              <a:p>
                <a:r>
                  <a:rPr lang="en-US" altLang="ja-JP" sz="1200" dirty="0" smtClean="0"/>
                  <a:t>14</a:t>
                </a:r>
                <a:endParaRPr lang="en-US" altLang="ja-JP" sz="1200" dirty="0"/>
              </a:p>
            </p:txBody>
          </p:sp>
          <p:sp>
            <p:nvSpPr>
              <p:cNvPr id="107" name="テキスト ボックス 8"/>
              <p:cNvSpPr txBox="1">
                <a:spLocks noChangeArrowheads="1"/>
              </p:cNvSpPr>
              <p:nvPr/>
            </p:nvSpPr>
            <p:spPr bwMode="auto">
              <a:xfrm>
                <a:off x="2866291" y="5498578"/>
                <a:ext cx="341760" cy="276999"/>
              </a:xfrm>
              <a:prstGeom prst="rect">
                <a:avLst/>
              </a:prstGeom>
              <a:noFill/>
              <a:ln w="9525">
                <a:noFill/>
                <a:miter lim="800000"/>
                <a:headEnd/>
                <a:tailEnd/>
              </a:ln>
            </p:spPr>
            <p:txBody>
              <a:bodyPr wrap="none">
                <a:spAutoFit/>
              </a:bodyPr>
              <a:lstStyle/>
              <a:p>
                <a:r>
                  <a:rPr lang="en-US" altLang="ja-JP" sz="1200" dirty="0" smtClean="0"/>
                  <a:t>12</a:t>
                </a:r>
                <a:endParaRPr lang="en-US" altLang="ja-JP" sz="1200" dirty="0"/>
              </a:p>
            </p:txBody>
          </p:sp>
          <p:sp>
            <p:nvSpPr>
              <p:cNvPr id="108" name="テキスト ボックス 8"/>
              <p:cNvSpPr txBox="1">
                <a:spLocks noChangeArrowheads="1"/>
              </p:cNvSpPr>
              <p:nvPr/>
            </p:nvSpPr>
            <p:spPr bwMode="auto">
              <a:xfrm>
                <a:off x="2441479" y="4962394"/>
                <a:ext cx="341760" cy="276999"/>
              </a:xfrm>
              <a:prstGeom prst="rect">
                <a:avLst/>
              </a:prstGeom>
              <a:noFill/>
              <a:ln w="9525">
                <a:noFill/>
                <a:miter lim="800000"/>
                <a:headEnd/>
                <a:tailEnd/>
              </a:ln>
            </p:spPr>
            <p:txBody>
              <a:bodyPr wrap="none">
                <a:spAutoFit/>
              </a:bodyPr>
              <a:lstStyle/>
              <a:p>
                <a:r>
                  <a:rPr lang="en-US" altLang="ja-JP" sz="1200" dirty="0" smtClean="0"/>
                  <a:t>21</a:t>
                </a:r>
                <a:endParaRPr lang="en-US" altLang="ja-JP" sz="1200" dirty="0"/>
              </a:p>
            </p:txBody>
          </p:sp>
          <p:sp>
            <p:nvSpPr>
              <p:cNvPr id="109" name="テキスト ボックス 8"/>
              <p:cNvSpPr txBox="1">
                <a:spLocks noChangeArrowheads="1"/>
              </p:cNvSpPr>
              <p:nvPr/>
            </p:nvSpPr>
            <p:spPr bwMode="auto">
              <a:xfrm>
                <a:off x="3293628" y="4969048"/>
                <a:ext cx="263214" cy="276999"/>
              </a:xfrm>
              <a:prstGeom prst="rect">
                <a:avLst/>
              </a:prstGeom>
              <a:noFill/>
              <a:ln w="9525">
                <a:noFill/>
                <a:miter lim="800000"/>
                <a:headEnd/>
                <a:tailEnd/>
              </a:ln>
            </p:spPr>
            <p:txBody>
              <a:bodyPr wrap="none">
                <a:spAutoFit/>
              </a:bodyPr>
              <a:lstStyle/>
              <a:p>
                <a:r>
                  <a:rPr lang="en-US" altLang="ja-JP" sz="1200" dirty="0" smtClean="0"/>
                  <a:t>5</a:t>
                </a:r>
                <a:endParaRPr lang="en-US" altLang="ja-JP" sz="1200" dirty="0"/>
              </a:p>
            </p:txBody>
          </p:sp>
          <p:sp>
            <p:nvSpPr>
              <p:cNvPr id="110" name="テキスト ボックス 8"/>
              <p:cNvSpPr txBox="1">
                <a:spLocks noChangeArrowheads="1"/>
              </p:cNvSpPr>
              <p:nvPr/>
            </p:nvSpPr>
            <p:spPr bwMode="auto">
              <a:xfrm>
                <a:off x="2060996" y="5621327"/>
                <a:ext cx="341760" cy="276999"/>
              </a:xfrm>
              <a:prstGeom prst="rect">
                <a:avLst/>
              </a:prstGeom>
              <a:noFill/>
              <a:ln w="9525">
                <a:noFill/>
                <a:miter lim="800000"/>
                <a:headEnd/>
                <a:tailEnd/>
              </a:ln>
            </p:spPr>
            <p:txBody>
              <a:bodyPr wrap="none">
                <a:spAutoFit/>
              </a:bodyPr>
              <a:lstStyle/>
              <a:p>
                <a:r>
                  <a:rPr lang="en-US" altLang="ja-JP" sz="1200" dirty="0" smtClean="0"/>
                  <a:t>16</a:t>
                </a:r>
                <a:endParaRPr lang="en-US" altLang="ja-JP" sz="1200" dirty="0"/>
              </a:p>
            </p:txBody>
          </p:sp>
          <p:sp>
            <p:nvSpPr>
              <p:cNvPr id="112" name="テキスト ボックス 8"/>
              <p:cNvSpPr txBox="1">
                <a:spLocks noChangeArrowheads="1"/>
              </p:cNvSpPr>
              <p:nvPr/>
            </p:nvSpPr>
            <p:spPr bwMode="auto">
              <a:xfrm>
                <a:off x="2522442" y="6223679"/>
                <a:ext cx="263214" cy="276999"/>
              </a:xfrm>
              <a:prstGeom prst="rect">
                <a:avLst/>
              </a:prstGeom>
              <a:noFill/>
              <a:ln w="9525">
                <a:noFill/>
                <a:miter lim="800000"/>
                <a:headEnd/>
                <a:tailEnd/>
              </a:ln>
            </p:spPr>
            <p:txBody>
              <a:bodyPr wrap="none">
                <a:spAutoFit/>
              </a:bodyPr>
              <a:lstStyle/>
              <a:p>
                <a:r>
                  <a:rPr lang="en-US" altLang="ja-JP" sz="1200" dirty="0" smtClean="0"/>
                  <a:t>3</a:t>
                </a:r>
                <a:endParaRPr lang="en-US" altLang="ja-JP" sz="1200" dirty="0"/>
              </a:p>
            </p:txBody>
          </p:sp>
          <p:sp>
            <p:nvSpPr>
              <p:cNvPr id="113" name="テキスト ボックス 8"/>
              <p:cNvSpPr txBox="1">
                <a:spLocks noChangeArrowheads="1"/>
              </p:cNvSpPr>
              <p:nvPr/>
            </p:nvSpPr>
            <p:spPr bwMode="auto">
              <a:xfrm>
                <a:off x="3265382" y="6234712"/>
                <a:ext cx="263214" cy="276999"/>
              </a:xfrm>
              <a:prstGeom prst="rect">
                <a:avLst/>
              </a:prstGeom>
              <a:noFill/>
              <a:ln w="9525">
                <a:noFill/>
                <a:miter lim="800000"/>
                <a:headEnd/>
                <a:tailEnd/>
              </a:ln>
            </p:spPr>
            <p:txBody>
              <a:bodyPr wrap="none">
                <a:spAutoFit/>
              </a:bodyPr>
              <a:lstStyle/>
              <a:p>
                <a:r>
                  <a:rPr lang="en-US" altLang="ja-JP" sz="1200" dirty="0" smtClean="0"/>
                  <a:t>9</a:t>
                </a:r>
                <a:endParaRPr lang="en-US" altLang="ja-JP" sz="1200" dirty="0"/>
              </a:p>
            </p:txBody>
          </p:sp>
          <p:sp>
            <p:nvSpPr>
              <p:cNvPr id="115" name="テキスト ボックス 8"/>
              <p:cNvSpPr txBox="1">
                <a:spLocks noChangeArrowheads="1"/>
              </p:cNvSpPr>
              <p:nvPr/>
            </p:nvSpPr>
            <p:spPr bwMode="auto">
              <a:xfrm>
                <a:off x="2906424" y="4788024"/>
                <a:ext cx="271228" cy="307777"/>
              </a:xfrm>
              <a:prstGeom prst="rect">
                <a:avLst/>
              </a:prstGeom>
              <a:noFill/>
              <a:ln w="9525">
                <a:noFill/>
                <a:miter lim="800000"/>
                <a:headEnd/>
                <a:tailEnd/>
              </a:ln>
            </p:spPr>
            <p:txBody>
              <a:bodyPr wrap="none">
                <a:spAutoFit/>
              </a:bodyPr>
              <a:lstStyle/>
              <a:p>
                <a:r>
                  <a:rPr lang="en-US" altLang="ja-JP" sz="1400" dirty="0"/>
                  <a:t>a</a:t>
                </a:r>
              </a:p>
            </p:txBody>
          </p:sp>
          <p:sp>
            <p:nvSpPr>
              <p:cNvPr id="119" name="テキスト ボックス 8"/>
              <p:cNvSpPr txBox="1">
                <a:spLocks noChangeArrowheads="1"/>
              </p:cNvSpPr>
              <p:nvPr/>
            </p:nvSpPr>
            <p:spPr bwMode="auto">
              <a:xfrm>
                <a:off x="2898804" y="6378743"/>
                <a:ext cx="279244" cy="307777"/>
              </a:xfrm>
              <a:prstGeom prst="rect">
                <a:avLst/>
              </a:prstGeom>
              <a:noFill/>
              <a:ln w="9525">
                <a:noFill/>
                <a:miter lim="800000"/>
                <a:headEnd/>
                <a:tailEnd/>
              </a:ln>
            </p:spPr>
            <p:txBody>
              <a:bodyPr wrap="none">
                <a:spAutoFit/>
              </a:bodyPr>
              <a:lstStyle/>
              <a:p>
                <a:r>
                  <a:rPr lang="en-US" altLang="ja-JP" sz="1400" dirty="0" smtClean="0"/>
                  <a:t>d</a:t>
                </a:r>
                <a:endParaRPr lang="en-US" altLang="ja-JP" sz="1400" dirty="0"/>
              </a:p>
            </p:txBody>
          </p:sp>
          <p:sp>
            <p:nvSpPr>
              <p:cNvPr id="120" name="テキスト ボックス 8"/>
              <p:cNvSpPr txBox="1">
                <a:spLocks noChangeArrowheads="1"/>
              </p:cNvSpPr>
              <p:nvPr/>
            </p:nvSpPr>
            <p:spPr bwMode="auto">
              <a:xfrm>
                <a:off x="3700076" y="5950887"/>
                <a:ext cx="274434" cy="307777"/>
              </a:xfrm>
              <a:prstGeom prst="rect">
                <a:avLst/>
              </a:prstGeom>
              <a:noFill/>
              <a:ln w="9525">
                <a:noFill/>
                <a:miter lim="800000"/>
                <a:headEnd/>
                <a:tailEnd/>
              </a:ln>
            </p:spPr>
            <p:txBody>
              <a:bodyPr wrap="none">
                <a:spAutoFit/>
              </a:bodyPr>
              <a:lstStyle/>
              <a:p>
                <a:r>
                  <a:rPr lang="en-US" altLang="ja-JP" sz="1400" dirty="0" smtClean="0"/>
                  <a:t>e</a:t>
                </a:r>
                <a:endParaRPr lang="en-US" altLang="ja-JP" sz="1400" dirty="0"/>
              </a:p>
            </p:txBody>
          </p:sp>
          <p:sp>
            <p:nvSpPr>
              <p:cNvPr id="152" name="円/楕円 151"/>
              <p:cNvSpPr/>
              <p:nvPr/>
            </p:nvSpPr>
            <p:spPr bwMode="auto">
              <a:xfrm>
                <a:off x="2576819" y="5697939"/>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3" name="円/楕円 152"/>
              <p:cNvSpPr/>
              <p:nvPr/>
            </p:nvSpPr>
            <p:spPr bwMode="auto">
              <a:xfrm>
                <a:off x="3407574" y="5697376"/>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5" name="テキスト ボックス 8"/>
              <p:cNvSpPr txBox="1">
                <a:spLocks noChangeArrowheads="1"/>
              </p:cNvSpPr>
              <p:nvPr/>
            </p:nvSpPr>
            <p:spPr bwMode="auto">
              <a:xfrm>
                <a:off x="2478044" y="5704383"/>
                <a:ext cx="269626" cy="307777"/>
              </a:xfrm>
              <a:prstGeom prst="rect">
                <a:avLst/>
              </a:prstGeom>
              <a:noFill/>
              <a:ln w="9525">
                <a:noFill/>
                <a:miter lim="800000"/>
                <a:headEnd/>
                <a:tailEnd/>
              </a:ln>
            </p:spPr>
            <p:txBody>
              <a:bodyPr wrap="none">
                <a:spAutoFit/>
              </a:bodyPr>
              <a:lstStyle/>
              <a:p>
                <a:r>
                  <a:rPr lang="en-US" altLang="ja-JP" sz="1400" dirty="0"/>
                  <a:t>g</a:t>
                </a:r>
              </a:p>
            </p:txBody>
          </p:sp>
          <p:sp>
            <p:nvSpPr>
              <p:cNvPr id="156" name="テキスト ボックス 8"/>
              <p:cNvSpPr txBox="1">
                <a:spLocks noChangeArrowheads="1"/>
              </p:cNvSpPr>
              <p:nvPr/>
            </p:nvSpPr>
            <p:spPr bwMode="auto">
              <a:xfrm>
                <a:off x="3311314" y="5724128"/>
                <a:ext cx="279244" cy="307777"/>
              </a:xfrm>
              <a:prstGeom prst="rect">
                <a:avLst/>
              </a:prstGeom>
              <a:noFill/>
              <a:ln w="9525">
                <a:noFill/>
                <a:miter lim="800000"/>
                <a:headEnd/>
                <a:tailEnd/>
              </a:ln>
            </p:spPr>
            <p:txBody>
              <a:bodyPr wrap="none">
                <a:spAutoFit/>
              </a:bodyPr>
              <a:lstStyle/>
              <a:p>
                <a:r>
                  <a:rPr lang="en-US" altLang="ja-JP" sz="1400" dirty="0"/>
                  <a:t>h</a:t>
                </a:r>
              </a:p>
            </p:txBody>
          </p:sp>
          <p:sp>
            <p:nvSpPr>
              <p:cNvPr id="165" name="テキスト ボックス 8"/>
              <p:cNvSpPr txBox="1">
                <a:spLocks noChangeArrowheads="1"/>
              </p:cNvSpPr>
              <p:nvPr/>
            </p:nvSpPr>
            <p:spPr bwMode="auto">
              <a:xfrm>
                <a:off x="2416125" y="5322728"/>
                <a:ext cx="263214" cy="276999"/>
              </a:xfrm>
              <a:prstGeom prst="rect">
                <a:avLst/>
              </a:prstGeom>
              <a:noFill/>
              <a:ln w="9525">
                <a:noFill/>
                <a:miter lim="800000"/>
                <a:headEnd/>
                <a:tailEnd/>
              </a:ln>
            </p:spPr>
            <p:txBody>
              <a:bodyPr wrap="none">
                <a:spAutoFit/>
              </a:bodyPr>
              <a:lstStyle/>
              <a:p>
                <a:r>
                  <a:rPr lang="en-US" altLang="ja-JP" sz="1200" dirty="0" smtClean="0"/>
                  <a:t>9</a:t>
                </a:r>
                <a:endParaRPr lang="en-US" altLang="ja-JP" sz="1200" dirty="0"/>
              </a:p>
            </p:txBody>
          </p:sp>
          <p:sp>
            <p:nvSpPr>
              <p:cNvPr id="166" name="テキスト ボックス 8"/>
              <p:cNvSpPr txBox="1">
                <a:spLocks noChangeArrowheads="1"/>
              </p:cNvSpPr>
              <p:nvPr/>
            </p:nvSpPr>
            <p:spPr bwMode="auto">
              <a:xfrm>
                <a:off x="3377047" y="5334947"/>
                <a:ext cx="263214" cy="276999"/>
              </a:xfrm>
              <a:prstGeom prst="rect">
                <a:avLst/>
              </a:prstGeom>
              <a:noFill/>
              <a:ln w="9525">
                <a:noFill/>
                <a:miter lim="800000"/>
                <a:headEnd/>
                <a:tailEnd/>
              </a:ln>
            </p:spPr>
            <p:txBody>
              <a:bodyPr wrap="none">
                <a:spAutoFit/>
              </a:bodyPr>
              <a:lstStyle/>
              <a:p>
                <a:r>
                  <a:rPr lang="en-US" altLang="ja-JP" sz="1200" dirty="0" smtClean="0"/>
                  <a:t>6</a:t>
                </a:r>
                <a:endParaRPr lang="en-US" altLang="ja-JP" sz="1200" dirty="0"/>
              </a:p>
            </p:txBody>
          </p:sp>
          <p:sp>
            <p:nvSpPr>
              <p:cNvPr id="167" name="テキスト ボックス 8"/>
              <p:cNvSpPr txBox="1">
                <a:spLocks noChangeArrowheads="1"/>
              </p:cNvSpPr>
              <p:nvPr/>
            </p:nvSpPr>
            <p:spPr bwMode="auto">
              <a:xfrm>
                <a:off x="3390333" y="5879177"/>
                <a:ext cx="263214" cy="276999"/>
              </a:xfrm>
              <a:prstGeom prst="rect">
                <a:avLst/>
              </a:prstGeom>
              <a:noFill/>
              <a:ln w="9525">
                <a:noFill/>
                <a:miter lim="800000"/>
                <a:headEnd/>
                <a:tailEnd/>
              </a:ln>
            </p:spPr>
            <p:txBody>
              <a:bodyPr wrap="none">
                <a:spAutoFit/>
              </a:bodyPr>
              <a:lstStyle/>
              <a:p>
                <a:r>
                  <a:rPr lang="en-US" altLang="ja-JP" sz="1200" dirty="0" smtClean="0"/>
                  <a:t>7</a:t>
                </a:r>
                <a:endParaRPr lang="en-US" altLang="ja-JP" sz="1200" dirty="0"/>
              </a:p>
            </p:txBody>
          </p:sp>
          <p:sp>
            <p:nvSpPr>
              <p:cNvPr id="168" name="テキスト ボックス 8"/>
              <p:cNvSpPr txBox="1">
                <a:spLocks noChangeArrowheads="1"/>
              </p:cNvSpPr>
              <p:nvPr/>
            </p:nvSpPr>
            <p:spPr bwMode="auto">
              <a:xfrm>
                <a:off x="2392310" y="5882433"/>
                <a:ext cx="263214" cy="276999"/>
              </a:xfrm>
              <a:prstGeom prst="rect">
                <a:avLst/>
              </a:prstGeom>
              <a:noFill/>
              <a:ln w="9525">
                <a:noFill/>
                <a:miter lim="800000"/>
                <a:headEnd/>
                <a:tailEnd/>
              </a:ln>
            </p:spPr>
            <p:txBody>
              <a:bodyPr wrap="none">
                <a:spAutoFit/>
              </a:bodyPr>
              <a:lstStyle/>
              <a:p>
                <a:r>
                  <a:rPr lang="en-US" altLang="ja-JP" sz="1200" dirty="0" smtClean="0"/>
                  <a:t>9</a:t>
                </a:r>
                <a:endParaRPr lang="en-US" altLang="ja-JP" sz="1200" dirty="0"/>
              </a:p>
            </p:txBody>
          </p:sp>
        </p:grpSp>
        <p:cxnSp>
          <p:nvCxnSpPr>
            <p:cNvPr id="96" name="直線コネクタ 95"/>
            <p:cNvCxnSpPr/>
            <p:nvPr/>
          </p:nvCxnSpPr>
          <p:spPr bwMode="auto">
            <a:xfrm rot="5400000" flipH="1" flipV="1">
              <a:off x="3310877" y="5204651"/>
              <a:ext cx="637600" cy="40135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bwMode="auto">
            <a:xfrm rot="5400000" flipH="1" flipV="1">
              <a:off x="2670381" y="5157580"/>
              <a:ext cx="402200" cy="26364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5080237" cy="7201972"/>
          </a:xfrm>
          <a:prstGeom prst="rect">
            <a:avLst/>
          </a:prstGeom>
          <a:noFill/>
        </p:spPr>
        <p:txBody>
          <a:bodyPr wrap="none" rtlCol="0">
            <a:spAutoFit/>
          </a:bodyPr>
          <a:lstStyle/>
          <a:p>
            <a:r>
              <a:rPr lang="en-US" altLang="ja-JP" sz="1200" dirty="0" smtClean="0"/>
              <a:t>2012</a:t>
            </a:r>
            <a:r>
              <a:rPr lang="ja-JP" altLang="en-US" sz="1200" dirty="0" smtClean="0"/>
              <a:t>年度 有限幾何学 期末試験解答</a:t>
            </a:r>
            <a:endParaRPr lang="en-US" altLang="ja-JP" sz="1200" dirty="0" smtClean="0"/>
          </a:p>
          <a:p>
            <a:endParaRPr lang="en-US" altLang="ja-JP" sz="1000" dirty="0" smtClean="0"/>
          </a:p>
          <a:p>
            <a:pPr marL="228600" indent="-228600"/>
            <a:endParaRPr lang="en-US" altLang="ja-JP" sz="1000" dirty="0" smtClean="0"/>
          </a:p>
          <a:p>
            <a:pPr marL="228600" indent="-228600"/>
            <a:r>
              <a:rPr lang="en-US" altLang="ja-JP" sz="1000" dirty="0" smtClean="0"/>
              <a:t>(8)</a:t>
            </a:r>
            <a:r>
              <a:rPr lang="ja-JP" altLang="en-US" sz="1000" dirty="0" smtClean="0"/>
              <a:t>　重み </a:t>
            </a:r>
            <a:r>
              <a:rPr lang="en-US" altLang="ja-JP" sz="1000" dirty="0" smtClean="0"/>
              <a:t>1</a:t>
            </a:r>
            <a:r>
              <a:rPr lang="ja-JP" altLang="en-US" sz="1000" dirty="0" err="1" smtClean="0"/>
              <a:t>，</a:t>
            </a:r>
            <a:r>
              <a:rPr lang="en-US" altLang="ja-JP" sz="1000" dirty="0" smtClean="0"/>
              <a:t>3</a:t>
            </a:r>
            <a:r>
              <a:rPr lang="ja-JP" altLang="en-US" sz="1000" dirty="0" err="1" smtClean="0"/>
              <a:t>，</a:t>
            </a:r>
            <a:r>
              <a:rPr lang="en-US" altLang="ja-JP" sz="1000" dirty="0" smtClean="0"/>
              <a:t>5</a:t>
            </a:r>
            <a:r>
              <a:rPr lang="ja-JP" altLang="en-US" sz="1000" dirty="0" err="1" smtClean="0"/>
              <a:t>，</a:t>
            </a:r>
            <a:r>
              <a:rPr lang="en-US" altLang="ja-JP" sz="1000" dirty="0" smtClean="0"/>
              <a:t>7</a:t>
            </a:r>
            <a:r>
              <a:rPr lang="ja-JP" altLang="en-US" sz="1000" dirty="0" err="1" smtClean="0"/>
              <a:t>，</a:t>
            </a:r>
            <a:r>
              <a:rPr lang="en-US" altLang="ja-JP" sz="1000" dirty="0" smtClean="0"/>
              <a:t>8 </a:t>
            </a:r>
            <a:r>
              <a:rPr lang="ja-JP" altLang="en-US" sz="1000" dirty="0" smtClean="0"/>
              <a:t>に対する総コード長が最小の</a:t>
            </a:r>
            <a:r>
              <a:rPr lang="en-US" altLang="ja-JP" sz="1000" dirty="0" smtClean="0"/>
              <a:t>2</a:t>
            </a:r>
            <a:r>
              <a:rPr lang="ja-JP" altLang="en-US" sz="1000" dirty="0" smtClean="0"/>
              <a:t>分木を描き，その総コード長も答えよ．</a:t>
            </a:r>
            <a:endParaRPr lang="en-US" altLang="ja-JP" sz="1000" dirty="0" smtClean="0"/>
          </a:p>
          <a:p>
            <a:pPr marL="228600" indent="-228600"/>
            <a:endParaRPr lang="en-US" altLang="ja-JP" sz="1000" dirty="0" smtClean="0"/>
          </a:p>
          <a:p>
            <a:pPr marL="228600" indent="-228600"/>
            <a:r>
              <a:rPr lang="en-US" altLang="ja-JP" sz="1000" dirty="0" smtClean="0"/>
              <a:t>(8)</a:t>
            </a:r>
            <a:r>
              <a:rPr lang="ja-JP" altLang="en-US" sz="1000" dirty="0" smtClean="0"/>
              <a:t>の解答：</a:t>
            </a:r>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ja-JP" altLang="en-US" sz="1000" dirty="0" smtClean="0"/>
              <a:t>総コード長 </a:t>
            </a:r>
            <a:r>
              <a:rPr lang="en-US" altLang="ja-JP" sz="1000" dirty="0" smtClean="0"/>
              <a:t>= 1×3</a:t>
            </a:r>
            <a:r>
              <a:rPr lang="ja-JP" altLang="en-US" sz="1000" dirty="0" smtClean="0"/>
              <a:t>＋</a:t>
            </a:r>
            <a:r>
              <a:rPr lang="en-US" altLang="ja-JP" sz="1000" dirty="0" smtClean="0"/>
              <a:t>3×3</a:t>
            </a:r>
            <a:r>
              <a:rPr lang="ja-JP" altLang="en-US" sz="1000" dirty="0" smtClean="0"/>
              <a:t>＋</a:t>
            </a:r>
            <a:r>
              <a:rPr lang="en-US" altLang="ja-JP" sz="1000" dirty="0" smtClean="0"/>
              <a:t>5×2</a:t>
            </a:r>
            <a:r>
              <a:rPr lang="ja-JP" altLang="en-US" sz="1000" dirty="0" smtClean="0"/>
              <a:t>＋</a:t>
            </a:r>
            <a:r>
              <a:rPr lang="en-US" altLang="ja-JP" sz="1000" dirty="0" smtClean="0"/>
              <a:t>7×2</a:t>
            </a:r>
            <a:r>
              <a:rPr lang="ja-JP" altLang="en-US" sz="1000" dirty="0" smtClean="0"/>
              <a:t>＋</a:t>
            </a:r>
            <a:r>
              <a:rPr lang="en-US" altLang="ja-JP" sz="1000" dirty="0" smtClean="0"/>
              <a:t>8×2 = 52</a:t>
            </a:r>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en-US" altLang="ja-JP" sz="1000" dirty="0" smtClean="0"/>
              <a:t>(9)</a:t>
            </a:r>
            <a:r>
              <a:rPr lang="ja-JP" altLang="en-US" sz="1000" dirty="0" smtClean="0"/>
              <a:t>　図</a:t>
            </a:r>
            <a:r>
              <a:rPr lang="en-US" altLang="ja-JP" sz="1000" dirty="0" smtClean="0"/>
              <a:t>2</a:t>
            </a:r>
            <a:r>
              <a:rPr lang="ja-JP" altLang="en-US" sz="1000" dirty="0" smtClean="0"/>
              <a:t>のグラフは</a:t>
            </a:r>
            <a:r>
              <a:rPr lang="en-US" altLang="ja-JP" sz="1000" dirty="0" smtClean="0"/>
              <a:t>K</a:t>
            </a:r>
            <a:r>
              <a:rPr lang="en-US" altLang="ja-JP" sz="800" dirty="0" smtClean="0"/>
              <a:t>3,3</a:t>
            </a:r>
            <a:r>
              <a:rPr lang="ja-JP" altLang="en-US" sz="1000" dirty="0" smtClean="0"/>
              <a:t>の細分を部分グラフとして含む．このグラフを図示せよ．</a:t>
            </a:r>
            <a:endParaRPr lang="en-US" altLang="ja-JP" sz="1000" dirty="0" smtClean="0"/>
          </a:p>
          <a:p>
            <a:pPr marL="228600" indent="-228600"/>
            <a:endParaRPr lang="en-US" altLang="ja-JP" sz="1000" dirty="0" smtClean="0"/>
          </a:p>
          <a:p>
            <a:pPr marL="228600" indent="-228600"/>
            <a:r>
              <a:rPr lang="en-US" altLang="ja-JP" sz="1000" dirty="0" smtClean="0"/>
              <a:t>(9)</a:t>
            </a:r>
            <a:r>
              <a:rPr lang="ja-JP" altLang="en-US" sz="1000" dirty="0" smtClean="0"/>
              <a:t>の解答：</a:t>
            </a:r>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endParaRPr lang="en-US" altLang="ja-JP" sz="1000" dirty="0" smtClean="0"/>
          </a:p>
          <a:p>
            <a:pPr marL="228600" indent="-228600"/>
            <a:r>
              <a:rPr lang="en-US" altLang="ja-JP" sz="1000" dirty="0" smtClean="0"/>
              <a:t>(10)</a:t>
            </a:r>
            <a:r>
              <a:rPr lang="ja-JP" altLang="en-US" sz="1000" dirty="0" smtClean="0"/>
              <a:t>　図</a:t>
            </a:r>
            <a:r>
              <a:rPr lang="en-US" altLang="ja-JP" sz="1000" dirty="0" smtClean="0"/>
              <a:t>2</a:t>
            </a:r>
            <a:r>
              <a:rPr lang="ja-JP" altLang="en-US" sz="1000" dirty="0" smtClean="0"/>
              <a:t>のグラフの交差数を求めよ．（理由も書くこと）</a:t>
            </a:r>
            <a:endParaRPr lang="en-US" altLang="ja-JP" sz="1000" dirty="0" smtClean="0"/>
          </a:p>
          <a:p>
            <a:pPr marL="228600" indent="-228600"/>
            <a:endParaRPr lang="en-US" altLang="ja-JP" sz="1000" dirty="0" smtClean="0"/>
          </a:p>
          <a:p>
            <a:pPr marL="228600" indent="-228600"/>
            <a:r>
              <a:rPr lang="en-US" altLang="ja-JP" sz="1000" dirty="0" smtClean="0"/>
              <a:t>(10)</a:t>
            </a:r>
            <a:r>
              <a:rPr lang="ja-JP" altLang="en-US" sz="1000" dirty="0" smtClean="0"/>
              <a:t>の解答：</a:t>
            </a:r>
            <a:r>
              <a:rPr lang="en-US" altLang="ja-JP" sz="1000" dirty="0" smtClean="0"/>
              <a:t>(9)</a:t>
            </a:r>
            <a:r>
              <a:rPr lang="ja-JP" altLang="en-US" sz="1000" dirty="0" smtClean="0"/>
              <a:t>より図</a:t>
            </a:r>
            <a:r>
              <a:rPr lang="en-US" altLang="ja-JP" sz="1000" dirty="0" smtClean="0"/>
              <a:t>2</a:t>
            </a:r>
            <a:r>
              <a:rPr lang="ja-JP" altLang="en-US" sz="1000" dirty="0" smtClean="0"/>
              <a:t>のグラフは平面的ではない．</a:t>
            </a:r>
            <a:endParaRPr lang="en-US" altLang="ja-JP" sz="1000" dirty="0" smtClean="0"/>
          </a:p>
          <a:p>
            <a:pPr marL="228600" indent="-228600"/>
            <a:r>
              <a:rPr lang="ja-JP" altLang="en-US" sz="1000" dirty="0" smtClean="0"/>
              <a:t>　　　　</a:t>
            </a:r>
            <a:r>
              <a:rPr lang="ja-JP" altLang="en-US" sz="1000" dirty="0" smtClean="0"/>
              <a:t>　</a:t>
            </a:r>
            <a:r>
              <a:rPr lang="ja-JP" altLang="en-US" sz="1000" dirty="0" smtClean="0"/>
              <a:t>　　　よって</a:t>
            </a:r>
            <a:r>
              <a:rPr lang="ja-JP" altLang="en-US" sz="1000" dirty="0" smtClean="0"/>
              <a:t>図</a:t>
            </a:r>
            <a:r>
              <a:rPr lang="en-US" altLang="ja-JP" sz="1000" dirty="0" smtClean="0"/>
              <a:t>2</a:t>
            </a:r>
            <a:r>
              <a:rPr lang="ja-JP" altLang="en-US" sz="1000" smtClean="0"/>
              <a:t>のグラフ</a:t>
            </a:r>
            <a:r>
              <a:rPr lang="ja-JP" altLang="en-US" sz="1000" smtClean="0"/>
              <a:t>の</a:t>
            </a:r>
            <a:r>
              <a:rPr lang="ja-JP" altLang="en-US" sz="1000" dirty="0" smtClean="0"/>
              <a:t>交差数は</a:t>
            </a:r>
            <a:r>
              <a:rPr lang="en-US" altLang="ja-JP" sz="1000" dirty="0" smtClean="0"/>
              <a:t>1</a:t>
            </a:r>
            <a:r>
              <a:rPr lang="ja-JP" altLang="en-US" sz="1000" dirty="0" smtClean="0"/>
              <a:t>以上．</a:t>
            </a:r>
            <a:endParaRPr lang="en-US" altLang="ja-JP" sz="1000" dirty="0" smtClean="0"/>
          </a:p>
          <a:p>
            <a:pPr marL="228600" indent="-228600"/>
            <a:r>
              <a:rPr lang="ja-JP" altLang="en-US" sz="1000" dirty="0" smtClean="0"/>
              <a:t>　　　　　　　　また，図</a:t>
            </a:r>
            <a:r>
              <a:rPr lang="en-US" altLang="ja-JP" sz="1000" dirty="0" smtClean="0"/>
              <a:t>2</a:t>
            </a:r>
            <a:r>
              <a:rPr lang="ja-JP" altLang="en-US" sz="1000" dirty="0" smtClean="0"/>
              <a:t>のグラフ</a:t>
            </a:r>
            <a:r>
              <a:rPr lang="ja-JP" altLang="en-US" sz="1000" dirty="0" smtClean="0"/>
              <a:t>は右図</a:t>
            </a:r>
            <a:r>
              <a:rPr lang="ja-JP" altLang="en-US" sz="1000" dirty="0" smtClean="0"/>
              <a:t>のように平面上に描けるので</a:t>
            </a:r>
            <a:endParaRPr lang="en-US" altLang="ja-JP" sz="1000" dirty="0" smtClean="0"/>
          </a:p>
          <a:p>
            <a:pPr marL="228600" indent="-228600"/>
            <a:r>
              <a:rPr lang="ja-JP" altLang="en-US" sz="1000" dirty="0" smtClean="0"/>
              <a:t>　　　　　　　　図</a:t>
            </a:r>
            <a:r>
              <a:rPr lang="en-US" altLang="ja-JP" sz="1000" dirty="0" smtClean="0"/>
              <a:t>2</a:t>
            </a:r>
            <a:r>
              <a:rPr lang="ja-JP" altLang="en-US" sz="1000" dirty="0" smtClean="0"/>
              <a:t>のグラフの交差数は</a:t>
            </a:r>
            <a:r>
              <a:rPr lang="en-US" altLang="ja-JP" sz="1000" dirty="0" smtClean="0"/>
              <a:t>1</a:t>
            </a:r>
            <a:r>
              <a:rPr lang="ja-JP" altLang="en-US" sz="1000" dirty="0" smtClean="0"/>
              <a:t>以下．</a:t>
            </a:r>
            <a:endParaRPr lang="en-US" altLang="ja-JP" sz="1000" dirty="0" smtClean="0"/>
          </a:p>
          <a:p>
            <a:pPr marL="228600" indent="-228600"/>
            <a:r>
              <a:rPr lang="ja-JP" altLang="en-US" sz="1000" dirty="0" smtClean="0"/>
              <a:t>　　　　　　　　よって図</a:t>
            </a:r>
            <a:r>
              <a:rPr lang="en-US" altLang="ja-JP" sz="1000" dirty="0" smtClean="0"/>
              <a:t>2</a:t>
            </a:r>
            <a:r>
              <a:rPr lang="ja-JP" altLang="en-US" sz="1000" dirty="0" smtClean="0"/>
              <a:t>のグラフの交差数は</a:t>
            </a:r>
            <a:r>
              <a:rPr lang="en-US" altLang="ja-JP" sz="1000" dirty="0" smtClean="0"/>
              <a:t>1</a:t>
            </a:r>
            <a:r>
              <a:rPr lang="ja-JP" altLang="en-US" sz="1000" dirty="0" smtClean="0"/>
              <a:t>である．</a:t>
            </a:r>
            <a:endParaRPr lang="en-US" altLang="ja-JP" sz="1000" dirty="0" smtClean="0"/>
          </a:p>
          <a:p>
            <a:pPr marL="228600" indent="-228600"/>
            <a:endParaRPr lang="en-US" altLang="ja-JP" sz="1000" dirty="0" smtClean="0"/>
          </a:p>
        </p:txBody>
      </p:sp>
      <p:sp>
        <p:nvSpPr>
          <p:cNvPr id="65" name="円/楕円 64"/>
          <p:cNvSpPr/>
          <p:nvPr/>
        </p:nvSpPr>
        <p:spPr bwMode="auto">
          <a:xfrm>
            <a:off x="509224" y="2377852"/>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6" name="円/楕円 65"/>
          <p:cNvSpPr/>
          <p:nvPr/>
        </p:nvSpPr>
        <p:spPr bwMode="auto">
          <a:xfrm>
            <a:off x="1235654" y="237366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7" name="円/楕円 66"/>
          <p:cNvSpPr/>
          <p:nvPr/>
        </p:nvSpPr>
        <p:spPr bwMode="auto">
          <a:xfrm>
            <a:off x="1949384" y="2377852"/>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8" name="円/楕円 67"/>
          <p:cNvSpPr/>
          <p:nvPr/>
        </p:nvSpPr>
        <p:spPr bwMode="auto">
          <a:xfrm>
            <a:off x="2675814" y="237366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9" name="円/楕円 68"/>
          <p:cNvSpPr/>
          <p:nvPr/>
        </p:nvSpPr>
        <p:spPr bwMode="auto">
          <a:xfrm>
            <a:off x="3393736" y="237366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 name="円/楕円 69"/>
          <p:cNvSpPr/>
          <p:nvPr/>
        </p:nvSpPr>
        <p:spPr bwMode="auto">
          <a:xfrm>
            <a:off x="876970" y="201226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1" name="円/楕円 70"/>
          <p:cNvSpPr/>
          <p:nvPr/>
        </p:nvSpPr>
        <p:spPr bwMode="auto">
          <a:xfrm>
            <a:off x="1237812" y="1651422"/>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円/楕円 71"/>
          <p:cNvSpPr/>
          <p:nvPr/>
        </p:nvSpPr>
        <p:spPr bwMode="auto">
          <a:xfrm>
            <a:off x="3031662" y="1650066"/>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3" name="円/楕円 72"/>
          <p:cNvSpPr/>
          <p:nvPr/>
        </p:nvSpPr>
        <p:spPr bwMode="auto">
          <a:xfrm>
            <a:off x="1950740" y="1302048"/>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4" name="直線コネクタ 73"/>
          <p:cNvCxnSpPr>
            <a:endCxn id="70" idx="5"/>
          </p:cNvCxnSpPr>
          <p:nvPr/>
        </p:nvCxnSpPr>
        <p:spPr bwMode="auto">
          <a:xfrm rot="10800000">
            <a:off x="932328" y="2067622"/>
            <a:ext cx="337476" cy="33674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76" name="直線コネクタ 75"/>
          <p:cNvCxnSpPr>
            <a:stCxn id="65" idx="3"/>
          </p:cNvCxnSpPr>
          <p:nvPr/>
        </p:nvCxnSpPr>
        <p:spPr bwMode="auto">
          <a:xfrm rot="5400000" flipH="1" flipV="1">
            <a:off x="515547" y="1692697"/>
            <a:ext cx="743688" cy="73733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79" name="直線コネクタ 78"/>
          <p:cNvCxnSpPr>
            <a:endCxn id="73" idx="7"/>
          </p:cNvCxnSpPr>
          <p:nvPr/>
        </p:nvCxnSpPr>
        <p:spPr bwMode="auto">
          <a:xfrm flipV="1">
            <a:off x="1271962" y="1311546"/>
            <a:ext cx="734136" cy="36639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1" name="直線コネクタ 80"/>
          <p:cNvCxnSpPr>
            <a:endCxn id="71" idx="5"/>
          </p:cNvCxnSpPr>
          <p:nvPr/>
        </p:nvCxnSpPr>
        <p:spPr bwMode="auto">
          <a:xfrm rot="16200000" flipV="1">
            <a:off x="1291012" y="1708938"/>
            <a:ext cx="698630" cy="69431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3" name="直線コネクタ 82"/>
          <p:cNvCxnSpPr>
            <a:endCxn id="72" idx="3"/>
          </p:cNvCxnSpPr>
          <p:nvPr/>
        </p:nvCxnSpPr>
        <p:spPr bwMode="auto">
          <a:xfrm rot="5400000" flipH="1" flipV="1">
            <a:off x="2521689" y="1885939"/>
            <a:ext cx="699986" cy="33895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bwMode="auto">
          <a:xfrm rot="16200000" flipV="1">
            <a:off x="2894615" y="1868188"/>
            <a:ext cx="695668" cy="33427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8" name="直線コネクタ 87"/>
          <p:cNvCxnSpPr>
            <a:stCxn id="72" idx="1"/>
          </p:cNvCxnSpPr>
          <p:nvPr/>
        </p:nvCxnSpPr>
        <p:spPr bwMode="auto">
          <a:xfrm rot="16200000" flipV="1">
            <a:off x="2353720" y="972123"/>
            <a:ext cx="322562" cy="1052319"/>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90" name="テキスト ボックス 8"/>
          <p:cNvSpPr txBox="1">
            <a:spLocks noChangeArrowheads="1"/>
          </p:cNvSpPr>
          <p:nvPr/>
        </p:nvSpPr>
        <p:spPr bwMode="auto">
          <a:xfrm>
            <a:off x="404664" y="2406873"/>
            <a:ext cx="3246402" cy="307777"/>
          </a:xfrm>
          <a:prstGeom prst="rect">
            <a:avLst/>
          </a:prstGeom>
          <a:noFill/>
          <a:ln w="9525">
            <a:noFill/>
            <a:miter lim="800000"/>
            <a:headEnd/>
            <a:tailEnd/>
          </a:ln>
        </p:spPr>
        <p:txBody>
          <a:bodyPr wrap="none">
            <a:spAutoFit/>
          </a:bodyPr>
          <a:lstStyle/>
          <a:p>
            <a:r>
              <a:rPr lang="en-US" altLang="ja-JP" sz="1400" dirty="0" smtClean="0"/>
              <a:t>1                3                5                7                8</a:t>
            </a:r>
            <a:endParaRPr lang="en-US" altLang="ja-JP" sz="1400" dirty="0"/>
          </a:p>
        </p:txBody>
      </p:sp>
      <p:grpSp>
        <p:nvGrpSpPr>
          <p:cNvPr id="91" name="グループ化 90"/>
          <p:cNvGrpSpPr/>
          <p:nvPr/>
        </p:nvGrpSpPr>
        <p:grpSpPr>
          <a:xfrm>
            <a:off x="1409837" y="4004769"/>
            <a:ext cx="1371091" cy="1719359"/>
            <a:chOff x="5001402" y="4393950"/>
            <a:chExt cx="1371091" cy="1719359"/>
          </a:xfrm>
        </p:grpSpPr>
        <p:grpSp>
          <p:nvGrpSpPr>
            <p:cNvPr id="92" name="グループ化 150"/>
            <p:cNvGrpSpPr/>
            <p:nvPr/>
          </p:nvGrpSpPr>
          <p:grpSpPr>
            <a:xfrm>
              <a:off x="5157192" y="4644008"/>
              <a:ext cx="1077731" cy="1211866"/>
              <a:chOff x="3968786" y="4533900"/>
              <a:chExt cx="1077731" cy="1211866"/>
            </a:xfrm>
          </p:grpSpPr>
          <p:sp>
            <p:nvSpPr>
              <p:cNvPr id="100" name="円/楕円 99"/>
              <p:cNvSpPr/>
              <p:nvPr/>
            </p:nvSpPr>
            <p:spPr bwMode="auto">
              <a:xfrm>
                <a:off x="4254992" y="568091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2" name="円/楕円 101"/>
              <p:cNvSpPr/>
              <p:nvPr/>
            </p:nvSpPr>
            <p:spPr bwMode="auto">
              <a:xfrm>
                <a:off x="4706092" y="567752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3" name="円/楕円 102"/>
              <p:cNvSpPr/>
              <p:nvPr/>
            </p:nvSpPr>
            <p:spPr bwMode="auto">
              <a:xfrm>
                <a:off x="3968786" y="5251822"/>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4" name="円/楕円 103"/>
              <p:cNvSpPr/>
              <p:nvPr/>
            </p:nvSpPr>
            <p:spPr bwMode="auto">
              <a:xfrm>
                <a:off x="4981661" y="525398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5" name="円/楕円 104"/>
              <p:cNvSpPr/>
              <p:nvPr/>
            </p:nvSpPr>
            <p:spPr bwMode="auto">
              <a:xfrm>
                <a:off x="4108822" y="482273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6" name="円/楕円 105"/>
              <p:cNvSpPr/>
              <p:nvPr/>
            </p:nvSpPr>
            <p:spPr bwMode="auto">
              <a:xfrm>
                <a:off x="4833094" y="481934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 name="円/楕円 106"/>
              <p:cNvSpPr/>
              <p:nvPr/>
            </p:nvSpPr>
            <p:spPr bwMode="auto">
              <a:xfrm>
                <a:off x="4469664" y="453390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8" name="直線コネクタ 107"/>
              <p:cNvCxnSpPr>
                <a:stCxn id="103" idx="0"/>
                <a:endCxn id="105" idx="0"/>
              </p:cNvCxnSpPr>
              <p:nvPr/>
            </p:nvCxnSpPr>
            <p:spPr bwMode="auto">
              <a:xfrm rot="5400000" flipH="1" flipV="1">
                <a:off x="3856688" y="4967260"/>
                <a:ext cx="429088" cy="14003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0" name="直線コネクタ 109"/>
              <p:cNvCxnSpPr>
                <a:stCxn id="100" idx="6"/>
                <a:endCxn id="102" idx="2"/>
              </p:cNvCxnSpPr>
              <p:nvPr/>
            </p:nvCxnSpPr>
            <p:spPr bwMode="auto">
              <a:xfrm flipV="1">
                <a:off x="4319848" y="5709948"/>
                <a:ext cx="386244" cy="339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2" name="直線コネクタ 111"/>
              <p:cNvCxnSpPr>
                <a:stCxn id="104" idx="1"/>
                <a:endCxn id="107" idx="5"/>
              </p:cNvCxnSpPr>
              <p:nvPr/>
            </p:nvCxnSpPr>
            <p:spPr bwMode="auto">
              <a:xfrm rot="16200000" flipV="1">
                <a:off x="4420981" y="4693299"/>
                <a:ext cx="674220" cy="46613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bwMode="auto">
              <a:xfrm flipV="1">
                <a:off x="4149080" y="4855269"/>
                <a:ext cx="686974" cy="465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5" name="直線コネクタ 114"/>
              <p:cNvCxnSpPr>
                <a:stCxn id="105" idx="4"/>
                <a:endCxn id="100" idx="0"/>
              </p:cNvCxnSpPr>
              <p:nvPr/>
            </p:nvCxnSpPr>
            <p:spPr bwMode="auto">
              <a:xfrm rot="16200000" flipH="1">
                <a:off x="3817675" y="5211165"/>
                <a:ext cx="793320" cy="14617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6" name="直線コネクタ 115"/>
              <p:cNvCxnSpPr>
                <a:endCxn id="102" idx="0"/>
              </p:cNvCxnSpPr>
              <p:nvPr/>
            </p:nvCxnSpPr>
            <p:spPr bwMode="auto">
              <a:xfrm rot="5400000">
                <a:off x="4402579" y="5214006"/>
                <a:ext cx="799456" cy="127573"/>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7" name="直線コネクタ 116"/>
              <p:cNvCxnSpPr>
                <a:stCxn id="107" idx="7"/>
                <a:endCxn id="103" idx="7"/>
              </p:cNvCxnSpPr>
              <p:nvPr/>
            </p:nvCxnSpPr>
            <p:spPr bwMode="auto">
              <a:xfrm rot="16200000" flipH="1" flipV="1">
                <a:off x="3915622" y="4651920"/>
                <a:ext cx="717922" cy="50087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8" name="直線コネクタ 117"/>
              <p:cNvCxnSpPr>
                <a:stCxn id="104" idx="0"/>
              </p:cNvCxnSpPr>
              <p:nvPr/>
            </p:nvCxnSpPr>
            <p:spPr bwMode="auto">
              <a:xfrm rot="16200000" flipV="1">
                <a:off x="4743673" y="4983564"/>
                <a:ext cx="395718" cy="14511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19" name="直線コネクタ 118"/>
              <p:cNvCxnSpPr>
                <a:stCxn id="104" idx="3"/>
              </p:cNvCxnSpPr>
              <p:nvPr/>
            </p:nvCxnSpPr>
            <p:spPr bwMode="auto">
              <a:xfrm rot="5400000">
                <a:off x="4438281" y="5164154"/>
                <a:ext cx="407694" cy="69806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20" name="直線コネクタ 119"/>
              <p:cNvCxnSpPr>
                <a:stCxn id="103" idx="5"/>
              </p:cNvCxnSpPr>
              <p:nvPr/>
            </p:nvCxnSpPr>
            <p:spPr bwMode="auto">
              <a:xfrm rot="16200000" flipH="1">
                <a:off x="4178870" y="5152453"/>
                <a:ext cx="410415" cy="71986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sp>
          <p:nvSpPr>
            <p:cNvPr id="93" name="テキスト ボックス 8"/>
            <p:cNvSpPr txBox="1">
              <a:spLocks noChangeArrowheads="1"/>
            </p:cNvSpPr>
            <p:nvPr/>
          </p:nvSpPr>
          <p:spPr bwMode="auto">
            <a:xfrm>
              <a:off x="5556570" y="4393950"/>
              <a:ext cx="271228" cy="307777"/>
            </a:xfrm>
            <a:prstGeom prst="rect">
              <a:avLst/>
            </a:prstGeom>
            <a:noFill/>
            <a:ln w="9525">
              <a:noFill/>
              <a:miter lim="800000"/>
              <a:headEnd/>
              <a:tailEnd/>
            </a:ln>
          </p:spPr>
          <p:txBody>
            <a:bodyPr wrap="none">
              <a:spAutoFit/>
            </a:bodyPr>
            <a:lstStyle/>
            <a:p>
              <a:r>
                <a:rPr lang="en-US" altLang="ja-JP" sz="1400" dirty="0" smtClean="0"/>
                <a:t>a</a:t>
              </a:r>
              <a:endParaRPr lang="en-US" altLang="ja-JP" sz="1400" dirty="0"/>
            </a:p>
          </p:txBody>
        </p:sp>
        <p:sp>
          <p:nvSpPr>
            <p:cNvPr id="94" name="テキスト ボックス 8"/>
            <p:cNvSpPr txBox="1">
              <a:spLocks noChangeArrowheads="1"/>
            </p:cNvSpPr>
            <p:nvPr/>
          </p:nvSpPr>
          <p:spPr bwMode="auto">
            <a:xfrm>
              <a:off x="5108999" y="4720086"/>
              <a:ext cx="279244" cy="307777"/>
            </a:xfrm>
            <a:prstGeom prst="rect">
              <a:avLst/>
            </a:prstGeom>
            <a:noFill/>
            <a:ln w="9525">
              <a:noFill/>
              <a:miter lim="800000"/>
              <a:headEnd/>
              <a:tailEnd/>
            </a:ln>
          </p:spPr>
          <p:txBody>
            <a:bodyPr wrap="none">
              <a:spAutoFit/>
            </a:bodyPr>
            <a:lstStyle/>
            <a:p>
              <a:r>
                <a:rPr lang="en-US" altLang="ja-JP" sz="1400" dirty="0" smtClean="0"/>
                <a:t>b</a:t>
              </a:r>
              <a:endParaRPr lang="en-US" altLang="ja-JP" sz="1400" dirty="0"/>
            </a:p>
          </p:txBody>
        </p:sp>
        <p:sp>
          <p:nvSpPr>
            <p:cNvPr id="95" name="テキスト ボックス 94"/>
            <p:cNvSpPr txBox="1">
              <a:spLocks noChangeArrowheads="1"/>
            </p:cNvSpPr>
            <p:nvPr/>
          </p:nvSpPr>
          <p:spPr bwMode="auto">
            <a:xfrm>
              <a:off x="6004751" y="4720086"/>
              <a:ext cx="260008" cy="307777"/>
            </a:xfrm>
            <a:prstGeom prst="rect">
              <a:avLst/>
            </a:prstGeom>
            <a:noFill/>
            <a:ln w="9525">
              <a:noFill/>
              <a:miter lim="800000"/>
              <a:headEnd/>
              <a:tailEnd/>
            </a:ln>
          </p:spPr>
          <p:txBody>
            <a:bodyPr wrap="none">
              <a:spAutoFit/>
            </a:bodyPr>
            <a:lstStyle/>
            <a:p>
              <a:r>
                <a:rPr lang="en-US" altLang="ja-JP" sz="1400" dirty="0" smtClean="0"/>
                <a:t>c</a:t>
              </a:r>
              <a:endParaRPr lang="en-US" altLang="ja-JP" sz="1400" dirty="0"/>
            </a:p>
          </p:txBody>
        </p:sp>
        <p:sp>
          <p:nvSpPr>
            <p:cNvPr id="96" name="テキスト ボックス 8"/>
            <p:cNvSpPr txBox="1">
              <a:spLocks noChangeArrowheads="1"/>
            </p:cNvSpPr>
            <p:nvPr/>
          </p:nvSpPr>
          <p:spPr bwMode="auto">
            <a:xfrm>
              <a:off x="5001402" y="5363395"/>
              <a:ext cx="279244" cy="307777"/>
            </a:xfrm>
            <a:prstGeom prst="rect">
              <a:avLst/>
            </a:prstGeom>
            <a:noFill/>
            <a:ln w="9525">
              <a:noFill/>
              <a:miter lim="800000"/>
              <a:headEnd/>
              <a:tailEnd/>
            </a:ln>
          </p:spPr>
          <p:txBody>
            <a:bodyPr wrap="none">
              <a:spAutoFit/>
            </a:bodyPr>
            <a:lstStyle/>
            <a:p>
              <a:r>
                <a:rPr lang="en-US" altLang="ja-JP" sz="1400" dirty="0" smtClean="0"/>
                <a:t>d</a:t>
              </a:r>
              <a:endParaRPr lang="en-US" altLang="ja-JP" sz="1400" dirty="0"/>
            </a:p>
          </p:txBody>
        </p:sp>
        <p:sp>
          <p:nvSpPr>
            <p:cNvPr id="97" name="テキスト ボックス 8"/>
            <p:cNvSpPr txBox="1">
              <a:spLocks noChangeArrowheads="1"/>
            </p:cNvSpPr>
            <p:nvPr/>
          </p:nvSpPr>
          <p:spPr bwMode="auto">
            <a:xfrm>
              <a:off x="6098059" y="5340273"/>
              <a:ext cx="274434" cy="307777"/>
            </a:xfrm>
            <a:prstGeom prst="rect">
              <a:avLst/>
            </a:prstGeom>
            <a:noFill/>
            <a:ln w="9525">
              <a:noFill/>
              <a:miter lim="800000"/>
              <a:headEnd/>
              <a:tailEnd/>
            </a:ln>
          </p:spPr>
          <p:txBody>
            <a:bodyPr wrap="none">
              <a:spAutoFit/>
            </a:bodyPr>
            <a:lstStyle/>
            <a:p>
              <a:r>
                <a:rPr lang="en-US" altLang="ja-JP" sz="1400" dirty="0" smtClean="0"/>
                <a:t>e</a:t>
              </a:r>
              <a:endParaRPr lang="en-US" altLang="ja-JP" sz="1400" dirty="0"/>
            </a:p>
          </p:txBody>
        </p:sp>
        <p:sp>
          <p:nvSpPr>
            <p:cNvPr id="98" name="テキスト ボックス 8"/>
            <p:cNvSpPr txBox="1">
              <a:spLocks noChangeArrowheads="1"/>
            </p:cNvSpPr>
            <p:nvPr/>
          </p:nvSpPr>
          <p:spPr bwMode="auto">
            <a:xfrm>
              <a:off x="5344075" y="5805532"/>
              <a:ext cx="239168" cy="307777"/>
            </a:xfrm>
            <a:prstGeom prst="rect">
              <a:avLst/>
            </a:prstGeom>
            <a:noFill/>
            <a:ln w="9525">
              <a:noFill/>
              <a:miter lim="800000"/>
              <a:headEnd/>
              <a:tailEnd/>
            </a:ln>
          </p:spPr>
          <p:txBody>
            <a:bodyPr wrap="none">
              <a:spAutoFit/>
            </a:bodyPr>
            <a:lstStyle/>
            <a:p>
              <a:r>
                <a:rPr lang="en-US" altLang="ja-JP" sz="1400" dirty="0" smtClean="0"/>
                <a:t>f</a:t>
              </a:r>
              <a:endParaRPr lang="en-US" altLang="ja-JP" sz="1400" dirty="0"/>
            </a:p>
          </p:txBody>
        </p:sp>
        <p:sp>
          <p:nvSpPr>
            <p:cNvPr id="99" name="テキスト ボックス 8"/>
            <p:cNvSpPr txBox="1">
              <a:spLocks noChangeArrowheads="1"/>
            </p:cNvSpPr>
            <p:nvPr/>
          </p:nvSpPr>
          <p:spPr bwMode="auto">
            <a:xfrm>
              <a:off x="5816024" y="5772321"/>
              <a:ext cx="269626" cy="307777"/>
            </a:xfrm>
            <a:prstGeom prst="rect">
              <a:avLst/>
            </a:prstGeom>
            <a:noFill/>
            <a:ln w="9525">
              <a:noFill/>
              <a:miter lim="800000"/>
              <a:headEnd/>
              <a:tailEnd/>
            </a:ln>
          </p:spPr>
          <p:txBody>
            <a:bodyPr wrap="none">
              <a:spAutoFit/>
            </a:bodyPr>
            <a:lstStyle/>
            <a:p>
              <a:r>
                <a:rPr lang="en-US" altLang="ja-JP" sz="1400" dirty="0" smtClean="0"/>
                <a:t>g</a:t>
              </a:r>
              <a:endParaRPr lang="en-US" altLang="ja-JP" sz="1400" dirty="0"/>
            </a:p>
          </p:txBody>
        </p:sp>
      </p:grpSp>
      <p:grpSp>
        <p:nvGrpSpPr>
          <p:cNvPr id="132" name="グループ化 131"/>
          <p:cNvGrpSpPr/>
          <p:nvPr/>
        </p:nvGrpSpPr>
        <p:grpSpPr>
          <a:xfrm>
            <a:off x="3381557" y="6228184"/>
            <a:ext cx="2207683" cy="2232248"/>
            <a:chOff x="3381557" y="6228184"/>
            <a:chExt cx="2207683" cy="2232248"/>
          </a:xfrm>
        </p:grpSpPr>
        <p:grpSp>
          <p:nvGrpSpPr>
            <p:cNvPr id="5" name="グループ化 4"/>
            <p:cNvGrpSpPr/>
            <p:nvPr/>
          </p:nvGrpSpPr>
          <p:grpSpPr>
            <a:xfrm>
              <a:off x="3784575" y="6741073"/>
              <a:ext cx="1371091" cy="1719359"/>
              <a:chOff x="5001402" y="4393950"/>
              <a:chExt cx="1371091" cy="1719359"/>
            </a:xfrm>
          </p:grpSpPr>
          <p:grpSp>
            <p:nvGrpSpPr>
              <p:cNvPr id="6" name="グループ化 150"/>
              <p:cNvGrpSpPr/>
              <p:nvPr/>
            </p:nvGrpSpPr>
            <p:grpSpPr>
              <a:xfrm>
                <a:off x="5157192" y="4644008"/>
                <a:ext cx="1077731" cy="1211866"/>
                <a:chOff x="3968786" y="4533900"/>
                <a:chExt cx="1077731" cy="1211866"/>
              </a:xfrm>
            </p:grpSpPr>
            <p:sp>
              <p:nvSpPr>
                <p:cNvPr id="14" name="円/楕円 13"/>
                <p:cNvSpPr/>
                <p:nvPr/>
              </p:nvSpPr>
              <p:spPr bwMode="auto">
                <a:xfrm>
                  <a:off x="4254992" y="568091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5" name="直線コネクタ 14"/>
                <p:cNvCxnSpPr>
                  <a:endCxn id="21" idx="3"/>
                </p:cNvCxnSpPr>
                <p:nvPr/>
              </p:nvCxnSpPr>
              <p:spPr bwMode="auto">
                <a:xfrm flipV="1">
                  <a:off x="4145711" y="4589258"/>
                  <a:ext cx="333451" cy="27077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6" name="円/楕円 15"/>
                <p:cNvSpPr/>
                <p:nvPr/>
              </p:nvSpPr>
              <p:spPr bwMode="auto">
                <a:xfrm>
                  <a:off x="4706092" y="567752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3968786" y="5251822"/>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981661" y="525398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4108822" y="482273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bwMode="auto">
                <a:xfrm>
                  <a:off x="4833094" y="481934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bwMode="auto">
                <a:xfrm>
                  <a:off x="4469664" y="453390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2" name="直線コネクタ 21"/>
                <p:cNvCxnSpPr>
                  <a:stCxn id="17" idx="0"/>
                  <a:endCxn id="19" idx="0"/>
                </p:cNvCxnSpPr>
                <p:nvPr/>
              </p:nvCxnSpPr>
              <p:spPr bwMode="auto">
                <a:xfrm rot="5400000" flipH="1" flipV="1">
                  <a:off x="3856688" y="4967260"/>
                  <a:ext cx="429088" cy="14003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a:stCxn id="14" idx="5"/>
                </p:cNvCxnSpPr>
                <p:nvPr/>
              </p:nvCxnSpPr>
              <p:spPr bwMode="auto">
                <a:xfrm rot="5400000" flipH="1">
                  <a:off x="3932926" y="5358844"/>
                  <a:ext cx="445982" cy="30886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4" name="直線コネクタ 23"/>
                <p:cNvCxnSpPr>
                  <a:stCxn id="14" idx="6"/>
                  <a:endCxn id="16" idx="2"/>
                </p:cNvCxnSpPr>
                <p:nvPr/>
              </p:nvCxnSpPr>
              <p:spPr bwMode="auto">
                <a:xfrm flipV="1">
                  <a:off x="4319848" y="5709948"/>
                  <a:ext cx="386244" cy="339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a:endCxn id="20" idx="5"/>
                </p:cNvCxnSpPr>
                <p:nvPr/>
              </p:nvCxnSpPr>
              <p:spPr bwMode="auto">
                <a:xfrm>
                  <a:off x="4509120" y="4567237"/>
                  <a:ext cx="379332" cy="30746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6" name="直線コネクタ 25"/>
                <p:cNvCxnSpPr>
                  <a:stCxn id="18" idx="1"/>
                  <a:endCxn id="21" idx="5"/>
                </p:cNvCxnSpPr>
                <p:nvPr/>
              </p:nvCxnSpPr>
              <p:spPr bwMode="auto">
                <a:xfrm rot="16200000" flipV="1">
                  <a:off x="4420981" y="4693299"/>
                  <a:ext cx="674220" cy="46613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bwMode="auto">
                <a:xfrm rot="5400000" flipH="1" flipV="1">
                  <a:off x="4684301" y="5358144"/>
                  <a:ext cx="396732" cy="26101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31" name="直線コネクタ 30"/>
                <p:cNvCxnSpPr>
                  <a:stCxn id="21" idx="7"/>
                  <a:endCxn id="17" idx="7"/>
                </p:cNvCxnSpPr>
                <p:nvPr/>
              </p:nvCxnSpPr>
              <p:spPr bwMode="auto">
                <a:xfrm rot="16200000" flipH="1" flipV="1">
                  <a:off x="3915622" y="4651920"/>
                  <a:ext cx="717922" cy="50087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32" name="直線コネクタ 31"/>
                <p:cNvCxnSpPr>
                  <a:stCxn id="18" idx="0"/>
                </p:cNvCxnSpPr>
                <p:nvPr/>
              </p:nvCxnSpPr>
              <p:spPr bwMode="auto">
                <a:xfrm rot="16200000" flipV="1">
                  <a:off x="4743673" y="4983564"/>
                  <a:ext cx="395718" cy="14511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33" name="直線コネクタ 32"/>
                <p:cNvCxnSpPr>
                  <a:stCxn id="18" idx="3"/>
                </p:cNvCxnSpPr>
                <p:nvPr/>
              </p:nvCxnSpPr>
              <p:spPr bwMode="auto">
                <a:xfrm rot="5400000">
                  <a:off x="4438281" y="5164154"/>
                  <a:ext cx="407694" cy="69806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34" name="直線コネクタ 33"/>
                <p:cNvCxnSpPr>
                  <a:stCxn id="17" idx="5"/>
                </p:cNvCxnSpPr>
                <p:nvPr/>
              </p:nvCxnSpPr>
              <p:spPr bwMode="auto">
                <a:xfrm rot="16200000" flipH="1">
                  <a:off x="4178870" y="5152453"/>
                  <a:ext cx="410415" cy="71986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sp>
            <p:nvSpPr>
              <p:cNvPr id="7" name="テキスト ボックス 8"/>
              <p:cNvSpPr txBox="1">
                <a:spLocks noChangeArrowheads="1"/>
              </p:cNvSpPr>
              <p:nvPr/>
            </p:nvSpPr>
            <p:spPr bwMode="auto">
              <a:xfrm>
                <a:off x="5556570" y="4393950"/>
                <a:ext cx="271228" cy="307777"/>
              </a:xfrm>
              <a:prstGeom prst="rect">
                <a:avLst/>
              </a:prstGeom>
              <a:noFill/>
              <a:ln w="9525">
                <a:noFill/>
                <a:miter lim="800000"/>
                <a:headEnd/>
                <a:tailEnd/>
              </a:ln>
            </p:spPr>
            <p:txBody>
              <a:bodyPr wrap="none">
                <a:spAutoFit/>
              </a:bodyPr>
              <a:lstStyle/>
              <a:p>
                <a:r>
                  <a:rPr lang="en-US" altLang="ja-JP" sz="1400" dirty="0" smtClean="0"/>
                  <a:t>a</a:t>
                </a:r>
                <a:endParaRPr lang="en-US" altLang="ja-JP" sz="1400" dirty="0"/>
              </a:p>
            </p:txBody>
          </p:sp>
          <p:sp>
            <p:nvSpPr>
              <p:cNvPr id="8" name="テキスト ボックス 8"/>
              <p:cNvSpPr txBox="1">
                <a:spLocks noChangeArrowheads="1"/>
              </p:cNvSpPr>
              <p:nvPr/>
            </p:nvSpPr>
            <p:spPr bwMode="auto">
              <a:xfrm>
                <a:off x="5108999" y="4720086"/>
                <a:ext cx="279244" cy="307777"/>
              </a:xfrm>
              <a:prstGeom prst="rect">
                <a:avLst/>
              </a:prstGeom>
              <a:noFill/>
              <a:ln w="9525">
                <a:noFill/>
                <a:miter lim="800000"/>
                <a:headEnd/>
                <a:tailEnd/>
              </a:ln>
            </p:spPr>
            <p:txBody>
              <a:bodyPr wrap="none">
                <a:spAutoFit/>
              </a:bodyPr>
              <a:lstStyle/>
              <a:p>
                <a:r>
                  <a:rPr lang="en-US" altLang="ja-JP" sz="1400" dirty="0" smtClean="0"/>
                  <a:t>b</a:t>
                </a:r>
                <a:endParaRPr lang="en-US" altLang="ja-JP" sz="1400" dirty="0"/>
              </a:p>
            </p:txBody>
          </p:sp>
          <p:sp>
            <p:nvSpPr>
              <p:cNvPr id="9" name="テキスト ボックス 8"/>
              <p:cNvSpPr txBox="1">
                <a:spLocks noChangeArrowheads="1"/>
              </p:cNvSpPr>
              <p:nvPr/>
            </p:nvSpPr>
            <p:spPr bwMode="auto">
              <a:xfrm>
                <a:off x="6004751" y="4720086"/>
                <a:ext cx="260008" cy="307777"/>
              </a:xfrm>
              <a:prstGeom prst="rect">
                <a:avLst/>
              </a:prstGeom>
              <a:noFill/>
              <a:ln w="9525">
                <a:noFill/>
                <a:miter lim="800000"/>
                <a:headEnd/>
                <a:tailEnd/>
              </a:ln>
            </p:spPr>
            <p:txBody>
              <a:bodyPr wrap="none">
                <a:spAutoFit/>
              </a:bodyPr>
              <a:lstStyle/>
              <a:p>
                <a:r>
                  <a:rPr lang="en-US" altLang="ja-JP" sz="1400" dirty="0" smtClean="0"/>
                  <a:t>c</a:t>
                </a:r>
                <a:endParaRPr lang="en-US" altLang="ja-JP" sz="1400" dirty="0"/>
              </a:p>
            </p:txBody>
          </p:sp>
          <p:sp>
            <p:nvSpPr>
              <p:cNvPr id="10" name="テキスト ボックス 8"/>
              <p:cNvSpPr txBox="1">
                <a:spLocks noChangeArrowheads="1"/>
              </p:cNvSpPr>
              <p:nvPr/>
            </p:nvSpPr>
            <p:spPr bwMode="auto">
              <a:xfrm>
                <a:off x="5001402" y="5363395"/>
                <a:ext cx="279244" cy="307777"/>
              </a:xfrm>
              <a:prstGeom prst="rect">
                <a:avLst/>
              </a:prstGeom>
              <a:noFill/>
              <a:ln w="9525">
                <a:noFill/>
                <a:miter lim="800000"/>
                <a:headEnd/>
                <a:tailEnd/>
              </a:ln>
            </p:spPr>
            <p:txBody>
              <a:bodyPr wrap="none">
                <a:spAutoFit/>
              </a:bodyPr>
              <a:lstStyle/>
              <a:p>
                <a:r>
                  <a:rPr lang="en-US" altLang="ja-JP" sz="1400" dirty="0" smtClean="0"/>
                  <a:t>d</a:t>
                </a:r>
                <a:endParaRPr lang="en-US" altLang="ja-JP" sz="1400" dirty="0"/>
              </a:p>
            </p:txBody>
          </p:sp>
          <p:sp>
            <p:nvSpPr>
              <p:cNvPr id="11" name="テキスト ボックス 8"/>
              <p:cNvSpPr txBox="1">
                <a:spLocks noChangeArrowheads="1"/>
              </p:cNvSpPr>
              <p:nvPr/>
            </p:nvSpPr>
            <p:spPr bwMode="auto">
              <a:xfrm>
                <a:off x="6098059" y="5340273"/>
                <a:ext cx="274434" cy="307777"/>
              </a:xfrm>
              <a:prstGeom prst="rect">
                <a:avLst/>
              </a:prstGeom>
              <a:noFill/>
              <a:ln w="9525">
                <a:noFill/>
                <a:miter lim="800000"/>
                <a:headEnd/>
                <a:tailEnd/>
              </a:ln>
            </p:spPr>
            <p:txBody>
              <a:bodyPr wrap="none">
                <a:spAutoFit/>
              </a:bodyPr>
              <a:lstStyle/>
              <a:p>
                <a:r>
                  <a:rPr lang="en-US" altLang="ja-JP" sz="1400" dirty="0" smtClean="0"/>
                  <a:t>e</a:t>
                </a:r>
                <a:endParaRPr lang="en-US" altLang="ja-JP" sz="1400" dirty="0"/>
              </a:p>
            </p:txBody>
          </p:sp>
          <p:sp>
            <p:nvSpPr>
              <p:cNvPr id="12" name="テキスト ボックス 8"/>
              <p:cNvSpPr txBox="1">
                <a:spLocks noChangeArrowheads="1"/>
              </p:cNvSpPr>
              <p:nvPr/>
            </p:nvSpPr>
            <p:spPr bwMode="auto">
              <a:xfrm>
                <a:off x="5344075" y="5805532"/>
                <a:ext cx="239168" cy="307777"/>
              </a:xfrm>
              <a:prstGeom prst="rect">
                <a:avLst/>
              </a:prstGeom>
              <a:noFill/>
              <a:ln w="9525">
                <a:noFill/>
                <a:miter lim="800000"/>
                <a:headEnd/>
                <a:tailEnd/>
              </a:ln>
            </p:spPr>
            <p:txBody>
              <a:bodyPr wrap="none">
                <a:spAutoFit/>
              </a:bodyPr>
              <a:lstStyle/>
              <a:p>
                <a:r>
                  <a:rPr lang="en-US" altLang="ja-JP" sz="1400" dirty="0" smtClean="0"/>
                  <a:t>f</a:t>
                </a:r>
                <a:endParaRPr lang="en-US" altLang="ja-JP" sz="1400" dirty="0"/>
              </a:p>
            </p:txBody>
          </p:sp>
          <p:sp>
            <p:nvSpPr>
              <p:cNvPr id="13" name="テキスト ボックス 8"/>
              <p:cNvSpPr txBox="1">
                <a:spLocks noChangeArrowheads="1"/>
              </p:cNvSpPr>
              <p:nvPr/>
            </p:nvSpPr>
            <p:spPr bwMode="auto">
              <a:xfrm>
                <a:off x="5816024" y="5772321"/>
                <a:ext cx="269626" cy="307777"/>
              </a:xfrm>
              <a:prstGeom prst="rect">
                <a:avLst/>
              </a:prstGeom>
              <a:noFill/>
              <a:ln w="9525">
                <a:noFill/>
                <a:miter lim="800000"/>
                <a:headEnd/>
                <a:tailEnd/>
              </a:ln>
            </p:spPr>
            <p:txBody>
              <a:bodyPr wrap="none">
                <a:spAutoFit/>
              </a:bodyPr>
              <a:lstStyle/>
              <a:p>
                <a:r>
                  <a:rPr lang="en-US" altLang="ja-JP" sz="1400" dirty="0" smtClean="0"/>
                  <a:t>g</a:t>
                </a:r>
                <a:endParaRPr lang="en-US" altLang="ja-JP" sz="1400" dirty="0"/>
              </a:p>
            </p:txBody>
          </p:sp>
        </p:grpSp>
        <p:sp>
          <p:nvSpPr>
            <p:cNvPr id="129" name="フリーフォーム 128"/>
            <p:cNvSpPr/>
            <p:nvPr/>
          </p:nvSpPr>
          <p:spPr>
            <a:xfrm>
              <a:off x="3381557" y="7308850"/>
              <a:ext cx="883708" cy="1001183"/>
            </a:xfrm>
            <a:custGeom>
              <a:avLst/>
              <a:gdLst>
                <a:gd name="connsiteX0" fmla="*/ 724958 w 883708"/>
                <a:gd name="connsiteY0" fmla="*/ 0 h 1001183"/>
                <a:gd name="connsiteX1" fmla="*/ 26458 w 883708"/>
                <a:gd name="connsiteY1" fmla="*/ 857250 h 1001183"/>
                <a:gd name="connsiteX2" fmla="*/ 883708 w 883708"/>
                <a:gd name="connsiteY2" fmla="*/ 863600 h 1001183"/>
                <a:gd name="connsiteX3" fmla="*/ 883708 w 883708"/>
                <a:gd name="connsiteY3" fmla="*/ 863600 h 1001183"/>
              </a:gdLst>
              <a:ahLst/>
              <a:cxnLst>
                <a:cxn ang="0">
                  <a:pos x="connsiteX0" y="connsiteY0"/>
                </a:cxn>
                <a:cxn ang="0">
                  <a:pos x="connsiteX1" y="connsiteY1"/>
                </a:cxn>
                <a:cxn ang="0">
                  <a:pos x="connsiteX2" y="connsiteY2"/>
                </a:cxn>
                <a:cxn ang="0">
                  <a:pos x="connsiteX3" y="connsiteY3"/>
                </a:cxn>
              </a:cxnLst>
              <a:rect l="l" t="t" r="r" b="b"/>
              <a:pathLst>
                <a:path w="883708" h="1001183">
                  <a:moveTo>
                    <a:pt x="724958" y="0"/>
                  </a:moveTo>
                  <a:cubicBezTo>
                    <a:pt x="362479" y="356658"/>
                    <a:pt x="0" y="713317"/>
                    <a:pt x="26458" y="857250"/>
                  </a:cubicBezTo>
                  <a:cubicBezTo>
                    <a:pt x="52916" y="1001183"/>
                    <a:pt x="883708" y="863600"/>
                    <a:pt x="883708" y="863600"/>
                  </a:cubicBezTo>
                  <a:lnTo>
                    <a:pt x="883708" y="863600"/>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0" name="フリーフォーム 129"/>
            <p:cNvSpPr/>
            <p:nvPr/>
          </p:nvSpPr>
          <p:spPr>
            <a:xfrm>
              <a:off x="4703415" y="7302500"/>
              <a:ext cx="885825" cy="1014942"/>
            </a:xfrm>
            <a:custGeom>
              <a:avLst/>
              <a:gdLst>
                <a:gd name="connsiteX0" fmla="*/ 133350 w 885825"/>
                <a:gd name="connsiteY0" fmla="*/ 0 h 1014942"/>
                <a:gd name="connsiteX1" fmla="*/ 863600 w 885825"/>
                <a:gd name="connsiteY1" fmla="*/ 869950 h 1014942"/>
                <a:gd name="connsiteX2" fmla="*/ 0 w 885825"/>
                <a:gd name="connsiteY2" fmla="*/ 869950 h 1014942"/>
              </a:gdLst>
              <a:ahLst/>
              <a:cxnLst>
                <a:cxn ang="0">
                  <a:pos x="connsiteX0" y="connsiteY0"/>
                </a:cxn>
                <a:cxn ang="0">
                  <a:pos x="connsiteX1" y="connsiteY1"/>
                </a:cxn>
                <a:cxn ang="0">
                  <a:pos x="connsiteX2" y="connsiteY2"/>
                </a:cxn>
              </a:cxnLst>
              <a:rect l="l" t="t" r="r" b="b"/>
              <a:pathLst>
                <a:path w="885825" h="1014942">
                  <a:moveTo>
                    <a:pt x="133350" y="0"/>
                  </a:moveTo>
                  <a:cubicBezTo>
                    <a:pt x="509587" y="362479"/>
                    <a:pt x="885825" y="724958"/>
                    <a:pt x="863600" y="869950"/>
                  </a:cubicBezTo>
                  <a:cubicBezTo>
                    <a:pt x="841375" y="1014942"/>
                    <a:pt x="420687" y="942446"/>
                    <a:pt x="0" y="86995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1" name="フリーフォーム 130"/>
            <p:cNvSpPr/>
            <p:nvPr/>
          </p:nvSpPr>
          <p:spPr>
            <a:xfrm>
              <a:off x="4112865" y="6228184"/>
              <a:ext cx="730250" cy="1087016"/>
            </a:xfrm>
            <a:custGeom>
              <a:avLst/>
              <a:gdLst>
                <a:gd name="connsiteX0" fmla="*/ 0 w 730250"/>
                <a:gd name="connsiteY0" fmla="*/ 1309158 h 1309158"/>
                <a:gd name="connsiteX1" fmla="*/ 374650 w 730250"/>
                <a:gd name="connsiteY1" fmla="*/ 1058 h 1309158"/>
                <a:gd name="connsiteX2" fmla="*/ 730250 w 730250"/>
                <a:gd name="connsiteY2" fmla="*/ 1302808 h 1309158"/>
                <a:gd name="connsiteX3" fmla="*/ 730250 w 730250"/>
                <a:gd name="connsiteY3" fmla="*/ 1302808 h 1309158"/>
              </a:gdLst>
              <a:ahLst/>
              <a:cxnLst>
                <a:cxn ang="0">
                  <a:pos x="connsiteX0" y="connsiteY0"/>
                </a:cxn>
                <a:cxn ang="0">
                  <a:pos x="connsiteX1" y="connsiteY1"/>
                </a:cxn>
                <a:cxn ang="0">
                  <a:pos x="connsiteX2" y="connsiteY2"/>
                </a:cxn>
                <a:cxn ang="0">
                  <a:pos x="connsiteX3" y="connsiteY3"/>
                </a:cxn>
              </a:cxnLst>
              <a:rect l="l" t="t" r="r" b="b"/>
              <a:pathLst>
                <a:path w="730250" h="1309158">
                  <a:moveTo>
                    <a:pt x="0" y="1309158"/>
                  </a:moveTo>
                  <a:cubicBezTo>
                    <a:pt x="126471" y="655637"/>
                    <a:pt x="252942" y="2116"/>
                    <a:pt x="374650" y="1058"/>
                  </a:cubicBezTo>
                  <a:cubicBezTo>
                    <a:pt x="496358" y="0"/>
                    <a:pt x="730250" y="1302808"/>
                    <a:pt x="730250" y="1302808"/>
                  </a:cubicBezTo>
                  <a:lnTo>
                    <a:pt x="730250" y="1302808"/>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18334</TotalTime>
  <Words>79</Words>
  <Application>Microsoft Office PowerPoint</Application>
  <PresentationFormat>画面に合わせる (4:3)</PresentationFormat>
  <Paragraphs>130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cp:lastModifiedBy>
  <cp:revision>296</cp:revision>
  <dcterms:created xsi:type="dcterms:W3CDTF">2011-05-06T06:23:08Z</dcterms:created>
  <dcterms:modified xsi:type="dcterms:W3CDTF">2012-07-17T23:21:11Z</dcterms:modified>
</cp:coreProperties>
</file>