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544" y="-21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2015/5/11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2015/5/11</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644768" cy="7017306"/>
          </a:xfrm>
          <a:prstGeom prst="rect">
            <a:avLst/>
          </a:prstGeom>
          <a:noFill/>
        </p:spPr>
        <p:txBody>
          <a:bodyPr wrap="none" rtlCol="0">
            <a:spAutoFit/>
          </a:bodyPr>
          <a:lstStyle/>
          <a:p>
            <a:r>
              <a:rPr lang="en-US" altLang="ja-JP" sz="1000" dirty="0" smtClean="0"/>
              <a:t>2015</a:t>
            </a:r>
            <a:r>
              <a:rPr lang="ja-JP" altLang="en-US" sz="1000" dirty="0" smtClean="0"/>
              <a:t>年度 有限幾何学 中間試験</a:t>
            </a:r>
            <a:endParaRPr lang="en-US" altLang="ja-JP" sz="1000" dirty="0" smtClean="0"/>
          </a:p>
          <a:p>
            <a:endParaRPr lang="en-US" altLang="ja-JP" sz="1000" dirty="0" smtClean="0"/>
          </a:p>
          <a:p>
            <a:endParaRPr lang="en-US" altLang="ja-JP" sz="1000" dirty="0" smtClean="0"/>
          </a:p>
          <a:p>
            <a:r>
              <a:rPr lang="ja-JP" altLang="en-US" sz="1000" dirty="0" smtClean="0"/>
              <a:t>問</a:t>
            </a:r>
            <a:r>
              <a:rPr lang="en-US" altLang="ja-JP" sz="1000" dirty="0" smtClean="0"/>
              <a:t>1</a:t>
            </a:r>
            <a:r>
              <a:rPr lang="ja-JP" altLang="en-US" sz="1000" dirty="0" smtClean="0"/>
              <a:t>　次の用語の定義を</a:t>
            </a:r>
            <a:r>
              <a:rPr lang="ja-JP" altLang="en-US" sz="1000" dirty="0"/>
              <a:t>書</a:t>
            </a:r>
            <a:r>
              <a:rPr lang="ja-JP" altLang="en-US" sz="1000" dirty="0" smtClean="0"/>
              <a:t>け．</a:t>
            </a:r>
            <a:endParaRPr lang="en-US" altLang="ja-JP" sz="1000" dirty="0" smtClean="0"/>
          </a:p>
          <a:p>
            <a:pPr marL="228600" indent="-228600"/>
            <a:endParaRPr lang="en-US" altLang="ja-JP" sz="1000" dirty="0" smtClean="0"/>
          </a:p>
          <a:p>
            <a:pPr marL="228600" indent="-228600"/>
            <a:r>
              <a:rPr lang="en-US" altLang="ja-JP" sz="1000" dirty="0" smtClean="0"/>
              <a:t>(1)  </a:t>
            </a:r>
            <a:r>
              <a:rPr lang="ja-JP" altLang="en-US" sz="1000" dirty="0" smtClean="0"/>
              <a:t>オイラー回路</a:t>
            </a:r>
            <a:r>
              <a:rPr lang="ja-JP" altLang="en-US" sz="1000" dirty="0"/>
              <a:t>　</a:t>
            </a:r>
            <a:r>
              <a:rPr lang="en-US" altLang="ja-JP" sz="1000" dirty="0" smtClean="0"/>
              <a:t>(</a:t>
            </a:r>
            <a:r>
              <a:rPr lang="en-US" altLang="ja-JP" sz="1000" dirty="0"/>
              <a:t>2</a:t>
            </a:r>
            <a:r>
              <a:rPr lang="en-US" altLang="ja-JP" sz="1000" dirty="0" smtClean="0"/>
              <a:t>) </a:t>
            </a:r>
            <a:r>
              <a:rPr lang="ja-JP" altLang="en-US" sz="1000" dirty="0" smtClean="0"/>
              <a:t>ハミルトン閉路</a:t>
            </a:r>
            <a:endParaRPr lang="en-US" altLang="ja-JP" sz="1000" dirty="0" smtClean="0"/>
          </a:p>
          <a:p>
            <a:pPr marL="228600" indent="-228600"/>
            <a:endParaRPr lang="en-US" altLang="ja-JP" sz="1000" dirty="0" smtClean="0"/>
          </a:p>
          <a:p>
            <a:pPr marL="228600" indent="-228600"/>
            <a:endParaRPr lang="en-US" altLang="ja-JP" sz="1000" dirty="0"/>
          </a:p>
          <a:p>
            <a:pPr marL="228600" indent="-228600"/>
            <a:r>
              <a:rPr lang="ja-JP" altLang="en-US" sz="1000" dirty="0" smtClean="0"/>
              <a:t>問</a:t>
            </a:r>
            <a:r>
              <a:rPr lang="en-US" altLang="ja-JP" sz="1000" dirty="0" smtClean="0"/>
              <a:t>2</a:t>
            </a:r>
            <a:r>
              <a:rPr lang="ja-JP" altLang="en-US" sz="1000" dirty="0" smtClean="0"/>
              <a:t>　次の問に答えよ．</a:t>
            </a:r>
            <a:r>
              <a:rPr lang="ja-JP" altLang="en-US" sz="1000" dirty="0"/>
              <a:t> （ただし</a:t>
            </a:r>
            <a:r>
              <a:rPr lang="ja-JP" altLang="en-US" sz="1000" dirty="0" smtClean="0"/>
              <a:t>，握手補題，オイラー</a:t>
            </a:r>
            <a:r>
              <a:rPr lang="ja-JP" altLang="en-US" sz="1000" dirty="0"/>
              <a:t>の定理，</a:t>
            </a:r>
            <a:r>
              <a:rPr lang="en-US" altLang="ja-JP" sz="1000" dirty="0"/>
              <a:t>Ore</a:t>
            </a:r>
            <a:r>
              <a:rPr lang="ja-JP" altLang="en-US" sz="1000" dirty="0" smtClean="0"/>
              <a:t>の定理 は</a:t>
            </a:r>
            <a:r>
              <a:rPr lang="ja-JP" altLang="en-US" sz="1000" dirty="0"/>
              <a:t>授業で紹介したものとする）</a:t>
            </a:r>
            <a:endParaRPr lang="en-US" altLang="ja-JP" sz="1000" dirty="0" smtClean="0"/>
          </a:p>
          <a:p>
            <a:pPr marL="228600" indent="-228600"/>
            <a:endParaRPr lang="en-US" altLang="ja-JP" sz="1000" dirty="0" smtClean="0"/>
          </a:p>
          <a:p>
            <a:pPr marL="228600" indent="-228600"/>
            <a:r>
              <a:rPr lang="en-US" altLang="ja-JP" sz="1000" dirty="0" smtClean="0"/>
              <a:t>(1) </a:t>
            </a:r>
            <a:r>
              <a:rPr lang="ja-JP" altLang="en-US" sz="1000" dirty="0" smtClean="0"/>
              <a:t>握手補題を書け．</a:t>
            </a:r>
            <a:endParaRPr lang="en-US" altLang="ja-JP" sz="1000" dirty="0"/>
          </a:p>
          <a:p>
            <a:pPr marL="228600" indent="-228600"/>
            <a:endParaRPr lang="en-US" altLang="ja-JP" sz="1000" dirty="0" smtClean="0"/>
          </a:p>
          <a:p>
            <a:pPr marL="228600" indent="-228600"/>
            <a:r>
              <a:rPr lang="en-US" altLang="ja-JP" sz="1000" dirty="0" smtClean="0"/>
              <a:t>(2) </a:t>
            </a:r>
            <a:r>
              <a:rPr lang="ja-JP" altLang="en-US" sz="1000" dirty="0" smtClean="0"/>
              <a:t>オイラーの定理を書け．</a:t>
            </a:r>
            <a:endParaRPr lang="en-US" altLang="ja-JP" sz="1000" dirty="0" smtClean="0"/>
          </a:p>
          <a:p>
            <a:pPr marL="228600" indent="-228600"/>
            <a:endParaRPr lang="en-US" altLang="ja-JP" sz="1000" dirty="0"/>
          </a:p>
          <a:p>
            <a:pPr marL="228600" indent="-228600"/>
            <a:r>
              <a:rPr lang="en-US" altLang="ja-JP" sz="1000" dirty="0" smtClean="0"/>
              <a:t>(3) Ore</a:t>
            </a:r>
            <a:r>
              <a:rPr lang="ja-JP" altLang="en-US" sz="1000" dirty="0" smtClean="0"/>
              <a:t>の定理を書け．</a:t>
            </a:r>
            <a:endParaRPr lang="en-US" altLang="ja-JP" sz="1000" dirty="0" smtClean="0"/>
          </a:p>
          <a:p>
            <a:pPr marL="228600" indent="-228600"/>
            <a:endParaRPr lang="en-US" altLang="ja-JP" sz="1000" dirty="0" smtClean="0"/>
          </a:p>
          <a:p>
            <a:pPr marL="228600" indent="-228600"/>
            <a:r>
              <a:rPr lang="en-US" altLang="ja-JP" sz="1000" dirty="0" smtClean="0"/>
              <a:t>(4)</a:t>
            </a:r>
            <a:r>
              <a:rPr lang="ja-JP" altLang="en-US" sz="1000" dirty="0"/>
              <a:t> </a:t>
            </a:r>
            <a:r>
              <a:rPr lang="ja-JP" altLang="en-US" sz="1000" dirty="0" smtClean="0"/>
              <a:t>下図のような正方形のタイルがいくつか敷き詰められている状況で，</a:t>
            </a:r>
            <a:endParaRPr lang="en-US" altLang="ja-JP" sz="1000" dirty="0" smtClean="0"/>
          </a:p>
          <a:p>
            <a:pPr marL="228600" indent="-228600"/>
            <a:r>
              <a:rPr lang="ja-JP" altLang="en-US" sz="1000" dirty="0"/>
              <a:t>　</a:t>
            </a:r>
            <a:r>
              <a:rPr lang="ja-JP" altLang="en-US" sz="1000" dirty="0" smtClean="0"/>
              <a:t>　これらのタイルを赤と黒に塗り分けることを考える．</a:t>
            </a:r>
            <a:endParaRPr lang="en-US" altLang="ja-JP" sz="1000" dirty="0" smtClean="0"/>
          </a:p>
          <a:p>
            <a:pPr marL="228600" indent="-228600"/>
            <a:r>
              <a:rPr lang="ja-JP" altLang="en-US" sz="1000" dirty="0"/>
              <a:t>　</a:t>
            </a:r>
            <a:r>
              <a:rPr lang="ja-JP" altLang="en-US" sz="1000" dirty="0" smtClean="0"/>
              <a:t>　全ての赤に塗られたタイルに対して，隣接する赤に塗られたタイルの個数が奇数であるとき，</a:t>
            </a:r>
            <a:endParaRPr lang="en-US" altLang="ja-JP" sz="1000" dirty="0" smtClean="0"/>
          </a:p>
          <a:p>
            <a:pPr marL="228600" indent="-228600"/>
            <a:r>
              <a:rPr lang="ja-JP" altLang="en-US" sz="1000" dirty="0"/>
              <a:t>　</a:t>
            </a:r>
            <a:r>
              <a:rPr lang="ja-JP" altLang="en-US" sz="1000" dirty="0" smtClean="0"/>
              <a:t>　赤に塗られたタイルの総数は偶数であることを示せ．</a:t>
            </a:r>
            <a:endParaRPr lang="en-US" altLang="ja-JP" sz="1000" dirty="0" smtClean="0"/>
          </a:p>
          <a:p>
            <a:pPr marL="228600" indent="-228600"/>
            <a:r>
              <a:rPr lang="ja-JP" altLang="en-US" sz="1000" dirty="0"/>
              <a:t>　</a:t>
            </a:r>
            <a:r>
              <a:rPr lang="ja-JP" altLang="en-US" sz="1000" dirty="0" smtClean="0"/>
              <a:t>　（握手補題を用いてもよい）</a:t>
            </a:r>
            <a:endParaRPr lang="en-US" altLang="ja-JP" sz="1000" dirty="0"/>
          </a:p>
          <a:p>
            <a:pPr marL="228600" indent="-228600"/>
            <a:endParaRPr lang="en-US" altLang="ja-JP" sz="1000" dirty="0"/>
          </a:p>
          <a:p>
            <a:pPr marL="228600" indent="-228600"/>
            <a:endParaRPr lang="en-US" altLang="ja-JP" sz="1000" dirty="0" smtClean="0"/>
          </a:p>
          <a:p>
            <a:pPr marL="228600" indent="-228600"/>
            <a:endParaRPr lang="en-US" altLang="ja-JP" sz="1000" dirty="0"/>
          </a:p>
          <a:p>
            <a:pPr marL="228600" indent="-228600"/>
            <a:endParaRPr lang="en-US" altLang="ja-JP" sz="1000" dirty="0" smtClean="0"/>
          </a:p>
          <a:p>
            <a:pPr marL="228600" indent="-228600"/>
            <a:endParaRPr lang="en-US" altLang="ja-JP" sz="1000" dirty="0"/>
          </a:p>
          <a:p>
            <a:pPr marL="228600" indent="-228600"/>
            <a:endParaRPr lang="en-US" altLang="ja-JP" sz="1000" dirty="0" smtClean="0"/>
          </a:p>
          <a:p>
            <a:pPr marL="228600" indent="-228600"/>
            <a:endParaRPr lang="en-US" altLang="ja-JP" sz="1000" dirty="0" smtClean="0"/>
          </a:p>
          <a:p>
            <a:pPr marL="228600" indent="-228600"/>
            <a:endParaRPr lang="en-US" altLang="ja-JP" sz="1000" dirty="0"/>
          </a:p>
          <a:p>
            <a:pPr marL="228600" indent="-228600"/>
            <a:r>
              <a:rPr lang="en-US" altLang="ja-JP" sz="1000" dirty="0" smtClean="0"/>
              <a:t>(5) </a:t>
            </a:r>
            <a:r>
              <a:rPr lang="ja-JP" altLang="en-US" sz="1000" dirty="0" smtClean="0"/>
              <a:t>奇点の個数が</a:t>
            </a:r>
            <a:r>
              <a:rPr lang="en-US" altLang="ja-JP" sz="1000" dirty="0"/>
              <a:t>2</a:t>
            </a:r>
            <a:r>
              <a:rPr lang="ja-JP" altLang="en-US" sz="1000" dirty="0"/>
              <a:t>であることがオイラー小道を持つための必要十分条件であること</a:t>
            </a:r>
            <a:r>
              <a:rPr lang="ja-JP" altLang="en-US" sz="1000" dirty="0" smtClean="0"/>
              <a:t>を</a:t>
            </a:r>
            <a:r>
              <a:rPr lang="ja-JP" altLang="en-US" sz="1000" dirty="0"/>
              <a:t>証明</a:t>
            </a:r>
            <a:r>
              <a:rPr lang="ja-JP" altLang="en-US" sz="1000" dirty="0" smtClean="0"/>
              <a:t>せよ．</a:t>
            </a:r>
            <a:endParaRPr lang="en-US" altLang="ja-JP" sz="1000" dirty="0" smtClean="0"/>
          </a:p>
          <a:p>
            <a:pPr marL="228600" indent="-228600"/>
            <a:r>
              <a:rPr lang="en-US" altLang="ja-JP" sz="1000" dirty="0"/>
              <a:t> </a:t>
            </a:r>
            <a:r>
              <a:rPr lang="en-US" altLang="ja-JP" sz="1000" dirty="0" smtClean="0"/>
              <a:t>    </a:t>
            </a:r>
            <a:r>
              <a:rPr lang="ja-JP" altLang="en-US" sz="1000" dirty="0" smtClean="0"/>
              <a:t>（</a:t>
            </a:r>
            <a:r>
              <a:rPr lang="en-US" altLang="ja-JP" sz="1000" dirty="0" smtClean="0"/>
              <a:t> </a:t>
            </a:r>
            <a:r>
              <a:rPr lang="ja-JP" altLang="en-US" sz="1000" dirty="0" smtClean="0"/>
              <a:t>オイラー</a:t>
            </a:r>
            <a:r>
              <a:rPr lang="ja-JP" altLang="en-US" sz="1000" dirty="0"/>
              <a:t>の定理を</a:t>
            </a:r>
            <a:r>
              <a:rPr lang="ja-JP" altLang="en-US" sz="1000" dirty="0" smtClean="0"/>
              <a:t>用いてもよい）</a:t>
            </a:r>
            <a:endParaRPr lang="en-US" altLang="ja-JP" sz="1000" dirty="0" smtClean="0"/>
          </a:p>
          <a:p>
            <a:pPr marL="228600" indent="-228600"/>
            <a:endParaRPr lang="en-US" altLang="ja-JP" sz="1000" dirty="0"/>
          </a:p>
          <a:p>
            <a:pPr marL="228600" indent="-228600"/>
            <a:r>
              <a:rPr lang="en-US" altLang="ja-JP" sz="1000" dirty="0" smtClean="0"/>
              <a:t>(6) </a:t>
            </a:r>
            <a:r>
              <a:rPr lang="ja-JP" altLang="en-US" sz="1000" dirty="0" smtClean="0"/>
              <a:t>位数</a:t>
            </a:r>
            <a:r>
              <a:rPr lang="en-US" altLang="ja-JP" sz="1000" dirty="0" smtClean="0"/>
              <a:t>n</a:t>
            </a:r>
            <a:r>
              <a:rPr lang="ja-JP" altLang="en-US" sz="1000" dirty="0" smtClean="0"/>
              <a:t>のグラフ</a:t>
            </a:r>
            <a:r>
              <a:rPr lang="en-US" altLang="ja-JP" sz="1000" dirty="0" smtClean="0"/>
              <a:t>G</a:t>
            </a:r>
            <a:r>
              <a:rPr lang="ja-JP" altLang="en-US" sz="1000" dirty="0" smtClean="0"/>
              <a:t>の任意の非隣接な</a:t>
            </a:r>
            <a:r>
              <a:rPr lang="en-US" altLang="ja-JP" sz="1000" dirty="0" smtClean="0"/>
              <a:t>2</a:t>
            </a:r>
            <a:r>
              <a:rPr lang="ja-JP" altLang="en-US" sz="1000" dirty="0" smtClean="0"/>
              <a:t>頂点</a:t>
            </a:r>
            <a:r>
              <a:rPr lang="en-US" altLang="ja-JP" sz="1000" dirty="0" smtClean="0"/>
              <a:t>u</a:t>
            </a:r>
            <a:r>
              <a:rPr lang="ja-JP" altLang="en-US" sz="1000" dirty="0" smtClean="0"/>
              <a:t>と</a:t>
            </a:r>
            <a:r>
              <a:rPr lang="en-US" altLang="ja-JP" sz="1000" dirty="0" smtClean="0"/>
              <a:t>v</a:t>
            </a:r>
            <a:r>
              <a:rPr lang="ja-JP" altLang="en-US" sz="1000" dirty="0" smtClean="0"/>
              <a:t>に対して，</a:t>
            </a:r>
            <a:r>
              <a:rPr lang="en-US" altLang="ja-JP" sz="1000" dirty="0" err="1" smtClean="0"/>
              <a:t>d</a:t>
            </a:r>
            <a:r>
              <a:rPr lang="en-US" altLang="ja-JP" sz="800" dirty="0" err="1" smtClean="0"/>
              <a:t>G</a:t>
            </a:r>
            <a:r>
              <a:rPr lang="en-US" altLang="ja-JP" sz="1000" dirty="0" smtClean="0"/>
              <a:t>(u)+</a:t>
            </a:r>
            <a:r>
              <a:rPr lang="en-US" altLang="ja-JP" sz="1000" dirty="0" err="1" smtClean="0"/>
              <a:t>d</a:t>
            </a:r>
            <a:r>
              <a:rPr lang="en-US" altLang="ja-JP" sz="800" dirty="0" err="1" smtClean="0"/>
              <a:t>G</a:t>
            </a:r>
            <a:r>
              <a:rPr lang="en-US" altLang="ja-JP" sz="1000" dirty="0" smtClean="0"/>
              <a:t>(v)</a:t>
            </a:r>
            <a:r>
              <a:rPr lang="ja-JP" altLang="en-US" sz="1000" dirty="0" smtClean="0"/>
              <a:t>≧</a:t>
            </a:r>
            <a:r>
              <a:rPr lang="en-US" altLang="ja-JP" sz="1000" dirty="0" smtClean="0"/>
              <a:t>n-1</a:t>
            </a:r>
            <a:r>
              <a:rPr lang="ja-JP" altLang="en-US" sz="1000" dirty="0" smtClean="0"/>
              <a:t>ならば</a:t>
            </a:r>
            <a:r>
              <a:rPr lang="en-US" altLang="ja-JP" sz="1000" dirty="0" smtClean="0"/>
              <a:t>G</a:t>
            </a:r>
            <a:r>
              <a:rPr lang="ja-JP" altLang="en-US" sz="1000" dirty="0" smtClean="0"/>
              <a:t>はハミルトン道を持つことを証明せよ．</a:t>
            </a:r>
            <a:endParaRPr lang="en-US" altLang="ja-JP" sz="1000" dirty="0" smtClean="0"/>
          </a:p>
          <a:p>
            <a:pPr marL="228600" indent="-228600"/>
            <a:r>
              <a:rPr lang="ja-JP" altLang="en-US" sz="1000" dirty="0" smtClean="0"/>
              <a:t>　　（</a:t>
            </a:r>
            <a:r>
              <a:rPr lang="en-US" altLang="ja-JP" sz="1000" dirty="0" smtClean="0"/>
              <a:t>Ore</a:t>
            </a:r>
            <a:r>
              <a:rPr lang="ja-JP" altLang="en-US" sz="1000" dirty="0" smtClean="0"/>
              <a:t>の定理を用いてもよい）</a:t>
            </a:r>
            <a:endParaRPr lang="en-US" altLang="ja-JP" sz="1000" dirty="0"/>
          </a:p>
          <a:p>
            <a:pPr marL="228600" indent="-228600"/>
            <a:endParaRPr lang="en-US" altLang="ja-JP" sz="1000" dirty="0"/>
          </a:p>
          <a:p>
            <a:pPr marL="228600" indent="-228600"/>
            <a:r>
              <a:rPr lang="en-US" altLang="ja-JP" sz="1000" dirty="0" smtClean="0"/>
              <a:t>(7) </a:t>
            </a:r>
            <a:r>
              <a:rPr lang="ja-JP" altLang="en-US" sz="1000" dirty="0" smtClean="0"/>
              <a:t>位数</a:t>
            </a:r>
            <a:r>
              <a:rPr lang="en-US" altLang="ja-JP" sz="1000" dirty="0" smtClean="0"/>
              <a:t>n</a:t>
            </a:r>
            <a:r>
              <a:rPr lang="ja-JP" altLang="en-US" sz="1000" dirty="0" smtClean="0"/>
              <a:t>のグラフ</a:t>
            </a:r>
            <a:r>
              <a:rPr lang="en-US" altLang="ja-JP" sz="1000" dirty="0" smtClean="0"/>
              <a:t>G</a:t>
            </a:r>
            <a:r>
              <a:rPr lang="ja-JP" altLang="en-US" sz="1000" dirty="0" smtClean="0"/>
              <a:t>で，任意</a:t>
            </a:r>
            <a:r>
              <a:rPr lang="ja-JP" altLang="en-US" sz="1000" dirty="0"/>
              <a:t>の非隣接な</a:t>
            </a:r>
            <a:r>
              <a:rPr lang="en-US" altLang="ja-JP" sz="1000" dirty="0"/>
              <a:t>2</a:t>
            </a:r>
            <a:r>
              <a:rPr lang="ja-JP" altLang="en-US" sz="1000" dirty="0"/>
              <a:t>頂点</a:t>
            </a:r>
            <a:r>
              <a:rPr lang="en-US" altLang="ja-JP" sz="1000" dirty="0"/>
              <a:t>u</a:t>
            </a:r>
            <a:r>
              <a:rPr lang="ja-JP" altLang="en-US" sz="1000" dirty="0"/>
              <a:t>と</a:t>
            </a:r>
            <a:r>
              <a:rPr lang="en-US" altLang="ja-JP" sz="1000" dirty="0"/>
              <a:t>v</a:t>
            </a:r>
            <a:r>
              <a:rPr lang="ja-JP" altLang="en-US" sz="1000" dirty="0"/>
              <a:t>に</a:t>
            </a:r>
            <a:r>
              <a:rPr lang="ja-JP" altLang="en-US" sz="1000" dirty="0" smtClean="0"/>
              <a:t>対して</a:t>
            </a:r>
            <a:r>
              <a:rPr lang="en-US" altLang="ja-JP" sz="1000" dirty="0" err="1" smtClean="0"/>
              <a:t>d</a:t>
            </a:r>
            <a:r>
              <a:rPr lang="en-US" altLang="ja-JP" sz="800" dirty="0" err="1" smtClean="0"/>
              <a:t>G</a:t>
            </a:r>
            <a:r>
              <a:rPr lang="en-US" altLang="ja-JP" sz="1000" dirty="0" smtClean="0"/>
              <a:t>(u</a:t>
            </a:r>
            <a:r>
              <a:rPr lang="en-US" altLang="ja-JP" sz="1000" dirty="0"/>
              <a:t>)+</a:t>
            </a:r>
            <a:r>
              <a:rPr lang="en-US" altLang="ja-JP" sz="1000" dirty="0" err="1"/>
              <a:t>d</a:t>
            </a:r>
            <a:r>
              <a:rPr lang="en-US" altLang="ja-JP" sz="800" dirty="0" err="1"/>
              <a:t>G</a:t>
            </a:r>
            <a:r>
              <a:rPr lang="en-US" altLang="ja-JP" sz="1000" dirty="0"/>
              <a:t>(v)</a:t>
            </a:r>
            <a:r>
              <a:rPr lang="ja-JP" altLang="en-US" sz="1000" dirty="0"/>
              <a:t>≧</a:t>
            </a:r>
            <a:r>
              <a:rPr lang="en-US" altLang="ja-JP" sz="1000" dirty="0" smtClean="0"/>
              <a:t>n-1</a:t>
            </a:r>
            <a:r>
              <a:rPr lang="ja-JP" altLang="en-US" sz="1000" dirty="0" smtClean="0"/>
              <a:t>であるがハミルトングラフではない例を書け．</a:t>
            </a:r>
            <a:endParaRPr lang="en-US" altLang="ja-JP" sz="1000" dirty="0" smtClean="0"/>
          </a:p>
          <a:p>
            <a:pPr marL="228600" indent="-228600"/>
            <a:r>
              <a:rPr lang="ja-JP" altLang="en-US" sz="1000" dirty="0" smtClean="0"/>
              <a:t>　　 また，書いたグラフがなぜハミルトングラフではないのかを説明せよ．</a:t>
            </a:r>
            <a:endParaRPr lang="en-US" altLang="ja-JP" sz="1000" dirty="0"/>
          </a:p>
          <a:p>
            <a:pPr marL="228600" indent="-228600"/>
            <a:endParaRPr lang="en-US" altLang="ja-JP" sz="1000" dirty="0" smtClean="0"/>
          </a:p>
          <a:p>
            <a:pPr marL="228600" indent="-228600"/>
            <a:endParaRPr lang="en-US" altLang="ja-JP" sz="1000" dirty="0" smtClean="0"/>
          </a:p>
          <a:p>
            <a:pPr marL="228600" indent="-228600"/>
            <a:r>
              <a:rPr lang="ja-JP" altLang="en-US" sz="1000" dirty="0" smtClean="0"/>
              <a:t>問</a:t>
            </a:r>
            <a:r>
              <a:rPr lang="en-US" altLang="ja-JP" sz="1000" dirty="0" smtClean="0"/>
              <a:t>3</a:t>
            </a:r>
            <a:r>
              <a:rPr lang="ja-JP" altLang="en-US" sz="1000" dirty="0"/>
              <a:t>　</a:t>
            </a:r>
            <a:r>
              <a:rPr lang="ja-JP" altLang="en-US" sz="1000" dirty="0" smtClean="0"/>
              <a:t>下図の重み付きグラフ</a:t>
            </a:r>
            <a:r>
              <a:rPr lang="ja-JP" altLang="en-US" sz="1000" dirty="0"/>
              <a:t>の</a:t>
            </a:r>
            <a:r>
              <a:rPr lang="ja-JP" altLang="en-US" sz="1000" dirty="0" smtClean="0"/>
              <a:t>全て</a:t>
            </a:r>
            <a:r>
              <a:rPr lang="ja-JP" altLang="en-US" sz="1000" dirty="0"/>
              <a:t>の辺を通る重み最小の閉</a:t>
            </a:r>
            <a:r>
              <a:rPr lang="ja-JP" altLang="en-US" sz="1000" dirty="0" smtClean="0"/>
              <a:t>歩道の</a:t>
            </a:r>
            <a:r>
              <a:rPr lang="ja-JP" altLang="en-US" sz="1000" dirty="0"/>
              <a:t>重み</a:t>
            </a:r>
            <a:r>
              <a:rPr lang="ja-JP" altLang="en-US" sz="1000" dirty="0" smtClean="0"/>
              <a:t>を</a:t>
            </a:r>
            <a:r>
              <a:rPr lang="ja-JP" altLang="en-US" sz="1000" dirty="0"/>
              <a:t>求</a:t>
            </a:r>
            <a:r>
              <a:rPr lang="ja-JP" altLang="en-US" sz="1000" dirty="0" smtClean="0"/>
              <a:t>めよ．</a:t>
            </a:r>
            <a:endParaRPr lang="en-US" altLang="ja-JP" sz="1000" dirty="0" smtClean="0"/>
          </a:p>
          <a:p>
            <a:pPr marL="228600" indent="-228600"/>
            <a:r>
              <a:rPr lang="ja-JP" altLang="en-US" sz="1000" dirty="0"/>
              <a:t>　</a:t>
            </a:r>
            <a:r>
              <a:rPr lang="ja-JP" altLang="en-US" sz="1000" dirty="0" smtClean="0"/>
              <a:t>　　 　</a:t>
            </a:r>
            <a:endParaRPr lang="en-US" altLang="ja-JP" sz="1000" dirty="0" smtClean="0"/>
          </a:p>
          <a:p>
            <a:endParaRPr kumimoji="1" lang="en-US" altLang="ja-JP" sz="1000" dirty="0" smtClean="0"/>
          </a:p>
          <a:p>
            <a:endParaRPr kumimoji="1" lang="en-US" altLang="ja-JP" sz="1000" dirty="0" smtClean="0"/>
          </a:p>
          <a:p>
            <a:pPr marL="228600" indent="-228600"/>
            <a:endParaRPr lang="en-US" altLang="ja-JP" sz="1000" dirty="0" smtClean="0"/>
          </a:p>
          <a:p>
            <a:pPr marL="228600" indent="-228600"/>
            <a:endParaRPr kumimoji="1" lang="en-US" altLang="ja-JP" sz="1000" dirty="0" smtClean="0"/>
          </a:p>
        </p:txBody>
      </p:sp>
      <p:sp>
        <p:nvSpPr>
          <p:cNvPr id="2" name="円/楕円 1"/>
          <p:cNvSpPr>
            <a:spLocks/>
          </p:cNvSpPr>
          <p:nvPr/>
        </p:nvSpPr>
        <p:spPr>
          <a:xfrm>
            <a:off x="2276872" y="7016758"/>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a:spLocks/>
          </p:cNvSpPr>
          <p:nvPr/>
        </p:nvSpPr>
        <p:spPr>
          <a:xfrm>
            <a:off x="2737718" y="7016755"/>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a:spLocks/>
          </p:cNvSpPr>
          <p:nvPr/>
        </p:nvSpPr>
        <p:spPr>
          <a:xfrm>
            <a:off x="3174861" y="7013905"/>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a:spLocks/>
          </p:cNvSpPr>
          <p:nvPr/>
        </p:nvSpPr>
        <p:spPr>
          <a:xfrm>
            <a:off x="3615882" y="7013238"/>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a:spLocks/>
          </p:cNvSpPr>
          <p:nvPr/>
        </p:nvSpPr>
        <p:spPr>
          <a:xfrm>
            <a:off x="4047930" y="7009721"/>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a:spLocks/>
          </p:cNvSpPr>
          <p:nvPr/>
        </p:nvSpPr>
        <p:spPr>
          <a:xfrm>
            <a:off x="4513299" y="7005203"/>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a:spLocks/>
          </p:cNvSpPr>
          <p:nvPr/>
        </p:nvSpPr>
        <p:spPr>
          <a:xfrm>
            <a:off x="3395674" y="6588224"/>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a:spLocks/>
          </p:cNvSpPr>
          <p:nvPr/>
        </p:nvSpPr>
        <p:spPr>
          <a:xfrm>
            <a:off x="3419111" y="7438919"/>
            <a:ext cx="115213" cy="1152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p:cNvCxnSpPr>
            <a:stCxn id="54" idx="2"/>
            <a:endCxn id="2" idx="7"/>
          </p:cNvCxnSpPr>
          <p:nvPr/>
        </p:nvCxnSpPr>
        <p:spPr>
          <a:xfrm flipH="1">
            <a:off x="2375212" y="6645831"/>
            <a:ext cx="1020462" cy="387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55" idx="3"/>
            <a:endCxn id="2" idx="5"/>
          </p:cNvCxnSpPr>
          <p:nvPr/>
        </p:nvCxnSpPr>
        <p:spPr>
          <a:xfrm flipH="1" flipV="1">
            <a:off x="2375212" y="7115098"/>
            <a:ext cx="1060772" cy="4221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a:stCxn id="54" idx="3"/>
            <a:endCxn id="49" idx="7"/>
          </p:cNvCxnSpPr>
          <p:nvPr/>
        </p:nvCxnSpPr>
        <p:spPr>
          <a:xfrm flipH="1">
            <a:off x="2836058" y="6686564"/>
            <a:ext cx="576489" cy="34706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55" idx="2"/>
            <a:endCxn id="49" idx="5"/>
          </p:cNvCxnSpPr>
          <p:nvPr/>
        </p:nvCxnSpPr>
        <p:spPr>
          <a:xfrm flipH="1" flipV="1">
            <a:off x="2836058" y="7115095"/>
            <a:ext cx="583053" cy="38143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endCxn id="50" idx="0"/>
          </p:cNvCxnSpPr>
          <p:nvPr/>
        </p:nvCxnSpPr>
        <p:spPr>
          <a:xfrm flipH="1">
            <a:off x="3232468" y="6686561"/>
            <a:ext cx="203517" cy="327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stCxn id="55" idx="1"/>
            <a:endCxn id="50" idx="4"/>
          </p:cNvCxnSpPr>
          <p:nvPr/>
        </p:nvCxnSpPr>
        <p:spPr>
          <a:xfrm flipH="1" flipV="1">
            <a:off x="3232468" y="7129118"/>
            <a:ext cx="203516" cy="3266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55" idx="7"/>
            <a:endCxn id="51" idx="4"/>
          </p:cNvCxnSpPr>
          <p:nvPr/>
        </p:nvCxnSpPr>
        <p:spPr>
          <a:xfrm flipV="1">
            <a:off x="3517451" y="7128451"/>
            <a:ext cx="156038" cy="3273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endCxn id="54" idx="5"/>
          </p:cNvCxnSpPr>
          <p:nvPr/>
        </p:nvCxnSpPr>
        <p:spPr>
          <a:xfrm flipH="1" flipV="1">
            <a:off x="3494014" y="6686564"/>
            <a:ext cx="152400" cy="3186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a:endCxn id="54" idx="6"/>
          </p:cNvCxnSpPr>
          <p:nvPr/>
        </p:nvCxnSpPr>
        <p:spPr>
          <a:xfrm flipH="1" flipV="1">
            <a:off x="3510887" y="6645831"/>
            <a:ext cx="559616" cy="3842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a:stCxn id="53" idx="1"/>
            <a:endCxn id="54" idx="6"/>
          </p:cNvCxnSpPr>
          <p:nvPr/>
        </p:nvCxnSpPr>
        <p:spPr>
          <a:xfrm flipH="1" flipV="1">
            <a:off x="3510887" y="6645831"/>
            <a:ext cx="1019285" cy="3762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a:stCxn id="55" idx="6"/>
            <a:endCxn id="52" idx="4"/>
          </p:cNvCxnSpPr>
          <p:nvPr/>
        </p:nvCxnSpPr>
        <p:spPr>
          <a:xfrm flipV="1">
            <a:off x="3534324" y="7124934"/>
            <a:ext cx="571213" cy="3715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a:stCxn id="55" idx="5"/>
            <a:endCxn id="53" idx="4"/>
          </p:cNvCxnSpPr>
          <p:nvPr/>
        </p:nvCxnSpPr>
        <p:spPr>
          <a:xfrm flipV="1">
            <a:off x="3517451" y="7120416"/>
            <a:ext cx="1053455" cy="41684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a:stCxn id="49" idx="2"/>
            <a:endCxn id="2" idx="6"/>
          </p:cNvCxnSpPr>
          <p:nvPr/>
        </p:nvCxnSpPr>
        <p:spPr>
          <a:xfrm flipH="1">
            <a:off x="2392085" y="7074362"/>
            <a:ext cx="345633" cy="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a:stCxn id="50" idx="2"/>
          </p:cNvCxnSpPr>
          <p:nvPr/>
        </p:nvCxnSpPr>
        <p:spPr>
          <a:xfrm flipH="1">
            <a:off x="2836060" y="7071512"/>
            <a:ext cx="338801" cy="28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a:stCxn id="51" idx="2"/>
            <a:endCxn id="50" idx="6"/>
          </p:cNvCxnSpPr>
          <p:nvPr/>
        </p:nvCxnSpPr>
        <p:spPr>
          <a:xfrm flipH="1">
            <a:off x="3290074" y="7070845"/>
            <a:ext cx="325808" cy="6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a:stCxn id="52" idx="2"/>
            <a:endCxn id="51" idx="6"/>
          </p:cNvCxnSpPr>
          <p:nvPr/>
        </p:nvCxnSpPr>
        <p:spPr>
          <a:xfrm flipH="1">
            <a:off x="3731095" y="7067328"/>
            <a:ext cx="316835" cy="35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53" idx="2"/>
            <a:endCxn id="52" idx="6"/>
          </p:cNvCxnSpPr>
          <p:nvPr/>
        </p:nvCxnSpPr>
        <p:spPr>
          <a:xfrm flipH="1">
            <a:off x="4163143" y="7062810"/>
            <a:ext cx="350156" cy="4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2738120" y="6674304"/>
            <a:ext cx="235962" cy="215444"/>
          </a:xfrm>
          <a:prstGeom prst="rect">
            <a:avLst/>
          </a:prstGeom>
          <a:noFill/>
        </p:spPr>
        <p:txBody>
          <a:bodyPr wrap="none" rtlCol="0">
            <a:spAutoFit/>
          </a:bodyPr>
          <a:lstStyle/>
          <a:p>
            <a:r>
              <a:rPr lang="en-US" altLang="ja-JP" sz="800" dirty="0"/>
              <a:t>3</a:t>
            </a:r>
            <a:endParaRPr kumimoji="1" lang="ja-JP" altLang="en-US" sz="800" dirty="0"/>
          </a:p>
        </p:txBody>
      </p:sp>
      <p:sp>
        <p:nvSpPr>
          <p:cNvPr id="115" name="テキスト ボックス 114"/>
          <p:cNvSpPr txBox="1"/>
          <p:nvPr/>
        </p:nvSpPr>
        <p:spPr>
          <a:xfrm>
            <a:off x="2733644" y="7249216"/>
            <a:ext cx="235962" cy="215444"/>
          </a:xfrm>
          <a:prstGeom prst="rect">
            <a:avLst/>
          </a:prstGeom>
          <a:noFill/>
        </p:spPr>
        <p:txBody>
          <a:bodyPr wrap="none" rtlCol="0">
            <a:spAutoFit/>
          </a:bodyPr>
          <a:lstStyle/>
          <a:p>
            <a:r>
              <a:rPr lang="en-US" altLang="ja-JP" sz="800" dirty="0"/>
              <a:t>3</a:t>
            </a:r>
            <a:endParaRPr kumimoji="1" lang="ja-JP" altLang="en-US" sz="800" dirty="0"/>
          </a:p>
        </p:txBody>
      </p:sp>
      <p:sp>
        <p:nvSpPr>
          <p:cNvPr id="116" name="テキスト ボックス 115"/>
          <p:cNvSpPr txBox="1"/>
          <p:nvPr/>
        </p:nvSpPr>
        <p:spPr>
          <a:xfrm>
            <a:off x="2487268" y="6908874"/>
            <a:ext cx="235962" cy="215444"/>
          </a:xfrm>
          <a:prstGeom prst="rect">
            <a:avLst/>
          </a:prstGeom>
          <a:noFill/>
        </p:spPr>
        <p:txBody>
          <a:bodyPr wrap="none" rtlCol="0">
            <a:spAutoFit/>
          </a:bodyPr>
          <a:lstStyle/>
          <a:p>
            <a:r>
              <a:rPr lang="en-US" altLang="ja-JP" sz="800" dirty="0"/>
              <a:t>1</a:t>
            </a:r>
            <a:endParaRPr kumimoji="1" lang="ja-JP" altLang="en-US" sz="800" dirty="0"/>
          </a:p>
        </p:txBody>
      </p:sp>
      <p:sp>
        <p:nvSpPr>
          <p:cNvPr id="117" name="テキスト ボックス 116"/>
          <p:cNvSpPr txBox="1"/>
          <p:nvPr/>
        </p:nvSpPr>
        <p:spPr>
          <a:xfrm>
            <a:off x="2910634" y="6908874"/>
            <a:ext cx="235962" cy="215444"/>
          </a:xfrm>
          <a:prstGeom prst="rect">
            <a:avLst/>
          </a:prstGeom>
          <a:noFill/>
        </p:spPr>
        <p:txBody>
          <a:bodyPr wrap="none" rtlCol="0">
            <a:spAutoFit/>
          </a:bodyPr>
          <a:lstStyle/>
          <a:p>
            <a:r>
              <a:rPr lang="en-US" altLang="ja-JP" sz="800" dirty="0"/>
              <a:t>3</a:t>
            </a:r>
            <a:endParaRPr kumimoji="1" lang="ja-JP" altLang="en-US" sz="800" dirty="0"/>
          </a:p>
        </p:txBody>
      </p:sp>
      <p:sp>
        <p:nvSpPr>
          <p:cNvPr id="118" name="テキスト ボックス 117"/>
          <p:cNvSpPr txBox="1"/>
          <p:nvPr/>
        </p:nvSpPr>
        <p:spPr>
          <a:xfrm>
            <a:off x="3342682" y="6908874"/>
            <a:ext cx="235962" cy="215444"/>
          </a:xfrm>
          <a:prstGeom prst="rect">
            <a:avLst/>
          </a:prstGeom>
          <a:noFill/>
        </p:spPr>
        <p:txBody>
          <a:bodyPr wrap="none" rtlCol="0">
            <a:spAutoFit/>
          </a:bodyPr>
          <a:lstStyle/>
          <a:p>
            <a:r>
              <a:rPr lang="en-US" altLang="ja-JP" sz="800" dirty="0"/>
              <a:t>3</a:t>
            </a:r>
            <a:endParaRPr kumimoji="1" lang="ja-JP" altLang="en-US" sz="800" dirty="0"/>
          </a:p>
        </p:txBody>
      </p:sp>
      <p:sp>
        <p:nvSpPr>
          <p:cNvPr id="119" name="テキスト ボックス 118"/>
          <p:cNvSpPr txBox="1"/>
          <p:nvPr/>
        </p:nvSpPr>
        <p:spPr>
          <a:xfrm>
            <a:off x="3739304" y="6906060"/>
            <a:ext cx="235962" cy="215444"/>
          </a:xfrm>
          <a:prstGeom prst="rect">
            <a:avLst/>
          </a:prstGeom>
          <a:noFill/>
        </p:spPr>
        <p:txBody>
          <a:bodyPr wrap="none" rtlCol="0">
            <a:spAutoFit/>
          </a:bodyPr>
          <a:lstStyle/>
          <a:p>
            <a:r>
              <a:rPr lang="en-US" altLang="ja-JP" sz="800" dirty="0"/>
              <a:t>3</a:t>
            </a:r>
            <a:endParaRPr kumimoji="1" lang="ja-JP" altLang="en-US" sz="800" dirty="0"/>
          </a:p>
        </p:txBody>
      </p:sp>
      <p:sp>
        <p:nvSpPr>
          <p:cNvPr id="120" name="テキスト ボックス 119"/>
          <p:cNvSpPr txBox="1"/>
          <p:nvPr/>
        </p:nvSpPr>
        <p:spPr>
          <a:xfrm>
            <a:off x="4195522" y="6903246"/>
            <a:ext cx="235962" cy="215444"/>
          </a:xfrm>
          <a:prstGeom prst="rect">
            <a:avLst/>
          </a:prstGeom>
          <a:noFill/>
        </p:spPr>
        <p:txBody>
          <a:bodyPr wrap="none" rtlCol="0">
            <a:spAutoFit/>
          </a:bodyPr>
          <a:lstStyle/>
          <a:p>
            <a:r>
              <a:rPr lang="en-US" altLang="ja-JP" sz="800" dirty="0" smtClean="0"/>
              <a:t>2</a:t>
            </a:r>
            <a:endParaRPr kumimoji="1" lang="ja-JP" altLang="en-US" sz="800" dirty="0"/>
          </a:p>
        </p:txBody>
      </p:sp>
      <p:sp>
        <p:nvSpPr>
          <p:cNvPr id="121" name="テキスト ボックス 120"/>
          <p:cNvSpPr txBox="1"/>
          <p:nvPr/>
        </p:nvSpPr>
        <p:spPr>
          <a:xfrm>
            <a:off x="3019219" y="7138968"/>
            <a:ext cx="235962" cy="215444"/>
          </a:xfrm>
          <a:prstGeom prst="rect">
            <a:avLst/>
          </a:prstGeom>
          <a:noFill/>
        </p:spPr>
        <p:txBody>
          <a:bodyPr wrap="none" rtlCol="0">
            <a:spAutoFit/>
          </a:bodyPr>
          <a:lstStyle/>
          <a:p>
            <a:r>
              <a:rPr kumimoji="1" lang="en-US" altLang="ja-JP" sz="800" dirty="0" smtClean="0"/>
              <a:t>2</a:t>
            </a:r>
            <a:endParaRPr kumimoji="1" lang="ja-JP" altLang="en-US" sz="800" dirty="0"/>
          </a:p>
        </p:txBody>
      </p:sp>
      <p:sp>
        <p:nvSpPr>
          <p:cNvPr id="122" name="テキスト ボックス 121"/>
          <p:cNvSpPr txBox="1"/>
          <p:nvPr/>
        </p:nvSpPr>
        <p:spPr>
          <a:xfrm>
            <a:off x="3016410" y="6803678"/>
            <a:ext cx="235962" cy="215444"/>
          </a:xfrm>
          <a:prstGeom prst="rect">
            <a:avLst/>
          </a:prstGeom>
          <a:noFill/>
        </p:spPr>
        <p:txBody>
          <a:bodyPr wrap="none" rtlCol="0">
            <a:spAutoFit/>
          </a:bodyPr>
          <a:lstStyle/>
          <a:p>
            <a:r>
              <a:rPr kumimoji="1" lang="en-US" altLang="ja-JP" sz="800" dirty="0" smtClean="0"/>
              <a:t>2</a:t>
            </a:r>
            <a:endParaRPr kumimoji="1" lang="ja-JP" altLang="en-US" sz="800" dirty="0"/>
          </a:p>
        </p:txBody>
      </p:sp>
      <p:sp>
        <p:nvSpPr>
          <p:cNvPr id="123" name="テキスト ボックス 122"/>
          <p:cNvSpPr txBox="1"/>
          <p:nvPr/>
        </p:nvSpPr>
        <p:spPr>
          <a:xfrm>
            <a:off x="3256604" y="6778928"/>
            <a:ext cx="235962" cy="215444"/>
          </a:xfrm>
          <a:prstGeom prst="rect">
            <a:avLst/>
          </a:prstGeom>
          <a:noFill/>
        </p:spPr>
        <p:txBody>
          <a:bodyPr wrap="none" rtlCol="0">
            <a:spAutoFit/>
          </a:bodyPr>
          <a:lstStyle/>
          <a:p>
            <a:r>
              <a:rPr lang="en-US" altLang="ja-JP" sz="800" dirty="0"/>
              <a:t>1</a:t>
            </a:r>
            <a:endParaRPr kumimoji="1" lang="ja-JP" altLang="en-US" sz="800" dirty="0"/>
          </a:p>
        </p:txBody>
      </p:sp>
      <p:sp>
        <p:nvSpPr>
          <p:cNvPr id="124" name="テキスト ボックス 123"/>
          <p:cNvSpPr txBox="1"/>
          <p:nvPr/>
        </p:nvSpPr>
        <p:spPr>
          <a:xfrm>
            <a:off x="3426186" y="6777776"/>
            <a:ext cx="235962" cy="215444"/>
          </a:xfrm>
          <a:prstGeom prst="rect">
            <a:avLst/>
          </a:prstGeom>
          <a:noFill/>
        </p:spPr>
        <p:txBody>
          <a:bodyPr wrap="none" rtlCol="0">
            <a:spAutoFit/>
          </a:bodyPr>
          <a:lstStyle/>
          <a:p>
            <a:r>
              <a:rPr kumimoji="1" lang="en-US" altLang="ja-JP" sz="800" dirty="0" smtClean="0"/>
              <a:t>2</a:t>
            </a:r>
            <a:endParaRPr kumimoji="1" lang="ja-JP" altLang="en-US" sz="800" dirty="0"/>
          </a:p>
        </p:txBody>
      </p:sp>
      <p:sp>
        <p:nvSpPr>
          <p:cNvPr id="125" name="テキスト ボックス 124"/>
          <p:cNvSpPr txBox="1"/>
          <p:nvPr/>
        </p:nvSpPr>
        <p:spPr>
          <a:xfrm>
            <a:off x="3259658" y="7142362"/>
            <a:ext cx="235962" cy="215444"/>
          </a:xfrm>
          <a:prstGeom prst="rect">
            <a:avLst/>
          </a:prstGeom>
          <a:noFill/>
        </p:spPr>
        <p:txBody>
          <a:bodyPr wrap="none" rtlCol="0">
            <a:spAutoFit/>
          </a:bodyPr>
          <a:lstStyle/>
          <a:p>
            <a:r>
              <a:rPr lang="en-US" altLang="ja-JP" sz="800" dirty="0"/>
              <a:t>1</a:t>
            </a:r>
            <a:endParaRPr kumimoji="1" lang="ja-JP" altLang="en-US" sz="800" dirty="0"/>
          </a:p>
        </p:txBody>
      </p:sp>
      <p:sp>
        <p:nvSpPr>
          <p:cNvPr id="126" name="テキスト ボックス 125"/>
          <p:cNvSpPr txBox="1"/>
          <p:nvPr/>
        </p:nvSpPr>
        <p:spPr>
          <a:xfrm>
            <a:off x="3431756" y="7141781"/>
            <a:ext cx="235962" cy="215444"/>
          </a:xfrm>
          <a:prstGeom prst="rect">
            <a:avLst/>
          </a:prstGeom>
          <a:noFill/>
        </p:spPr>
        <p:txBody>
          <a:bodyPr wrap="none" rtlCol="0">
            <a:spAutoFit/>
          </a:bodyPr>
          <a:lstStyle/>
          <a:p>
            <a:r>
              <a:rPr kumimoji="1" lang="en-US" altLang="ja-JP" sz="800" dirty="0" smtClean="0"/>
              <a:t>2</a:t>
            </a:r>
            <a:endParaRPr kumimoji="1" lang="ja-JP" altLang="en-US" sz="800" dirty="0"/>
          </a:p>
        </p:txBody>
      </p:sp>
      <p:sp>
        <p:nvSpPr>
          <p:cNvPr id="127" name="テキスト ボックス 126"/>
          <p:cNvSpPr txBox="1"/>
          <p:nvPr/>
        </p:nvSpPr>
        <p:spPr>
          <a:xfrm>
            <a:off x="3692860" y="7141781"/>
            <a:ext cx="235962" cy="215444"/>
          </a:xfrm>
          <a:prstGeom prst="rect">
            <a:avLst/>
          </a:prstGeom>
          <a:noFill/>
        </p:spPr>
        <p:txBody>
          <a:bodyPr wrap="none" rtlCol="0">
            <a:spAutoFit/>
          </a:bodyPr>
          <a:lstStyle/>
          <a:p>
            <a:r>
              <a:rPr lang="en-US" altLang="ja-JP" sz="800" dirty="0"/>
              <a:t>2</a:t>
            </a:r>
            <a:endParaRPr kumimoji="1" lang="ja-JP" altLang="en-US" sz="800" dirty="0"/>
          </a:p>
        </p:txBody>
      </p:sp>
      <p:sp>
        <p:nvSpPr>
          <p:cNvPr id="128" name="テキスト ボックス 127"/>
          <p:cNvSpPr txBox="1"/>
          <p:nvPr/>
        </p:nvSpPr>
        <p:spPr>
          <a:xfrm>
            <a:off x="3666380" y="6781742"/>
            <a:ext cx="235962" cy="215444"/>
          </a:xfrm>
          <a:prstGeom prst="rect">
            <a:avLst/>
          </a:prstGeom>
          <a:noFill/>
        </p:spPr>
        <p:txBody>
          <a:bodyPr wrap="none" rtlCol="0">
            <a:spAutoFit/>
          </a:bodyPr>
          <a:lstStyle/>
          <a:p>
            <a:r>
              <a:rPr lang="en-US" altLang="ja-JP" sz="800" dirty="0"/>
              <a:t>1</a:t>
            </a:r>
            <a:endParaRPr kumimoji="1" lang="ja-JP" altLang="en-US" sz="800" dirty="0"/>
          </a:p>
        </p:txBody>
      </p:sp>
      <p:sp>
        <p:nvSpPr>
          <p:cNvPr id="129" name="テキスト ボックス 128"/>
          <p:cNvSpPr txBox="1"/>
          <p:nvPr/>
        </p:nvSpPr>
        <p:spPr>
          <a:xfrm>
            <a:off x="3985126" y="7266680"/>
            <a:ext cx="235962" cy="215444"/>
          </a:xfrm>
          <a:prstGeom prst="rect">
            <a:avLst/>
          </a:prstGeom>
          <a:noFill/>
        </p:spPr>
        <p:txBody>
          <a:bodyPr wrap="none" rtlCol="0">
            <a:spAutoFit/>
          </a:bodyPr>
          <a:lstStyle/>
          <a:p>
            <a:r>
              <a:rPr lang="en-US" altLang="ja-JP" sz="800" dirty="0" smtClean="0"/>
              <a:t>4</a:t>
            </a:r>
            <a:endParaRPr kumimoji="1" lang="ja-JP" altLang="en-US" sz="800" dirty="0"/>
          </a:p>
        </p:txBody>
      </p:sp>
      <p:sp>
        <p:nvSpPr>
          <p:cNvPr id="130" name="テキスト ボックス 129"/>
          <p:cNvSpPr txBox="1"/>
          <p:nvPr/>
        </p:nvSpPr>
        <p:spPr>
          <a:xfrm>
            <a:off x="3979738" y="6675966"/>
            <a:ext cx="235962" cy="215444"/>
          </a:xfrm>
          <a:prstGeom prst="rect">
            <a:avLst/>
          </a:prstGeom>
          <a:noFill/>
        </p:spPr>
        <p:txBody>
          <a:bodyPr wrap="none" rtlCol="0">
            <a:spAutoFit/>
          </a:bodyPr>
          <a:lstStyle/>
          <a:p>
            <a:r>
              <a:rPr lang="en-US" altLang="ja-JP" sz="800" dirty="0"/>
              <a:t>4</a:t>
            </a:r>
            <a:endParaRPr kumimoji="1" lang="ja-JP" altLang="en-US" sz="800" dirty="0"/>
          </a:p>
        </p:txBody>
      </p:sp>
      <p:grpSp>
        <p:nvGrpSpPr>
          <p:cNvPr id="142" name="グループ化 141"/>
          <p:cNvGrpSpPr>
            <a:grpSpLocks noChangeAspect="1"/>
          </p:cNvGrpSpPr>
          <p:nvPr/>
        </p:nvGrpSpPr>
        <p:grpSpPr>
          <a:xfrm>
            <a:off x="2420888" y="3563888"/>
            <a:ext cx="1774678" cy="864000"/>
            <a:chOff x="2838450" y="4932040"/>
            <a:chExt cx="2957513" cy="1439862"/>
          </a:xfrm>
        </p:grpSpPr>
        <p:sp>
          <p:nvSpPr>
            <p:cNvPr id="131" name="正方形/長方形 130"/>
            <p:cNvSpPr/>
            <p:nvPr/>
          </p:nvSpPr>
          <p:spPr>
            <a:xfrm>
              <a:off x="2838450" y="5435277"/>
              <a:ext cx="433388"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2" name="正方形/長方形 131"/>
            <p:cNvSpPr/>
            <p:nvPr/>
          </p:nvSpPr>
          <p:spPr>
            <a:xfrm>
              <a:off x="3343275" y="5435277"/>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 name="正方形/長方形 132"/>
            <p:cNvSpPr/>
            <p:nvPr/>
          </p:nvSpPr>
          <p:spPr>
            <a:xfrm>
              <a:off x="3860800" y="5435277"/>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4" name="正方形/長方形 133"/>
            <p:cNvSpPr/>
            <p:nvPr/>
          </p:nvSpPr>
          <p:spPr>
            <a:xfrm>
              <a:off x="3343275" y="4932040"/>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5" name="正方形/長方形 134"/>
            <p:cNvSpPr/>
            <p:nvPr/>
          </p:nvSpPr>
          <p:spPr>
            <a:xfrm>
              <a:off x="3343275" y="5925815"/>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6" name="正方形/長方形 135"/>
            <p:cNvSpPr/>
            <p:nvPr/>
          </p:nvSpPr>
          <p:spPr>
            <a:xfrm>
              <a:off x="3865563" y="5940102"/>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7" name="正方形/長方形 136"/>
            <p:cNvSpPr/>
            <p:nvPr/>
          </p:nvSpPr>
          <p:spPr>
            <a:xfrm>
              <a:off x="4356100" y="5435277"/>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8" name="正方形/長方形 137"/>
            <p:cNvSpPr/>
            <p:nvPr/>
          </p:nvSpPr>
          <p:spPr>
            <a:xfrm>
              <a:off x="4378325" y="5940102"/>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9" name="正方形/長方形 138"/>
            <p:cNvSpPr/>
            <p:nvPr/>
          </p:nvSpPr>
          <p:spPr>
            <a:xfrm>
              <a:off x="4859338" y="5435277"/>
              <a:ext cx="433387"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0" name="正方形/長方形 139"/>
            <p:cNvSpPr/>
            <p:nvPr/>
          </p:nvSpPr>
          <p:spPr>
            <a:xfrm>
              <a:off x="4854575" y="4932040"/>
              <a:ext cx="433388"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1" name="正方形/長方形 140"/>
            <p:cNvSpPr/>
            <p:nvPr/>
          </p:nvSpPr>
          <p:spPr>
            <a:xfrm>
              <a:off x="5364163" y="5435277"/>
              <a:ext cx="431800"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21840</TotalTime>
  <Words>25</Words>
  <Application>Microsoft Office PowerPoint</Application>
  <PresentationFormat>画面に合わせる (4:3)</PresentationFormat>
  <Paragraphs>60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masao tsugaki</cp:lastModifiedBy>
  <cp:revision>191</cp:revision>
  <dcterms:created xsi:type="dcterms:W3CDTF">2011-05-06T06:23:08Z</dcterms:created>
  <dcterms:modified xsi:type="dcterms:W3CDTF">2015-05-11T04:36:36Z</dcterms:modified>
</cp:coreProperties>
</file>