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524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79512"/>
            <a:ext cx="538641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/>
              <a:t>2015</a:t>
            </a:r>
            <a:r>
              <a:rPr lang="ja-JP" altLang="en-US" sz="1000" dirty="0" smtClean="0"/>
              <a:t>年度 有限幾何学 中間試験解答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ja-JP" altLang="en-US" sz="1000" dirty="0" smtClean="0"/>
              <a:t>問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　配布資料</a:t>
            </a:r>
            <a:r>
              <a:rPr lang="ja-JP" altLang="en-US" sz="1000" dirty="0"/>
              <a:t>参照</a:t>
            </a:r>
            <a:endParaRPr lang="en-US" altLang="ja-JP" sz="1000" dirty="0" smtClean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ja-JP" altLang="en-US" sz="1000" dirty="0" smtClean="0"/>
              <a:t>問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　</a:t>
            </a:r>
            <a:r>
              <a:rPr lang="en-US" altLang="ja-JP" sz="1000" dirty="0" smtClean="0"/>
              <a:t>(1) , (2) , (3), (5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　配布</a:t>
            </a:r>
            <a:r>
              <a:rPr lang="ja-JP" altLang="en-US" sz="1000" dirty="0" smtClean="0"/>
              <a:t>資料参照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(4)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赤</a:t>
            </a:r>
            <a:r>
              <a:rPr lang="ja-JP" altLang="en-US" sz="1000" dirty="0" smtClean="0"/>
              <a:t>のタイルを頂点とし，隣接する赤のタイル同士を辺で結んだグラフを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とする．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 smtClean="0"/>
              <a:t>このとき，問題の仮定より，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の全ての頂点の次数は奇数となる．</a:t>
            </a:r>
            <a:endParaRPr lang="en-US" altLang="ja-JP" sz="1000" dirty="0"/>
          </a:p>
          <a:p>
            <a:pPr marL="228600" indent="-228600"/>
            <a:r>
              <a:rPr lang="ja-JP" altLang="en-US" sz="1000" dirty="0" smtClean="0"/>
              <a:t>握手補題より，すべての頂点の次数の和は偶数であるので，</a:t>
            </a:r>
            <a:endParaRPr lang="en-US" altLang="ja-JP" sz="1000" dirty="0" smtClean="0"/>
          </a:p>
          <a:p>
            <a:pPr marL="228600" indent="-228600"/>
            <a:r>
              <a:rPr lang="en-US" altLang="ja-JP" sz="1000" dirty="0"/>
              <a:t>G</a:t>
            </a:r>
            <a:r>
              <a:rPr lang="ja-JP" altLang="en-US" sz="1000" dirty="0"/>
              <a:t>の全ての頂点の</a:t>
            </a:r>
            <a:r>
              <a:rPr lang="ja-JP" altLang="en-US" sz="1000" dirty="0" smtClean="0"/>
              <a:t>次数が奇数であることから</a:t>
            </a:r>
            <a:endParaRPr lang="en-US" altLang="ja-JP" sz="1000" dirty="0"/>
          </a:p>
          <a:p>
            <a:pPr marL="228600" indent="-228600"/>
            <a:r>
              <a:rPr lang="en-US" altLang="ja-JP" sz="1000" dirty="0" smtClean="0"/>
              <a:t>G</a:t>
            </a:r>
            <a:r>
              <a:rPr lang="ja-JP" altLang="en-US" sz="1000" dirty="0" smtClean="0"/>
              <a:t>の頂点数が偶数であることが分かる．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 smtClean="0"/>
              <a:t>よって赤のタイルの個数は偶数である．</a:t>
            </a:r>
            <a:endParaRPr lang="en-US" altLang="ja-JP" sz="1000" dirty="0" smtClean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en-US" altLang="ja-JP" sz="1000" dirty="0" smtClean="0"/>
              <a:t>(6)</a:t>
            </a:r>
          </a:p>
          <a:p>
            <a:pPr marL="228600" indent="-228600"/>
            <a:r>
              <a:rPr lang="ja-JP" altLang="en-US" sz="1000" dirty="0" smtClean="0"/>
              <a:t>位数</a:t>
            </a:r>
            <a:r>
              <a:rPr lang="en-US" altLang="ja-JP" sz="1000" dirty="0" smtClean="0"/>
              <a:t>n</a:t>
            </a:r>
            <a:r>
              <a:rPr lang="ja-JP" altLang="en-US" sz="1000" dirty="0" smtClean="0"/>
              <a:t>のグラフ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に対して，</a:t>
            </a:r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G</a:t>
            </a:r>
            <a:r>
              <a:rPr lang="ja-JP" altLang="en-US" sz="1000" dirty="0" smtClean="0"/>
              <a:t>の任意の非隣接な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頂点</a:t>
            </a:r>
            <a:r>
              <a:rPr lang="en-US" altLang="ja-JP" sz="1000" dirty="0" smtClean="0"/>
              <a:t>u</a:t>
            </a:r>
            <a:r>
              <a:rPr lang="ja-JP" altLang="en-US" sz="1000" dirty="0" smtClean="0"/>
              <a:t>と</a:t>
            </a:r>
            <a:r>
              <a:rPr lang="en-US" altLang="ja-JP" sz="1000" dirty="0" smtClean="0"/>
              <a:t>v</a:t>
            </a:r>
            <a:r>
              <a:rPr lang="ja-JP" altLang="en-US" sz="1000" dirty="0" smtClean="0"/>
              <a:t>に対して，</a:t>
            </a:r>
            <a:r>
              <a:rPr lang="en-US" altLang="ja-JP" sz="1000" dirty="0" err="1" smtClean="0"/>
              <a:t>d</a:t>
            </a:r>
            <a:r>
              <a:rPr lang="en-US" altLang="ja-JP" sz="800" dirty="0" err="1" smtClean="0"/>
              <a:t>G</a:t>
            </a:r>
            <a:r>
              <a:rPr lang="en-US" altLang="ja-JP" sz="1000" dirty="0" smtClean="0"/>
              <a:t>(u)+</a:t>
            </a:r>
            <a:r>
              <a:rPr lang="en-US" altLang="ja-JP" sz="1000" dirty="0" err="1" smtClean="0"/>
              <a:t>d</a:t>
            </a:r>
            <a:r>
              <a:rPr lang="en-US" altLang="ja-JP" sz="800" dirty="0" err="1" smtClean="0"/>
              <a:t>G</a:t>
            </a:r>
            <a:r>
              <a:rPr lang="en-US" altLang="ja-JP" sz="1000" dirty="0" smtClean="0"/>
              <a:t>(v)</a:t>
            </a:r>
            <a:r>
              <a:rPr lang="ja-JP" altLang="en-US" sz="1000" dirty="0" smtClean="0"/>
              <a:t>≧</a:t>
            </a:r>
            <a:r>
              <a:rPr lang="en-US" altLang="ja-JP" sz="1000" dirty="0" smtClean="0"/>
              <a:t>n-1</a:t>
            </a:r>
            <a:r>
              <a:rPr lang="ja-JP" altLang="en-US" sz="1000" dirty="0" smtClean="0"/>
              <a:t>が成立すると仮定する．</a:t>
            </a:r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V(G)</a:t>
            </a:r>
            <a:r>
              <a:rPr lang="ja-JP" altLang="en-US" sz="1000" dirty="0" smtClean="0"/>
              <a:t>以外の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頂点</a:t>
            </a:r>
            <a:r>
              <a:rPr lang="en-US" altLang="ja-JP" sz="1000" dirty="0" smtClean="0"/>
              <a:t>w</a:t>
            </a:r>
            <a:r>
              <a:rPr lang="ja-JP" altLang="en-US" sz="1000" dirty="0" smtClean="0"/>
              <a:t>と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の全ての頂点を辺で結んだグラフを</a:t>
            </a:r>
            <a:r>
              <a:rPr lang="en-US" altLang="ja-JP" sz="1000" dirty="0" smtClean="0"/>
              <a:t>G’</a:t>
            </a:r>
            <a:r>
              <a:rPr lang="ja-JP" altLang="en-US" sz="1000" dirty="0" smtClean="0"/>
              <a:t>とする．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 smtClean="0"/>
              <a:t>このとき，</a:t>
            </a:r>
            <a:r>
              <a:rPr lang="en-US" altLang="ja-JP" sz="1000" dirty="0" smtClean="0"/>
              <a:t>G’</a:t>
            </a:r>
            <a:r>
              <a:rPr lang="ja-JP" altLang="en-US" sz="1000" dirty="0" smtClean="0"/>
              <a:t>の</a:t>
            </a:r>
            <a:r>
              <a:rPr lang="ja-JP" altLang="en-US" sz="1000" dirty="0"/>
              <a:t>任意の非隣接な</a:t>
            </a:r>
            <a:r>
              <a:rPr lang="en-US" altLang="ja-JP" sz="1000" dirty="0"/>
              <a:t>2</a:t>
            </a:r>
            <a:r>
              <a:rPr lang="ja-JP" altLang="en-US" sz="1000" dirty="0"/>
              <a:t>頂点</a:t>
            </a:r>
            <a:r>
              <a:rPr lang="en-US" altLang="ja-JP" sz="1000" dirty="0"/>
              <a:t>u</a:t>
            </a:r>
            <a:r>
              <a:rPr lang="ja-JP" altLang="en-US" sz="1000" dirty="0"/>
              <a:t>と</a:t>
            </a:r>
            <a:r>
              <a:rPr lang="en-US" altLang="ja-JP" sz="1000" dirty="0"/>
              <a:t>v</a:t>
            </a:r>
            <a:r>
              <a:rPr lang="ja-JP" altLang="en-US" sz="1000" dirty="0"/>
              <a:t>に対して，</a:t>
            </a:r>
            <a:r>
              <a:rPr lang="en-US" altLang="ja-JP" sz="1000" dirty="0" err="1" smtClean="0"/>
              <a:t>d</a:t>
            </a:r>
            <a:r>
              <a:rPr lang="en-US" altLang="ja-JP" sz="800" dirty="0" err="1" smtClean="0"/>
              <a:t>G</a:t>
            </a:r>
            <a:r>
              <a:rPr lang="en-US" altLang="ja-JP" sz="800" dirty="0" smtClean="0"/>
              <a:t>’</a:t>
            </a:r>
            <a:r>
              <a:rPr lang="en-US" altLang="ja-JP" sz="1000" dirty="0" smtClean="0"/>
              <a:t>(</a:t>
            </a:r>
            <a:r>
              <a:rPr lang="en-US" altLang="ja-JP" sz="1000" dirty="0"/>
              <a:t>u)+</a:t>
            </a:r>
            <a:r>
              <a:rPr lang="en-US" altLang="ja-JP" sz="1000" dirty="0" err="1" smtClean="0"/>
              <a:t>d</a:t>
            </a:r>
            <a:r>
              <a:rPr lang="en-US" altLang="ja-JP" sz="800" dirty="0" err="1" smtClean="0"/>
              <a:t>G</a:t>
            </a:r>
            <a:r>
              <a:rPr lang="en-US" altLang="ja-JP" sz="800" dirty="0" smtClean="0"/>
              <a:t>’</a:t>
            </a:r>
            <a:r>
              <a:rPr lang="en-US" altLang="ja-JP" sz="1000" dirty="0" smtClean="0"/>
              <a:t>(</a:t>
            </a:r>
            <a:r>
              <a:rPr lang="en-US" altLang="ja-JP" sz="1000" dirty="0"/>
              <a:t>v)</a:t>
            </a:r>
            <a:r>
              <a:rPr lang="ja-JP" altLang="en-US" sz="1000" dirty="0" smtClean="0"/>
              <a:t>≧</a:t>
            </a:r>
            <a:r>
              <a:rPr lang="en-US" altLang="ja-JP" sz="1000" dirty="0" smtClean="0"/>
              <a:t>(n-1)+1+1=|G’|</a:t>
            </a:r>
            <a:r>
              <a:rPr lang="ja-JP" altLang="en-US" sz="1000" dirty="0" smtClean="0"/>
              <a:t>が</a:t>
            </a:r>
            <a:r>
              <a:rPr lang="ja-JP" altLang="en-US" sz="1000" dirty="0"/>
              <a:t>成立</a:t>
            </a:r>
            <a:r>
              <a:rPr lang="ja-JP" altLang="en-US" sz="1000" dirty="0" smtClean="0"/>
              <a:t>する．　　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 smtClean="0"/>
              <a:t>よって</a:t>
            </a:r>
            <a:r>
              <a:rPr lang="en-US" altLang="ja-JP" sz="1000" dirty="0" smtClean="0"/>
              <a:t>Ore</a:t>
            </a:r>
            <a:r>
              <a:rPr lang="ja-JP" altLang="en-US" sz="1000" dirty="0" smtClean="0"/>
              <a:t>の定理より，</a:t>
            </a:r>
            <a:r>
              <a:rPr lang="en-US" altLang="ja-JP" sz="1000" dirty="0" smtClean="0"/>
              <a:t>G’</a:t>
            </a:r>
            <a:r>
              <a:rPr lang="ja-JP" altLang="en-US" sz="1000" dirty="0" smtClean="0"/>
              <a:t>はハミルトンサイクル</a:t>
            </a:r>
            <a:r>
              <a:rPr lang="en-US" altLang="ja-JP" sz="1000" dirty="0" smtClean="0"/>
              <a:t>C</a:t>
            </a:r>
            <a:r>
              <a:rPr lang="ja-JP" altLang="en-US" sz="1000" dirty="0" smtClean="0"/>
              <a:t>を持つ．</a:t>
            </a:r>
            <a:endParaRPr lang="en-US" altLang="ja-JP" sz="1000" dirty="0"/>
          </a:p>
          <a:p>
            <a:pPr marL="228600" indent="-228600"/>
            <a:r>
              <a:rPr lang="ja-JP" altLang="en-US" sz="1000" dirty="0" smtClean="0"/>
              <a:t>このとき，</a:t>
            </a:r>
            <a:r>
              <a:rPr lang="en-US" altLang="ja-JP" sz="1000" dirty="0" smtClean="0"/>
              <a:t>C-w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におけるハミルトン道となる．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en-US" altLang="ja-JP" sz="1000" dirty="0" smtClean="0"/>
              <a:t>(7)</a:t>
            </a:r>
            <a:r>
              <a:rPr lang="ja-JP" altLang="en-US" sz="1000" dirty="0" smtClean="0"/>
              <a:t>　略解</a:t>
            </a:r>
            <a:endParaRPr lang="en-US" altLang="ja-JP" sz="1000" dirty="0"/>
          </a:p>
          <a:p>
            <a:pPr marL="228600" indent="-228600"/>
            <a:r>
              <a:rPr lang="ja-JP" altLang="en-US" sz="1000" dirty="0" smtClean="0"/>
              <a:t>例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：部集合</a:t>
            </a:r>
            <a:r>
              <a:rPr lang="en-US" altLang="ja-JP" sz="1000" dirty="0" smtClean="0"/>
              <a:t>A,B</a:t>
            </a:r>
            <a:r>
              <a:rPr lang="ja-JP" altLang="en-US" sz="1000" dirty="0" err="1" smtClean="0"/>
              <a:t>の位</a:t>
            </a:r>
            <a:r>
              <a:rPr lang="ja-JP" altLang="en-US" sz="1000" dirty="0" smtClean="0"/>
              <a:t>数が</a:t>
            </a:r>
            <a:r>
              <a:rPr lang="en-US" altLang="ja-JP" sz="1000" dirty="0" smtClean="0"/>
              <a:t>|A|=(n-1)/2, |B|=(n+1)/2</a:t>
            </a:r>
            <a:r>
              <a:rPr lang="ja-JP" altLang="en-US" sz="1000" dirty="0" smtClean="0"/>
              <a:t>の完全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部グラフを</a:t>
            </a:r>
            <a:r>
              <a:rPr lang="ja-JP" altLang="en-US" sz="1000" dirty="0"/>
              <a:t>考える（配布資料参照）．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 smtClean="0"/>
              <a:t>例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：完全グラフ</a:t>
            </a:r>
            <a:r>
              <a:rPr lang="en-US" altLang="ja-JP" sz="1000" dirty="0" smtClean="0"/>
              <a:t>A,B (|A|=s, |B|=t, </a:t>
            </a:r>
            <a:r>
              <a:rPr lang="en-US" altLang="ja-JP" sz="1000" dirty="0" err="1" smtClean="0"/>
              <a:t>s+t</a:t>
            </a:r>
            <a:r>
              <a:rPr lang="en-US" altLang="ja-JP" sz="1000" dirty="0" smtClean="0"/>
              <a:t>=n-1)</a:t>
            </a:r>
            <a:r>
              <a:rPr lang="ja-JP" altLang="en-US" sz="1000" dirty="0" smtClean="0"/>
              <a:t>に対して，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　</a:t>
            </a:r>
            <a:r>
              <a:rPr lang="en-US" altLang="ja-JP" sz="1000" dirty="0" smtClean="0"/>
              <a:t>V(A)</a:t>
            </a:r>
            <a:r>
              <a:rPr lang="ja-JP" altLang="en-US" sz="1000" dirty="0" smtClean="0"/>
              <a:t>∪</a:t>
            </a:r>
            <a:r>
              <a:rPr lang="en-US" altLang="ja-JP" sz="1000" dirty="0" smtClean="0"/>
              <a:t>V(B)</a:t>
            </a:r>
            <a:r>
              <a:rPr lang="ja-JP" altLang="en-US" sz="1000" dirty="0" smtClean="0"/>
              <a:t>以外の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頂点と</a:t>
            </a:r>
            <a:r>
              <a:rPr lang="en-US" altLang="ja-JP" sz="1000" dirty="0" smtClean="0"/>
              <a:t>A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B</a:t>
            </a:r>
            <a:r>
              <a:rPr lang="ja-JP" altLang="en-US" sz="1000" dirty="0" smtClean="0"/>
              <a:t>全ての頂点を辺で結んだグラフを考える</a:t>
            </a:r>
            <a:r>
              <a:rPr lang="ja-JP" altLang="en-US" sz="1000" dirty="0" smtClean="0"/>
              <a:t>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　このとき，非隣接な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頂点の最少次数和は，</a:t>
            </a:r>
            <a:r>
              <a:rPr lang="en-US" altLang="ja-JP" sz="1000" dirty="0" err="1" smtClean="0"/>
              <a:t>s+t</a:t>
            </a:r>
            <a:r>
              <a:rPr lang="en-US" altLang="ja-JP" sz="1000" dirty="0" smtClean="0"/>
              <a:t>=n-1</a:t>
            </a:r>
            <a:r>
              <a:rPr lang="ja-JP" altLang="en-US" sz="1000" dirty="0" smtClean="0"/>
              <a:t>となるが，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　</a:t>
            </a:r>
            <a:r>
              <a:rPr lang="en-US" altLang="ja-JP" sz="1000" dirty="0" smtClean="0"/>
              <a:t>v</a:t>
            </a:r>
            <a:r>
              <a:rPr lang="ja-JP" altLang="en-US" sz="1000" dirty="0" smtClean="0"/>
              <a:t>を取り除くと二つの成分に分かれることより，ハミルトングラフではない．</a:t>
            </a:r>
            <a:r>
              <a:rPr lang="en-US" altLang="ja-JP" sz="1000" dirty="0" smtClean="0"/>
              <a:t> 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ja-JP" altLang="en-US" sz="1000" dirty="0" smtClean="0"/>
              <a:t>問</a:t>
            </a:r>
            <a:r>
              <a:rPr lang="en-US" altLang="ja-JP" sz="1000" dirty="0" smtClean="0"/>
              <a:t>3</a:t>
            </a:r>
            <a:r>
              <a:rPr lang="ja-JP" altLang="en-US" sz="1000" dirty="0"/>
              <a:t>　</a:t>
            </a:r>
            <a:r>
              <a:rPr lang="en-US" altLang="ja-JP" sz="1000" dirty="0" smtClean="0"/>
              <a:t>45</a:t>
            </a:r>
            <a:endParaRPr kumimoji="1" lang="en-US" altLang="ja-JP" sz="1000" dirty="0" smtClean="0"/>
          </a:p>
          <a:p>
            <a:endParaRPr kumimoji="1" lang="en-US" altLang="ja-JP" sz="1000" dirty="0" smtClean="0"/>
          </a:p>
          <a:p>
            <a:pPr marL="228600" indent="-228600"/>
            <a:endParaRPr lang="en-US" altLang="ja-JP" sz="1000" dirty="0" smtClean="0"/>
          </a:p>
        </p:txBody>
      </p:sp>
      <p:sp>
        <p:nvSpPr>
          <p:cNvPr id="2" name="円/楕円 1"/>
          <p:cNvSpPr>
            <a:spLocks/>
          </p:cNvSpPr>
          <p:nvPr/>
        </p:nvSpPr>
        <p:spPr>
          <a:xfrm>
            <a:off x="2276872" y="7016758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>
            <a:spLocks/>
          </p:cNvSpPr>
          <p:nvPr/>
        </p:nvSpPr>
        <p:spPr>
          <a:xfrm>
            <a:off x="2737718" y="7016755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>
            <a:spLocks/>
          </p:cNvSpPr>
          <p:nvPr/>
        </p:nvSpPr>
        <p:spPr>
          <a:xfrm>
            <a:off x="3174861" y="7013905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>
            <a:spLocks/>
          </p:cNvSpPr>
          <p:nvPr/>
        </p:nvSpPr>
        <p:spPr>
          <a:xfrm>
            <a:off x="3615882" y="7013238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>
            <a:spLocks/>
          </p:cNvSpPr>
          <p:nvPr/>
        </p:nvSpPr>
        <p:spPr>
          <a:xfrm>
            <a:off x="4047930" y="7009721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>
            <a:spLocks/>
          </p:cNvSpPr>
          <p:nvPr/>
        </p:nvSpPr>
        <p:spPr>
          <a:xfrm>
            <a:off x="4513299" y="7005203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>
            <a:spLocks/>
          </p:cNvSpPr>
          <p:nvPr/>
        </p:nvSpPr>
        <p:spPr>
          <a:xfrm>
            <a:off x="3395674" y="6588224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>
            <a:spLocks/>
          </p:cNvSpPr>
          <p:nvPr/>
        </p:nvSpPr>
        <p:spPr>
          <a:xfrm>
            <a:off x="3419111" y="7438919"/>
            <a:ext cx="115213" cy="1152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>
            <a:stCxn id="54" idx="2"/>
            <a:endCxn id="2" idx="7"/>
          </p:cNvCxnSpPr>
          <p:nvPr/>
        </p:nvCxnSpPr>
        <p:spPr>
          <a:xfrm flipH="1">
            <a:off x="2375212" y="6645831"/>
            <a:ext cx="1020462" cy="38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55" idx="3"/>
            <a:endCxn id="2" idx="5"/>
          </p:cNvCxnSpPr>
          <p:nvPr/>
        </p:nvCxnSpPr>
        <p:spPr>
          <a:xfrm flipH="1" flipV="1">
            <a:off x="2375212" y="7115098"/>
            <a:ext cx="1060772" cy="4221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stCxn id="54" idx="3"/>
            <a:endCxn id="49" idx="7"/>
          </p:cNvCxnSpPr>
          <p:nvPr/>
        </p:nvCxnSpPr>
        <p:spPr>
          <a:xfrm flipH="1">
            <a:off x="2836058" y="6686564"/>
            <a:ext cx="576489" cy="3470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55" idx="2"/>
            <a:endCxn id="49" idx="5"/>
          </p:cNvCxnSpPr>
          <p:nvPr/>
        </p:nvCxnSpPr>
        <p:spPr>
          <a:xfrm flipH="1" flipV="1">
            <a:off x="2836058" y="7115095"/>
            <a:ext cx="583053" cy="3814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endCxn id="50" idx="0"/>
          </p:cNvCxnSpPr>
          <p:nvPr/>
        </p:nvCxnSpPr>
        <p:spPr>
          <a:xfrm flipH="1">
            <a:off x="3232468" y="6686561"/>
            <a:ext cx="203517" cy="327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55" idx="1"/>
            <a:endCxn id="50" idx="4"/>
          </p:cNvCxnSpPr>
          <p:nvPr/>
        </p:nvCxnSpPr>
        <p:spPr>
          <a:xfrm flipH="1" flipV="1">
            <a:off x="3232468" y="7129118"/>
            <a:ext cx="203516" cy="326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55" idx="7"/>
            <a:endCxn id="51" idx="4"/>
          </p:cNvCxnSpPr>
          <p:nvPr/>
        </p:nvCxnSpPr>
        <p:spPr>
          <a:xfrm flipV="1">
            <a:off x="3517451" y="7128451"/>
            <a:ext cx="156038" cy="3273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>
            <a:endCxn id="54" idx="5"/>
          </p:cNvCxnSpPr>
          <p:nvPr/>
        </p:nvCxnSpPr>
        <p:spPr>
          <a:xfrm flipH="1" flipV="1">
            <a:off x="3494014" y="6686564"/>
            <a:ext cx="152400" cy="318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>
            <a:endCxn id="54" idx="6"/>
          </p:cNvCxnSpPr>
          <p:nvPr/>
        </p:nvCxnSpPr>
        <p:spPr>
          <a:xfrm flipH="1" flipV="1">
            <a:off x="3510887" y="6645831"/>
            <a:ext cx="559616" cy="384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53" idx="1"/>
            <a:endCxn id="54" idx="6"/>
          </p:cNvCxnSpPr>
          <p:nvPr/>
        </p:nvCxnSpPr>
        <p:spPr>
          <a:xfrm flipH="1" flipV="1">
            <a:off x="3510887" y="6645831"/>
            <a:ext cx="1019285" cy="3762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>
            <a:stCxn id="55" idx="6"/>
            <a:endCxn id="52" idx="4"/>
          </p:cNvCxnSpPr>
          <p:nvPr/>
        </p:nvCxnSpPr>
        <p:spPr>
          <a:xfrm flipV="1">
            <a:off x="3534324" y="7124934"/>
            <a:ext cx="571213" cy="3715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55" idx="5"/>
            <a:endCxn id="53" idx="4"/>
          </p:cNvCxnSpPr>
          <p:nvPr/>
        </p:nvCxnSpPr>
        <p:spPr>
          <a:xfrm flipV="1">
            <a:off x="3517451" y="7120416"/>
            <a:ext cx="1053455" cy="4168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stCxn id="49" idx="2"/>
            <a:endCxn id="2" idx="6"/>
          </p:cNvCxnSpPr>
          <p:nvPr/>
        </p:nvCxnSpPr>
        <p:spPr>
          <a:xfrm flipH="1">
            <a:off x="2392085" y="7074362"/>
            <a:ext cx="345633" cy="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50" idx="2"/>
          </p:cNvCxnSpPr>
          <p:nvPr/>
        </p:nvCxnSpPr>
        <p:spPr>
          <a:xfrm flipH="1">
            <a:off x="2836060" y="7071512"/>
            <a:ext cx="338801" cy="28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51" idx="2"/>
            <a:endCxn id="50" idx="6"/>
          </p:cNvCxnSpPr>
          <p:nvPr/>
        </p:nvCxnSpPr>
        <p:spPr>
          <a:xfrm flipH="1">
            <a:off x="3290074" y="7070845"/>
            <a:ext cx="325808" cy="6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52" idx="2"/>
            <a:endCxn id="51" idx="6"/>
          </p:cNvCxnSpPr>
          <p:nvPr/>
        </p:nvCxnSpPr>
        <p:spPr>
          <a:xfrm flipH="1">
            <a:off x="3731095" y="7067328"/>
            <a:ext cx="316835" cy="35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>
            <a:stCxn id="53" idx="2"/>
            <a:endCxn id="52" idx="6"/>
          </p:cNvCxnSpPr>
          <p:nvPr/>
        </p:nvCxnSpPr>
        <p:spPr>
          <a:xfrm flipH="1">
            <a:off x="4163143" y="7062810"/>
            <a:ext cx="350156" cy="4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738120" y="667430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3</a:t>
            </a:r>
            <a:endParaRPr kumimoji="1" lang="ja-JP" altLang="en-US" sz="80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733644" y="724921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3</a:t>
            </a:r>
            <a:endParaRPr kumimoji="1" lang="ja-JP" altLang="en-US" sz="800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487268" y="690887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1</a:t>
            </a:r>
            <a:endParaRPr kumimoji="1" lang="ja-JP" altLang="en-US" sz="800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2910634" y="690887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3</a:t>
            </a:r>
            <a:endParaRPr kumimoji="1" lang="ja-JP" altLang="en-US" sz="8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3342682" y="690887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3</a:t>
            </a:r>
            <a:endParaRPr kumimoji="1" lang="ja-JP" altLang="en-US" sz="80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739304" y="6906060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3</a:t>
            </a:r>
            <a:endParaRPr kumimoji="1" lang="ja-JP" altLang="en-US" sz="800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195522" y="690324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/>
              <a:t>2</a:t>
            </a:r>
            <a:endParaRPr kumimoji="1" lang="ja-JP" altLang="en-US" sz="800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019219" y="713896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2</a:t>
            </a:r>
            <a:endParaRPr kumimoji="1" lang="ja-JP" altLang="en-US" sz="800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016410" y="680367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2</a:t>
            </a:r>
            <a:endParaRPr kumimoji="1" lang="ja-JP" altLang="en-US" sz="800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256604" y="677892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1</a:t>
            </a:r>
            <a:endParaRPr kumimoji="1" lang="ja-JP" altLang="en-US" sz="8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426186" y="677777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2</a:t>
            </a:r>
            <a:endParaRPr kumimoji="1" lang="ja-JP" altLang="en-US" sz="8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259658" y="7142362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1</a:t>
            </a:r>
            <a:endParaRPr kumimoji="1" lang="ja-JP" altLang="en-US" sz="8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431756" y="7141781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2</a:t>
            </a:r>
            <a:endParaRPr kumimoji="1" lang="ja-JP" altLang="en-US" sz="800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692860" y="7141781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2</a:t>
            </a:r>
            <a:endParaRPr kumimoji="1" lang="ja-JP" altLang="en-US" sz="80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666380" y="6781742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1</a:t>
            </a:r>
            <a:endParaRPr kumimoji="1" lang="ja-JP" altLang="en-US" sz="80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3985126" y="7266680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/>
              <a:t>4</a:t>
            </a:r>
            <a:endParaRPr kumimoji="1" lang="ja-JP" altLang="en-US" sz="800" dirty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979738" y="667596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4</a:t>
            </a:r>
            <a:endParaRPr kumimoji="1" lang="ja-JP" alt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21914</TotalTime>
  <Words>26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masao tsugaki</cp:lastModifiedBy>
  <cp:revision>203</cp:revision>
  <dcterms:created xsi:type="dcterms:W3CDTF">2011-05-06T06:23:08Z</dcterms:created>
  <dcterms:modified xsi:type="dcterms:W3CDTF">2015-05-15T09:18:29Z</dcterms:modified>
</cp:coreProperties>
</file>