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988" y="-16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722C5-AFE1-43A9-AEA1-FFCD47112278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D119F-5B03-43A2-9E5A-B3436DDD3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119F-5B03-43A2-9E5A-B3436DDD376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48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119F-5B03-43A2-9E5A-B3436DDD376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42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D119F-5B03-43A2-9E5A-B3436DDD376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46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07504"/>
            <a:ext cx="6001964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2015</a:t>
            </a:r>
            <a:r>
              <a:rPr lang="ja-JP" altLang="en-US" sz="1200" dirty="0" smtClean="0"/>
              <a:t>年度 有限幾何学 期末試験</a:t>
            </a:r>
            <a:endParaRPr lang="en-US" altLang="ja-JP" sz="1200" dirty="0" smtClean="0"/>
          </a:p>
          <a:p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ja-JP" altLang="en-US" sz="1000" dirty="0" smtClean="0"/>
              <a:t>次の各問に答えよ．（</a:t>
            </a:r>
            <a:r>
              <a:rPr lang="en-US" altLang="ja-JP" sz="1000" dirty="0" smtClean="0"/>
              <a:t>(1), (2), </a:t>
            </a:r>
            <a:r>
              <a:rPr lang="en-US" altLang="ja-JP" sz="1000" dirty="0"/>
              <a:t>(</a:t>
            </a:r>
            <a:r>
              <a:rPr lang="en-US" altLang="ja-JP" sz="1000" dirty="0" smtClean="0"/>
              <a:t>3</a:t>
            </a:r>
            <a:r>
              <a:rPr lang="en-US" altLang="ja-JP" sz="1000" dirty="0"/>
              <a:t>)</a:t>
            </a:r>
            <a:r>
              <a:rPr lang="en-US" altLang="ja-JP" sz="1000" dirty="0" smtClean="0"/>
              <a:t>, (4), (5), (7), (8), (10)</a:t>
            </a:r>
            <a:r>
              <a:rPr lang="ja-JP" altLang="en-US" sz="1000" dirty="0" smtClean="0"/>
              <a:t>は答えだけでよい）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pPr marL="228600" indent="-228600">
              <a:buAutoNum type="arabicParenBoth"/>
            </a:pPr>
            <a:r>
              <a:rPr lang="ja-JP" altLang="en-US" sz="1000" dirty="0" smtClean="0"/>
              <a:t>有向閉路が存在しない位数</a:t>
            </a:r>
            <a:r>
              <a:rPr lang="en-US" altLang="ja-JP" sz="1000" dirty="0"/>
              <a:t>4</a:t>
            </a:r>
            <a:r>
              <a:rPr lang="ja-JP" altLang="en-US" sz="1000" dirty="0" smtClean="0"/>
              <a:t>のトーナメントを描け．</a:t>
            </a:r>
            <a:endParaRPr lang="en-US" altLang="ja-JP" sz="1000" dirty="0"/>
          </a:p>
          <a:p>
            <a:r>
              <a:rPr lang="ja-JP" altLang="en-US" sz="1000" dirty="0" smtClean="0"/>
              <a:t>　　</a:t>
            </a:r>
            <a:endParaRPr lang="en-US" altLang="ja-JP" sz="1000" dirty="0" smtClean="0"/>
          </a:p>
          <a:p>
            <a:r>
              <a:rPr lang="en-US" altLang="ja-JP" sz="1000" dirty="0" smtClean="0"/>
              <a:t>(2)</a:t>
            </a:r>
            <a:r>
              <a:rPr lang="ja-JP" altLang="en-US" sz="1000" dirty="0" smtClean="0"/>
              <a:t>　内点の個数が</a:t>
            </a:r>
            <a:r>
              <a:rPr lang="en-US" altLang="ja-JP" sz="1000" dirty="0"/>
              <a:t>10</a:t>
            </a:r>
            <a:r>
              <a:rPr lang="ja-JP" altLang="en-US" sz="1000" dirty="0" smtClean="0"/>
              <a:t>個の正則</a:t>
            </a:r>
            <a:r>
              <a:rPr lang="en-US" altLang="ja-JP" sz="1000" dirty="0"/>
              <a:t>2</a:t>
            </a:r>
            <a:r>
              <a:rPr lang="ja-JP" altLang="en-US" sz="1000" dirty="0" smtClean="0"/>
              <a:t>分木の葉の個数を求めよ．　</a:t>
            </a:r>
            <a:endParaRPr lang="en-US" altLang="ja-JP" sz="1000" dirty="0" smtClean="0"/>
          </a:p>
          <a:p>
            <a:endParaRPr kumimoji="1" lang="en-US" altLang="ja-JP" sz="1000" dirty="0" smtClean="0"/>
          </a:p>
          <a:p>
            <a:r>
              <a:rPr lang="en-US" altLang="ja-JP" sz="1000" dirty="0" smtClean="0"/>
              <a:t>(3)</a:t>
            </a:r>
            <a:r>
              <a:rPr lang="ja-JP" altLang="en-US" sz="1000" dirty="0" smtClean="0"/>
              <a:t>　グラフ</a:t>
            </a:r>
            <a:r>
              <a:rPr lang="en-US" altLang="ja-JP" sz="1000" dirty="0" smtClean="0"/>
              <a:t>G</a:t>
            </a:r>
            <a:r>
              <a:rPr lang="ja-JP" altLang="en-US" sz="1000" dirty="0" err="1" smtClean="0"/>
              <a:t>が強</a:t>
            </a:r>
            <a:r>
              <a:rPr lang="ja-JP" altLang="en-US" sz="1000" dirty="0" smtClean="0"/>
              <a:t>連結な向き付け可能であるための（授業で紹介した）必要十分条件を書け．　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en-US" altLang="ja-JP" sz="1000" dirty="0" smtClean="0"/>
              <a:t>(4)</a:t>
            </a:r>
            <a:r>
              <a:rPr lang="ja-JP" altLang="en-US" sz="1000" dirty="0" smtClean="0"/>
              <a:t>　授業で紹介したオイラーの公式を書け．　</a:t>
            </a:r>
            <a:endParaRPr lang="en-US" altLang="ja-JP" sz="1000" dirty="0" smtClean="0"/>
          </a:p>
          <a:p>
            <a:r>
              <a:rPr lang="en-US" altLang="ja-JP" sz="1000" dirty="0" smtClean="0"/>
              <a:t> </a:t>
            </a:r>
          </a:p>
          <a:p>
            <a:r>
              <a:rPr lang="en-US" altLang="ja-JP" sz="1000" dirty="0" smtClean="0"/>
              <a:t>(5)</a:t>
            </a:r>
            <a:r>
              <a:rPr lang="ja-JP" altLang="en-US" sz="1000" dirty="0" smtClean="0"/>
              <a:t>　</a:t>
            </a:r>
            <a:r>
              <a:rPr lang="ja-JP" altLang="en-US" sz="1000" dirty="0"/>
              <a:t>次</a:t>
            </a:r>
            <a:r>
              <a:rPr lang="ja-JP" altLang="en-US" sz="1000" dirty="0" smtClean="0"/>
              <a:t>のグラフの染色数をそれぞれ求めよ．</a:t>
            </a:r>
            <a:r>
              <a:rPr lang="en-US" altLang="ja-JP" sz="1000" dirty="0" smtClean="0"/>
              <a:t>(</a:t>
            </a:r>
            <a:r>
              <a:rPr lang="ja-JP" altLang="en-US" sz="1000" dirty="0" smtClean="0"/>
              <a:t>ただし，</a:t>
            </a:r>
            <a:r>
              <a:rPr lang="en-US" altLang="ja-JP" sz="1000" dirty="0" err="1" smtClean="0"/>
              <a:t>m,n</a:t>
            </a:r>
            <a:r>
              <a:rPr lang="ja-JP" altLang="en-US" sz="1000" dirty="0" smtClean="0"/>
              <a:t>≧</a:t>
            </a:r>
            <a:r>
              <a:rPr lang="en-US" altLang="ja-JP" sz="1000" dirty="0"/>
              <a:t>3</a:t>
            </a:r>
            <a:r>
              <a:rPr lang="ja-JP" altLang="en-US" sz="1000" dirty="0" smtClean="0"/>
              <a:t>とする</a:t>
            </a:r>
            <a:r>
              <a:rPr lang="en-US" altLang="ja-JP" sz="1000" dirty="0" smtClean="0"/>
              <a:t>)</a:t>
            </a:r>
          </a:p>
          <a:p>
            <a:r>
              <a:rPr lang="ja-JP" altLang="en-US" sz="1000" dirty="0"/>
              <a:t>　 </a:t>
            </a:r>
            <a:r>
              <a:rPr lang="ja-JP" altLang="en-US" sz="1000" dirty="0" smtClean="0"/>
              <a:t>   </a:t>
            </a:r>
            <a:r>
              <a:rPr lang="en-US" altLang="ja-JP" sz="1000" dirty="0" smtClean="0"/>
              <a:t>(</a:t>
            </a:r>
            <a:r>
              <a:rPr lang="en-US" altLang="ja-JP" sz="1000" dirty="0" err="1" smtClean="0"/>
              <a:t>i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　</a:t>
            </a:r>
            <a:r>
              <a:rPr lang="en-US" altLang="ja-JP" sz="1000" dirty="0" err="1" smtClean="0"/>
              <a:t>K</a:t>
            </a:r>
            <a:r>
              <a:rPr lang="en-US" altLang="ja-JP" sz="800" dirty="0" err="1" smtClean="0"/>
              <a:t>n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　　</a:t>
            </a:r>
            <a:r>
              <a:rPr lang="en-US" altLang="ja-JP" sz="1000" dirty="0" smtClean="0"/>
              <a:t>(ii)</a:t>
            </a:r>
            <a:r>
              <a:rPr lang="ja-JP" altLang="en-US" sz="1000" dirty="0" smtClean="0"/>
              <a:t>　</a:t>
            </a:r>
            <a:r>
              <a:rPr lang="en-US" altLang="ja-JP" sz="1000" dirty="0" err="1" smtClean="0"/>
              <a:t>K</a:t>
            </a:r>
            <a:r>
              <a:rPr lang="en-US" altLang="ja-JP" sz="800" dirty="0" err="1" smtClean="0"/>
              <a:t>m,n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　　</a:t>
            </a:r>
            <a:r>
              <a:rPr lang="en-US" altLang="ja-JP" sz="1000" dirty="0" smtClean="0"/>
              <a:t>(iii)</a:t>
            </a:r>
            <a:r>
              <a:rPr lang="ja-JP" altLang="en-US" sz="1000" dirty="0" smtClean="0"/>
              <a:t>　位数</a:t>
            </a:r>
            <a:r>
              <a:rPr lang="en-US" altLang="ja-JP" sz="1000" dirty="0" smtClean="0"/>
              <a:t>n</a:t>
            </a:r>
            <a:r>
              <a:rPr lang="ja-JP" altLang="en-US" sz="1000" dirty="0" err="1" smtClean="0"/>
              <a:t>の閉</a:t>
            </a:r>
            <a:r>
              <a:rPr lang="ja-JP" altLang="en-US" sz="1000" dirty="0" smtClean="0"/>
              <a:t>路　　　</a:t>
            </a:r>
            <a:r>
              <a:rPr lang="en-US" altLang="ja-JP" sz="1000" dirty="0" smtClean="0"/>
              <a:t>(iv)</a:t>
            </a:r>
            <a:r>
              <a:rPr lang="ja-JP" altLang="en-US" sz="1000" dirty="0" smtClean="0"/>
              <a:t>　</a:t>
            </a:r>
            <a:r>
              <a:rPr lang="en-US" altLang="ja-JP" sz="1000" dirty="0"/>
              <a:t> </a:t>
            </a:r>
            <a:r>
              <a:rPr lang="ja-JP" altLang="en-US" sz="1000" dirty="0" smtClean="0"/>
              <a:t>位数</a:t>
            </a:r>
            <a:r>
              <a:rPr lang="en-US" altLang="ja-JP" sz="1000" dirty="0" smtClean="0"/>
              <a:t>n</a:t>
            </a:r>
            <a:r>
              <a:rPr lang="ja-JP" altLang="en-US" sz="1000" dirty="0" smtClean="0"/>
              <a:t>の道</a:t>
            </a:r>
            <a:r>
              <a:rPr lang="en-US" altLang="ja-JP" sz="1000" dirty="0" smtClean="0"/>
              <a:t> </a:t>
            </a:r>
            <a:r>
              <a:rPr lang="ja-JP" altLang="en-US" sz="1000" dirty="0" smtClean="0"/>
              <a:t>　　　</a:t>
            </a:r>
            <a:r>
              <a:rPr lang="en-US" altLang="ja-JP" sz="1000" dirty="0" smtClean="0"/>
              <a:t>(v)</a:t>
            </a:r>
            <a:r>
              <a:rPr lang="ja-JP" altLang="en-US" sz="1000" dirty="0" smtClean="0"/>
              <a:t>　</a:t>
            </a:r>
            <a:r>
              <a:rPr lang="ja-JP" altLang="en-US" sz="1000" dirty="0"/>
              <a:t>位数</a:t>
            </a:r>
            <a:r>
              <a:rPr lang="en-US" altLang="ja-JP" sz="1000" dirty="0"/>
              <a:t>n</a:t>
            </a:r>
            <a:r>
              <a:rPr lang="ja-JP" altLang="en-US" sz="1000" dirty="0"/>
              <a:t>の木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en-US" altLang="ja-JP" sz="1000" dirty="0" smtClean="0"/>
              <a:t>(6)</a:t>
            </a:r>
            <a:r>
              <a:rPr lang="ja-JP" altLang="en-US" sz="1000" dirty="0" smtClean="0"/>
              <a:t>　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k</a:t>
            </a:r>
            <a:r>
              <a:rPr lang="ja-JP" altLang="en-US" sz="1000" dirty="0" smtClean="0"/>
              <a:t>個</a:t>
            </a:r>
            <a:r>
              <a:rPr lang="ja-JP" altLang="en-US" sz="1000" dirty="0"/>
              <a:t>の辺をもつ</a:t>
            </a:r>
            <a:r>
              <a:rPr lang="ja-JP" altLang="en-US" sz="1000" dirty="0" smtClean="0"/>
              <a:t>木，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δ(G)≧k</a:t>
            </a:r>
            <a:r>
              <a:rPr lang="ja-JP" altLang="en-US" sz="1000" dirty="0" smtClean="0"/>
              <a:t>の</a:t>
            </a:r>
            <a:r>
              <a:rPr lang="ja-JP" altLang="en-US" sz="1000" dirty="0"/>
              <a:t>単純</a:t>
            </a:r>
            <a:r>
              <a:rPr lang="ja-JP" altLang="en-US" sz="1000" dirty="0" smtClean="0"/>
              <a:t>グラフとする．このとき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を部分</a:t>
            </a:r>
            <a:r>
              <a:rPr lang="ja-JP" altLang="en-US" sz="1000" dirty="0"/>
              <a:t>グラフ</a:t>
            </a:r>
            <a:r>
              <a:rPr lang="ja-JP" altLang="en-US" sz="1000" dirty="0" smtClean="0"/>
              <a:t>として含むことを示せ．　</a:t>
            </a:r>
            <a:endParaRPr lang="en-US" altLang="ja-JP" sz="1000" dirty="0" smtClean="0"/>
          </a:p>
          <a:p>
            <a:r>
              <a:rPr lang="en-US" altLang="ja-JP" sz="1000" dirty="0"/>
              <a:t> </a:t>
            </a:r>
            <a:r>
              <a:rPr lang="en-US" altLang="ja-JP" sz="1000" dirty="0" smtClean="0"/>
              <a:t>       </a:t>
            </a:r>
            <a:r>
              <a:rPr lang="ja-JP" altLang="en-US" sz="1000" dirty="0" smtClean="0"/>
              <a:t>（</a:t>
            </a:r>
            <a:r>
              <a:rPr lang="en-US" altLang="ja-JP" sz="1000" dirty="0" smtClean="0"/>
              <a:t>δ(G)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の最小次数）　ヒント：</a:t>
            </a:r>
            <a:r>
              <a:rPr lang="en-US" altLang="ja-JP" sz="1000" dirty="0" smtClean="0"/>
              <a:t>k</a:t>
            </a:r>
            <a:r>
              <a:rPr lang="ja-JP" altLang="en-US" sz="1000" dirty="0" smtClean="0"/>
              <a:t>に関する帰納法</a:t>
            </a:r>
            <a:r>
              <a:rPr lang="en-US" altLang="ja-JP" sz="1000" dirty="0" smtClean="0"/>
              <a:t> </a:t>
            </a:r>
          </a:p>
          <a:p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(7)</a:t>
            </a:r>
            <a:r>
              <a:rPr lang="ja-JP" altLang="en-US" sz="1000" dirty="0" smtClean="0"/>
              <a:t>　</a:t>
            </a:r>
            <a:r>
              <a:rPr lang="en-US" altLang="ja-JP" sz="1000" dirty="0"/>
              <a:t> K</a:t>
            </a:r>
            <a:r>
              <a:rPr lang="en-US" altLang="ja-JP" sz="800" dirty="0"/>
              <a:t>3,3</a:t>
            </a:r>
            <a:r>
              <a:rPr lang="ja-JP" altLang="en-US" sz="1000" dirty="0"/>
              <a:t>の厚さと交差数を求めよ．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(8)</a:t>
            </a:r>
            <a:r>
              <a:rPr lang="ja-JP" altLang="en-US" sz="1000" dirty="0" smtClean="0"/>
              <a:t>　重み </a:t>
            </a:r>
            <a:r>
              <a:rPr lang="en-US" altLang="ja-JP" sz="1000" dirty="0" smtClean="0"/>
              <a:t>1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3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5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7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8 </a:t>
            </a:r>
            <a:r>
              <a:rPr lang="ja-JP" altLang="en-US" sz="1000" dirty="0" smtClean="0"/>
              <a:t>に対するハフマン木を描け．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  また，対応するハフマンコード</a:t>
            </a:r>
            <a:r>
              <a:rPr lang="ja-JP" altLang="en-US" sz="1000" dirty="0"/>
              <a:t>を</a:t>
            </a:r>
            <a:r>
              <a:rPr lang="ja-JP" altLang="en-US" sz="1000" dirty="0" smtClean="0"/>
              <a:t>答えよ（描いたハフマン木の各葉の下に符号語を</a:t>
            </a:r>
            <a:r>
              <a:rPr lang="ja-JP" altLang="en-US" sz="1000" dirty="0"/>
              <a:t>書</a:t>
            </a:r>
            <a:r>
              <a:rPr lang="ja-JP" altLang="en-US" sz="1000" dirty="0" smtClean="0"/>
              <a:t>け）．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(9)</a:t>
            </a:r>
            <a:r>
              <a:rPr lang="ja-JP" altLang="en-US" sz="1000" dirty="0" smtClean="0"/>
              <a:t>　位数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以上の極大平面的グラフ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に対して，</a:t>
            </a:r>
            <a:r>
              <a:rPr lang="en-US" altLang="ja-JP" sz="1000" dirty="0" smtClean="0"/>
              <a:t>|E(G)|=3|V(G)|-6 </a:t>
            </a:r>
            <a:r>
              <a:rPr lang="ja-JP" altLang="en-US" sz="1000" dirty="0" smtClean="0"/>
              <a:t>が成り立つことを示せ．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(10)</a:t>
            </a:r>
            <a:r>
              <a:rPr lang="ja-JP" altLang="en-US" sz="1000" dirty="0" smtClean="0"/>
              <a:t>　</a:t>
            </a:r>
            <a:r>
              <a:rPr lang="ja-JP" altLang="en-US" sz="1000" dirty="0"/>
              <a:t>次</a:t>
            </a:r>
            <a:r>
              <a:rPr lang="ja-JP" altLang="en-US" sz="1000" dirty="0" smtClean="0"/>
              <a:t>のグラフ</a:t>
            </a:r>
            <a:r>
              <a:rPr lang="ja-JP" altLang="en-US" sz="1000" dirty="0"/>
              <a:t>の最小全域木をクルスカルのアルゴリズムを適用して求めよ．また，その重さも答えよ</a:t>
            </a:r>
            <a:r>
              <a:rPr lang="ja-JP" altLang="en-US" sz="1000" dirty="0" smtClean="0"/>
              <a:t>．</a:t>
            </a:r>
            <a:endParaRPr lang="en-US" altLang="ja-JP" sz="1000" dirty="0" smtClean="0"/>
          </a:p>
        </p:txBody>
      </p:sp>
      <p:grpSp>
        <p:nvGrpSpPr>
          <p:cNvPr id="169" name="グループ化 168"/>
          <p:cNvGrpSpPr/>
          <p:nvPr/>
        </p:nvGrpSpPr>
        <p:grpSpPr>
          <a:xfrm>
            <a:off x="2065262" y="4355976"/>
            <a:ext cx="1867794" cy="1898496"/>
            <a:chOff x="2106716" y="4788024"/>
            <a:chExt cx="1867794" cy="1898496"/>
          </a:xfrm>
        </p:grpSpPr>
        <p:sp>
          <p:nvSpPr>
            <p:cNvPr id="111" name="テキスト ボックス 8"/>
            <p:cNvSpPr txBox="1">
              <a:spLocks noChangeArrowheads="1"/>
            </p:cNvSpPr>
            <p:nvPr/>
          </p:nvSpPr>
          <p:spPr bwMode="auto">
            <a:xfrm>
              <a:off x="3662370" y="5624755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2</a:t>
              </a:r>
              <a:endParaRPr lang="en-US" altLang="ja-JP" sz="1200" dirty="0"/>
            </a:p>
          </p:txBody>
        </p:sp>
        <p:sp>
          <p:nvSpPr>
            <p:cNvPr id="116" name="テキスト ボックス 8"/>
            <p:cNvSpPr txBox="1">
              <a:spLocks noChangeArrowheads="1"/>
            </p:cNvSpPr>
            <p:nvPr/>
          </p:nvSpPr>
          <p:spPr bwMode="auto">
            <a:xfrm>
              <a:off x="2106716" y="5071551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b</a:t>
              </a:r>
              <a:endParaRPr lang="en-US" altLang="ja-JP" sz="1400" dirty="0"/>
            </a:p>
          </p:txBody>
        </p:sp>
        <p:sp>
          <p:nvSpPr>
            <p:cNvPr id="117" name="テキスト ボックス 8"/>
            <p:cNvSpPr txBox="1">
              <a:spLocks noChangeArrowheads="1"/>
            </p:cNvSpPr>
            <p:nvPr/>
          </p:nvSpPr>
          <p:spPr bwMode="auto">
            <a:xfrm>
              <a:off x="3692456" y="5067046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f</a:t>
              </a:r>
              <a:endParaRPr lang="en-US" altLang="ja-JP" sz="1400" dirty="0"/>
            </a:p>
          </p:txBody>
        </p:sp>
        <p:sp>
          <p:nvSpPr>
            <p:cNvPr id="118" name="テキスト ボックス 8"/>
            <p:cNvSpPr txBox="1">
              <a:spLocks noChangeArrowheads="1"/>
            </p:cNvSpPr>
            <p:nvPr/>
          </p:nvSpPr>
          <p:spPr bwMode="auto">
            <a:xfrm>
              <a:off x="2106716" y="5943267"/>
              <a:ext cx="2600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c</a:t>
              </a:r>
              <a:endParaRPr lang="en-US" altLang="ja-JP" sz="1400" dirty="0"/>
            </a:p>
          </p:txBody>
        </p:sp>
        <p:sp>
          <p:nvSpPr>
            <p:cNvPr id="72" name="円/楕円 71"/>
            <p:cNvSpPr/>
            <p:nvPr/>
          </p:nvSpPr>
          <p:spPr bwMode="auto">
            <a:xfrm>
              <a:off x="2310684" y="6132222"/>
              <a:ext cx="64066" cy="64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3" name="円/楕円 72"/>
            <p:cNvSpPr/>
            <p:nvPr/>
          </p:nvSpPr>
          <p:spPr bwMode="auto">
            <a:xfrm>
              <a:off x="3688150" y="5262200"/>
              <a:ext cx="64066" cy="64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4" name="直線コネクタ 73"/>
            <p:cNvCxnSpPr>
              <a:endCxn id="153" idx="2"/>
            </p:cNvCxnSpPr>
            <p:nvPr/>
          </p:nvCxnSpPr>
          <p:spPr bwMode="auto">
            <a:xfrm flipV="1">
              <a:off x="2615683" y="5729804"/>
              <a:ext cx="791891" cy="18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円/楕円 74"/>
            <p:cNvSpPr/>
            <p:nvPr/>
          </p:nvSpPr>
          <p:spPr bwMode="auto">
            <a:xfrm>
              <a:off x="3687360" y="6129057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2305654" y="5267125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8" name="直線コネクタ 77"/>
            <p:cNvCxnSpPr>
              <a:stCxn id="76" idx="4"/>
            </p:cNvCxnSpPr>
            <p:nvPr/>
          </p:nvCxnSpPr>
          <p:spPr bwMode="auto">
            <a:xfrm rot="5400000">
              <a:off x="1920581" y="5749322"/>
              <a:ext cx="834844" cy="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 bwMode="auto">
            <a:xfrm rot="5400000">
              <a:off x="3307443" y="5732174"/>
              <a:ext cx="834844" cy="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75" idx="1"/>
              <a:endCxn id="81" idx="5"/>
            </p:cNvCxnSpPr>
            <p:nvPr/>
          </p:nvCxnSpPr>
          <p:spPr bwMode="auto">
            <a:xfrm rot="16200000" flipV="1">
              <a:off x="2857321" y="5299018"/>
              <a:ext cx="1034506" cy="6445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円/楕円 80"/>
            <p:cNvSpPr/>
            <p:nvPr/>
          </p:nvSpPr>
          <p:spPr bwMode="auto">
            <a:xfrm>
              <a:off x="2996931" y="5048691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2" name="円/楕円 81"/>
            <p:cNvSpPr/>
            <p:nvPr/>
          </p:nvSpPr>
          <p:spPr bwMode="auto">
            <a:xfrm>
              <a:off x="2992817" y="6366389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5" name="直線コネクタ 84"/>
            <p:cNvCxnSpPr/>
            <p:nvPr/>
          </p:nvCxnSpPr>
          <p:spPr bwMode="auto">
            <a:xfrm rot="5400000" flipH="1" flipV="1">
              <a:off x="2150123" y="5305681"/>
              <a:ext cx="1057937" cy="664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 bwMode="auto">
            <a:xfrm rot="16200000" flipV="1">
              <a:off x="2168252" y="5530064"/>
              <a:ext cx="1034506" cy="6445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 bwMode="auto">
            <a:xfrm rot="5400000" flipH="1" flipV="1">
              <a:off x="2840855" y="5514278"/>
              <a:ext cx="1057937" cy="664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>
              <a:stCxn id="76" idx="7"/>
              <a:endCxn id="81" idx="2"/>
            </p:cNvCxnSpPr>
            <p:nvPr/>
          </p:nvCxnSpPr>
          <p:spPr bwMode="auto">
            <a:xfrm rot="5400000" flipH="1" flipV="1">
              <a:off x="2581221" y="4860913"/>
              <a:ext cx="195503" cy="6359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 bwMode="auto">
            <a:xfrm rot="5400000" flipH="1" flipV="1">
              <a:off x="3270973" y="5967049"/>
              <a:ext cx="195503" cy="6359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endCxn id="73" idx="1"/>
            </p:cNvCxnSpPr>
            <p:nvPr/>
          </p:nvCxnSpPr>
          <p:spPr bwMode="auto">
            <a:xfrm>
              <a:off x="3043145" y="5071376"/>
              <a:ext cx="654387" cy="2002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 bwMode="auto">
            <a:xfrm>
              <a:off x="2348640" y="6187256"/>
              <a:ext cx="654387" cy="2002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テキスト ボックス 8"/>
            <p:cNvSpPr txBox="1">
              <a:spLocks noChangeArrowheads="1"/>
            </p:cNvSpPr>
            <p:nvPr/>
          </p:nvSpPr>
          <p:spPr bwMode="auto">
            <a:xfrm>
              <a:off x="2753353" y="5312639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7</a:t>
              </a:r>
              <a:endParaRPr lang="en-US" altLang="ja-JP" sz="1200" dirty="0"/>
            </a:p>
          </p:txBody>
        </p:sp>
        <p:sp>
          <p:nvSpPr>
            <p:cNvPr id="104" name="テキスト ボックス 8"/>
            <p:cNvSpPr txBox="1">
              <a:spLocks noChangeArrowheads="1"/>
            </p:cNvSpPr>
            <p:nvPr/>
          </p:nvSpPr>
          <p:spPr bwMode="auto">
            <a:xfrm>
              <a:off x="3045585" y="5315895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7</a:t>
              </a:r>
              <a:endParaRPr lang="en-US" altLang="ja-JP" sz="1200" dirty="0"/>
            </a:p>
          </p:txBody>
        </p:sp>
        <p:sp>
          <p:nvSpPr>
            <p:cNvPr id="105" name="テキスト ボックス 8"/>
            <p:cNvSpPr txBox="1">
              <a:spLocks noChangeArrowheads="1"/>
            </p:cNvSpPr>
            <p:nvPr/>
          </p:nvSpPr>
          <p:spPr bwMode="auto">
            <a:xfrm>
              <a:off x="2744624" y="5876970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8</a:t>
              </a:r>
              <a:endParaRPr lang="en-US" altLang="ja-JP" sz="1200" dirty="0"/>
            </a:p>
          </p:txBody>
        </p:sp>
        <p:sp>
          <p:nvSpPr>
            <p:cNvPr id="106" name="テキスト ボックス 8"/>
            <p:cNvSpPr txBox="1">
              <a:spLocks noChangeArrowheads="1"/>
            </p:cNvSpPr>
            <p:nvPr/>
          </p:nvSpPr>
          <p:spPr bwMode="auto">
            <a:xfrm>
              <a:off x="2973137" y="5878614"/>
              <a:ext cx="3417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11</a:t>
              </a:r>
              <a:endParaRPr lang="en-US" altLang="ja-JP" sz="1200" dirty="0"/>
            </a:p>
          </p:txBody>
        </p:sp>
        <p:sp>
          <p:nvSpPr>
            <p:cNvPr id="107" name="テキスト ボックス 8"/>
            <p:cNvSpPr txBox="1">
              <a:spLocks noChangeArrowheads="1"/>
            </p:cNvSpPr>
            <p:nvPr/>
          </p:nvSpPr>
          <p:spPr bwMode="auto">
            <a:xfrm>
              <a:off x="2866291" y="5498578"/>
              <a:ext cx="3417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12</a:t>
              </a:r>
              <a:endParaRPr lang="en-US" altLang="ja-JP" sz="1200" dirty="0"/>
            </a:p>
          </p:txBody>
        </p:sp>
        <p:sp>
          <p:nvSpPr>
            <p:cNvPr id="108" name="テキスト ボックス 8"/>
            <p:cNvSpPr txBox="1">
              <a:spLocks noChangeArrowheads="1"/>
            </p:cNvSpPr>
            <p:nvPr/>
          </p:nvSpPr>
          <p:spPr bwMode="auto">
            <a:xfrm>
              <a:off x="2441479" y="4962394"/>
              <a:ext cx="3417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10</a:t>
              </a:r>
              <a:endParaRPr lang="en-US" altLang="ja-JP" sz="1200" dirty="0"/>
            </a:p>
          </p:txBody>
        </p:sp>
        <p:sp>
          <p:nvSpPr>
            <p:cNvPr id="109" name="テキスト ボックス 8"/>
            <p:cNvSpPr txBox="1">
              <a:spLocks noChangeArrowheads="1"/>
            </p:cNvSpPr>
            <p:nvPr/>
          </p:nvSpPr>
          <p:spPr bwMode="auto">
            <a:xfrm>
              <a:off x="3293628" y="4969048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5</a:t>
              </a:r>
              <a:endParaRPr lang="en-US" altLang="ja-JP" sz="1200" dirty="0"/>
            </a:p>
          </p:txBody>
        </p:sp>
        <p:sp>
          <p:nvSpPr>
            <p:cNvPr id="110" name="テキスト ボックス 8"/>
            <p:cNvSpPr txBox="1">
              <a:spLocks noChangeArrowheads="1"/>
            </p:cNvSpPr>
            <p:nvPr/>
          </p:nvSpPr>
          <p:spPr bwMode="auto">
            <a:xfrm>
              <a:off x="2124878" y="5621327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4</a:t>
              </a:r>
              <a:endParaRPr lang="en-US" altLang="ja-JP" sz="1200" dirty="0"/>
            </a:p>
          </p:txBody>
        </p:sp>
        <p:sp>
          <p:nvSpPr>
            <p:cNvPr id="112" name="テキスト ボックス 8"/>
            <p:cNvSpPr txBox="1">
              <a:spLocks noChangeArrowheads="1"/>
            </p:cNvSpPr>
            <p:nvPr/>
          </p:nvSpPr>
          <p:spPr bwMode="auto">
            <a:xfrm>
              <a:off x="2522442" y="6223679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3</a:t>
              </a:r>
              <a:endParaRPr lang="en-US" altLang="ja-JP" sz="1200" dirty="0"/>
            </a:p>
          </p:txBody>
        </p:sp>
        <p:sp>
          <p:nvSpPr>
            <p:cNvPr id="113" name="テキスト ボックス 8"/>
            <p:cNvSpPr txBox="1">
              <a:spLocks noChangeArrowheads="1"/>
            </p:cNvSpPr>
            <p:nvPr/>
          </p:nvSpPr>
          <p:spPr bwMode="auto">
            <a:xfrm>
              <a:off x="3265382" y="6234712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9</a:t>
              </a:r>
              <a:endParaRPr lang="en-US" altLang="ja-JP" sz="1200" dirty="0"/>
            </a:p>
          </p:txBody>
        </p:sp>
        <p:sp>
          <p:nvSpPr>
            <p:cNvPr id="115" name="テキスト ボックス 8"/>
            <p:cNvSpPr txBox="1">
              <a:spLocks noChangeArrowheads="1"/>
            </p:cNvSpPr>
            <p:nvPr/>
          </p:nvSpPr>
          <p:spPr bwMode="auto">
            <a:xfrm>
              <a:off x="2906424" y="4788024"/>
              <a:ext cx="2712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/>
                <a:t>a</a:t>
              </a:r>
            </a:p>
          </p:txBody>
        </p:sp>
        <p:sp>
          <p:nvSpPr>
            <p:cNvPr id="119" name="テキスト ボックス 8"/>
            <p:cNvSpPr txBox="1">
              <a:spLocks noChangeArrowheads="1"/>
            </p:cNvSpPr>
            <p:nvPr/>
          </p:nvSpPr>
          <p:spPr bwMode="auto">
            <a:xfrm>
              <a:off x="2898804" y="6378743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d</a:t>
              </a:r>
              <a:endParaRPr lang="en-US" altLang="ja-JP" sz="1400" dirty="0"/>
            </a:p>
          </p:txBody>
        </p:sp>
        <p:sp>
          <p:nvSpPr>
            <p:cNvPr id="120" name="テキスト ボックス 8"/>
            <p:cNvSpPr txBox="1">
              <a:spLocks noChangeArrowheads="1"/>
            </p:cNvSpPr>
            <p:nvPr/>
          </p:nvSpPr>
          <p:spPr bwMode="auto">
            <a:xfrm>
              <a:off x="3700076" y="5950887"/>
              <a:ext cx="27443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e</a:t>
              </a:r>
              <a:endParaRPr lang="en-US" altLang="ja-JP" sz="1400" dirty="0"/>
            </a:p>
          </p:txBody>
        </p:sp>
        <p:sp>
          <p:nvSpPr>
            <p:cNvPr id="152" name="円/楕円 151"/>
            <p:cNvSpPr/>
            <p:nvPr/>
          </p:nvSpPr>
          <p:spPr bwMode="auto">
            <a:xfrm>
              <a:off x="2576819" y="5697939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3" name="円/楕円 152"/>
            <p:cNvSpPr/>
            <p:nvPr/>
          </p:nvSpPr>
          <p:spPr bwMode="auto">
            <a:xfrm>
              <a:off x="3407574" y="5697376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5" name="テキスト ボックス 8"/>
            <p:cNvSpPr txBox="1">
              <a:spLocks noChangeArrowheads="1"/>
            </p:cNvSpPr>
            <p:nvPr/>
          </p:nvSpPr>
          <p:spPr bwMode="auto">
            <a:xfrm>
              <a:off x="2478044" y="5704383"/>
              <a:ext cx="269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/>
                <a:t>g</a:t>
              </a:r>
            </a:p>
          </p:txBody>
        </p:sp>
        <p:sp>
          <p:nvSpPr>
            <p:cNvPr id="156" name="テキスト ボックス 8"/>
            <p:cNvSpPr txBox="1">
              <a:spLocks noChangeArrowheads="1"/>
            </p:cNvSpPr>
            <p:nvPr/>
          </p:nvSpPr>
          <p:spPr bwMode="auto">
            <a:xfrm>
              <a:off x="3311314" y="5724128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/>
                <a:t>h</a:t>
              </a:r>
            </a:p>
          </p:txBody>
        </p:sp>
        <p:sp>
          <p:nvSpPr>
            <p:cNvPr id="165" name="テキスト ボックス 8"/>
            <p:cNvSpPr txBox="1">
              <a:spLocks noChangeArrowheads="1"/>
            </p:cNvSpPr>
            <p:nvPr/>
          </p:nvSpPr>
          <p:spPr bwMode="auto">
            <a:xfrm>
              <a:off x="2416125" y="5322728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9</a:t>
              </a:r>
              <a:endParaRPr lang="en-US" altLang="ja-JP" sz="1200" dirty="0"/>
            </a:p>
          </p:txBody>
        </p:sp>
        <p:sp>
          <p:nvSpPr>
            <p:cNvPr id="166" name="テキスト ボックス 8"/>
            <p:cNvSpPr txBox="1">
              <a:spLocks noChangeArrowheads="1"/>
            </p:cNvSpPr>
            <p:nvPr/>
          </p:nvSpPr>
          <p:spPr bwMode="auto">
            <a:xfrm>
              <a:off x="3377047" y="5334947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6</a:t>
              </a:r>
              <a:endParaRPr lang="en-US" altLang="ja-JP" sz="1200" dirty="0"/>
            </a:p>
          </p:txBody>
        </p:sp>
        <p:sp>
          <p:nvSpPr>
            <p:cNvPr id="167" name="テキスト ボックス 8"/>
            <p:cNvSpPr txBox="1">
              <a:spLocks noChangeArrowheads="1"/>
            </p:cNvSpPr>
            <p:nvPr/>
          </p:nvSpPr>
          <p:spPr bwMode="auto">
            <a:xfrm>
              <a:off x="3390333" y="5879177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7</a:t>
              </a:r>
              <a:endParaRPr lang="en-US" altLang="ja-JP" sz="1200" dirty="0"/>
            </a:p>
          </p:txBody>
        </p:sp>
        <p:sp>
          <p:nvSpPr>
            <p:cNvPr id="168" name="テキスト ボックス 8"/>
            <p:cNvSpPr txBox="1">
              <a:spLocks noChangeArrowheads="1"/>
            </p:cNvSpPr>
            <p:nvPr/>
          </p:nvSpPr>
          <p:spPr bwMode="auto">
            <a:xfrm>
              <a:off x="2392310" y="5882433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9</a:t>
              </a:r>
              <a:endParaRPr lang="en-US" altLang="ja-JP" sz="12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07504"/>
            <a:ext cx="6170279" cy="73558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2015</a:t>
            </a:r>
            <a:r>
              <a:rPr lang="ja-JP" altLang="en-US" sz="1200" dirty="0" smtClean="0"/>
              <a:t>年度 有限幾何学 期末試験略解</a:t>
            </a:r>
            <a:endParaRPr lang="en-US" altLang="ja-JP" sz="1200" dirty="0" smtClean="0"/>
          </a:p>
          <a:p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ja-JP" altLang="en-US" sz="1000" dirty="0" smtClean="0"/>
              <a:t>次の各問に答えよ．（</a:t>
            </a:r>
            <a:r>
              <a:rPr lang="en-US" altLang="ja-JP" sz="1000" dirty="0" smtClean="0"/>
              <a:t>(1), (2), </a:t>
            </a:r>
            <a:r>
              <a:rPr lang="en-US" altLang="ja-JP" sz="1000" dirty="0"/>
              <a:t>(</a:t>
            </a:r>
            <a:r>
              <a:rPr lang="en-US" altLang="ja-JP" sz="1000" dirty="0" smtClean="0"/>
              <a:t>3</a:t>
            </a:r>
            <a:r>
              <a:rPr lang="en-US" altLang="ja-JP" sz="1000" dirty="0"/>
              <a:t>)</a:t>
            </a:r>
            <a:r>
              <a:rPr lang="en-US" altLang="ja-JP" sz="1000" dirty="0" smtClean="0"/>
              <a:t>, (4), (5), (7), (8), (10)</a:t>
            </a:r>
            <a:r>
              <a:rPr lang="ja-JP" altLang="en-US" sz="1000" dirty="0" smtClean="0"/>
              <a:t>は答えだけでよい）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pPr marL="228600" indent="-228600">
              <a:buAutoNum type="arabicParenBoth"/>
            </a:pPr>
            <a:r>
              <a:rPr lang="ja-JP" altLang="en-US" sz="1000" dirty="0" smtClean="0"/>
              <a:t>有向閉路が存在しない位数</a:t>
            </a:r>
            <a:r>
              <a:rPr lang="en-US" altLang="ja-JP" sz="1000" dirty="0"/>
              <a:t>4</a:t>
            </a:r>
            <a:r>
              <a:rPr lang="ja-JP" altLang="en-US" sz="1000" dirty="0" smtClean="0"/>
              <a:t>のトーナメントを描け．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pPr marL="228600" indent="-228600">
              <a:buAutoNum type="arabicParenBoth"/>
            </a:pPr>
            <a:endParaRPr lang="en-US" altLang="ja-JP" sz="1000" dirty="0" smtClean="0"/>
          </a:p>
          <a:p>
            <a:endParaRPr lang="en-US" altLang="ja-JP" sz="1000" dirty="0" smtClean="0"/>
          </a:p>
          <a:p>
            <a:endParaRPr lang="en-US" altLang="ja-JP" sz="1000" dirty="0"/>
          </a:p>
          <a:p>
            <a:r>
              <a:rPr lang="ja-JP" altLang="en-US" sz="1000" dirty="0" smtClean="0"/>
              <a:t>　　　　　　　　　　　　　　　　例</a:t>
            </a:r>
            <a:endParaRPr lang="en-US" altLang="ja-JP" sz="1000" dirty="0" smtClean="0"/>
          </a:p>
          <a:p>
            <a:r>
              <a:rPr lang="ja-JP" altLang="en-US" sz="1000" dirty="0" smtClean="0"/>
              <a:t>　　　　　　　　　　　　　　　　　　　　　　　</a:t>
            </a:r>
            <a:endParaRPr lang="en-US" altLang="ja-JP" sz="1000" dirty="0" smtClean="0"/>
          </a:p>
          <a:p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 smtClean="0"/>
              <a:t>(2)</a:t>
            </a:r>
            <a:r>
              <a:rPr lang="ja-JP" altLang="en-US" sz="1000" dirty="0" smtClean="0"/>
              <a:t>　内点の個数が</a:t>
            </a:r>
            <a:r>
              <a:rPr lang="en-US" altLang="ja-JP" sz="1000" dirty="0"/>
              <a:t>10</a:t>
            </a:r>
            <a:r>
              <a:rPr lang="ja-JP" altLang="en-US" sz="1000" dirty="0" smtClean="0"/>
              <a:t>個の正則</a:t>
            </a:r>
            <a:r>
              <a:rPr lang="en-US" altLang="ja-JP" sz="1000" dirty="0"/>
              <a:t>2</a:t>
            </a:r>
            <a:r>
              <a:rPr lang="ja-JP" altLang="en-US" sz="1000" dirty="0" smtClean="0"/>
              <a:t>分木の葉の個数を求めよ．　</a:t>
            </a:r>
            <a:r>
              <a:rPr lang="en-US" altLang="ja-JP" sz="1000" dirty="0" smtClean="0"/>
              <a:t>11</a:t>
            </a:r>
            <a:r>
              <a:rPr lang="ja-JP" altLang="en-US" sz="1000" dirty="0" smtClean="0"/>
              <a:t>個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en-US" altLang="ja-JP" sz="1000" dirty="0" smtClean="0"/>
              <a:t> </a:t>
            </a:r>
          </a:p>
          <a:p>
            <a:endParaRPr lang="en-US" altLang="ja-JP" sz="1000" dirty="0" smtClean="0"/>
          </a:p>
          <a:p>
            <a:r>
              <a:rPr lang="en-US" altLang="ja-JP" sz="1000" dirty="0" smtClean="0"/>
              <a:t>(5)</a:t>
            </a:r>
            <a:r>
              <a:rPr lang="ja-JP" altLang="en-US" sz="1000" dirty="0" smtClean="0"/>
              <a:t>　</a:t>
            </a:r>
            <a:r>
              <a:rPr lang="ja-JP" altLang="en-US" sz="1000" dirty="0"/>
              <a:t>次</a:t>
            </a:r>
            <a:r>
              <a:rPr lang="ja-JP" altLang="en-US" sz="1000" dirty="0" smtClean="0"/>
              <a:t>のグラフの染色数をそれぞれ求めよ．</a:t>
            </a:r>
            <a:r>
              <a:rPr lang="en-US" altLang="ja-JP" sz="1000" dirty="0" smtClean="0"/>
              <a:t>(</a:t>
            </a:r>
            <a:r>
              <a:rPr lang="ja-JP" altLang="en-US" sz="1000" dirty="0" smtClean="0"/>
              <a:t>ただし，</a:t>
            </a:r>
            <a:r>
              <a:rPr lang="en-US" altLang="ja-JP" sz="1000" dirty="0" err="1" smtClean="0"/>
              <a:t>m,n</a:t>
            </a:r>
            <a:r>
              <a:rPr lang="ja-JP" altLang="en-US" sz="1000" dirty="0" smtClean="0"/>
              <a:t>≧</a:t>
            </a:r>
            <a:r>
              <a:rPr lang="en-US" altLang="ja-JP" sz="1000" dirty="0"/>
              <a:t>3</a:t>
            </a:r>
            <a:r>
              <a:rPr lang="ja-JP" altLang="en-US" sz="1000" dirty="0" smtClean="0"/>
              <a:t>とする</a:t>
            </a:r>
            <a:r>
              <a:rPr lang="en-US" altLang="ja-JP" sz="1000" dirty="0" smtClean="0"/>
              <a:t>)</a:t>
            </a:r>
          </a:p>
          <a:p>
            <a:r>
              <a:rPr lang="ja-JP" altLang="en-US" sz="1000" dirty="0"/>
              <a:t>　 </a:t>
            </a:r>
            <a:r>
              <a:rPr lang="ja-JP" altLang="en-US" sz="1000" dirty="0" smtClean="0"/>
              <a:t>   </a:t>
            </a:r>
            <a:r>
              <a:rPr lang="en-US" altLang="ja-JP" sz="1000" dirty="0" smtClean="0"/>
              <a:t>(</a:t>
            </a:r>
            <a:r>
              <a:rPr lang="en-US" altLang="ja-JP" sz="1000" dirty="0" err="1" smtClean="0"/>
              <a:t>i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　</a:t>
            </a:r>
            <a:r>
              <a:rPr lang="en-US" altLang="ja-JP" sz="1000" dirty="0" err="1" smtClean="0"/>
              <a:t>K</a:t>
            </a:r>
            <a:r>
              <a:rPr lang="en-US" altLang="ja-JP" sz="800" dirty="0" err="1" smtClean="0"/>
              <a:t>n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　　</a:t>
            </a:r>
            <a:r>
              <a:rPr lang="en-US" altLang="ja-JP" sz="1000" dirty="0" smtClean="0"/>
              <a:t>(ii)</a:t>
            </a:r>
            <a:r>
              <a:rPr lang="ja-JP" altLang="en-US" sz="1000" dirty="0" smtClean="0"/>
              <a:t>　</a:t>
            </a:r>
            <a:r>
              <a:rPr lang="en-US" altLang="ja-JP" sz="1000" dirty="0" err="1" smtClean="0"/>
              <a:t>K</a:t>
            </a:r>
            <a:r>
              <a:rPr lang="en-US" altLang="ja-JP" sz="800" dirty="0" err="1" smtClean="0"/>
              <a:t>m,n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　　</a:t>
            </a:r>
            <a:r>
              <a:rPr lang="en-US" altLang="ja-JP" sz="1000" dirty="0" smtClean="0"/>
              <a:t>(iii)</a:t>
            </a:r>
            <a:r>
              <a:rPr lang="ja-JP" altLang="en-US" sz="1000" dirty="0" smtClean="0"/>
              <a:t>　位数</a:t>
            </a:r>
            <a:r>
              <a:rPr lang="en-US" altLang="ja-JP" sz="1000" dirty="0" smtClean="0"/>
              <a:t>n</a:t>
            </a:r>
            <a:r>
              <a:rPr lang="ja-JP" altLang="en-US" sz="1000" dirty="0" err="1" smtClean="0"/>
              <a:t>の閉</a:t>
            </a:r>
            <a:r>
              <a:rPr lang="ja-JP" altLang="en-US" sz="1000" dirty="0" smtClean="0"/>
              <a:t>路　　　</a:t>
            </a:r>
            <a:r>
              <a:rPr lang="en-US" altLang="ja-JP" sz="1000" dirty="0" smtClean="0"/>
              <a:t>(iv)</a:t>
            </a:r>
            <a:r>
              <a:rPr lang="ja-JP" altLang="en-US" sz="1000" dirty="0" smtClean="0"/>
              <a:t>　</a:t>
            </a:r>
            <a:r>
              <a:rPr lang="en-US" altLang="ja-JP" sz="1000" dirty="0"/>
              <a:t> </a:t>
            </a:r>
            <a:r>
              <a:rPr lang="ja-JP" altLang="en-US" sz="1000" dirty="0" smtClean="0"/>
              <a:t>位数</a:t>
            </a:r>
            <a:r>
              <a:rPr lang="en-US" altLang="ja-JP" sz="1000" dirty="0" smtClean="0"/>
              <a:t>n</a:t>
            </a:r>
            <a:r>
              <a:rPr lang="ja-JP" altLang="en-US" sz="1000" dirty="0" smtClean="0"/>
              <a:t>の道</a:t>
            </a:r>
            <a:r>
              <a:rPr lang="en-US" altLang="ja-JP" sz="1000" dirty="0" smtClean="0"/>
              <a:t> </a:t>
            </a:r>
            <a:r>
              <a:rPr lang="ja-JP" altLang="en-US" sz="1000" dirty="0" smtClean="0"/>
              <a:t>　　　</a:t>
            </a:r>
            <a:r>
              <a:rPr lang="en-US" altLang="ja-JP" sz="1000" dirty="0" smtClean="0"/>
              <a:t>(v)</a:t>
            </a:r>
            <a:r>
              <a:rPr lang="ja-JP" altLang="en-US" sz="1000" dirty="0" smtClean="0"/>
              <a:t>　</a:t>
            </a:r>
            <a:r>
              <a:rPr lang="ja-JP" altLang="en-US" sz="1000" dirty="0"/>
              <a:t>位数</a:t>
            </a:r>
            <a:r>
              <a:rPr lang="en-US" altLang="ja-JP" sz="1000" dirty="0"/>
              <a:t>n</a:t>
            </a:r>
            <a:r>
              <a:rPr lang="ja-JP" altLang="en-US" sz="1000" dirty="0"/>
              <a:t>の木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　   　</a:t>
            </a:r>
            <a:r>
              <a:rPr lang="en-US" altLang="ja-JP" sz="1000" dirty="0" smtClean="0"/>
              <a:t>n                      2            n</a:t>
            </a:r>
            <a:r>
              <a:rPr lang="ja-JP" altLang="en-US" sz="1000" dirty="0" smtClean="0"/>
              <a:t>が偶数：</a:t>
            </a:r>
            <a:r>
              <a:rPr lang="en-US" altLang="ja-JP" sz="1000" dirty="0" smtClean="0"/>
              <a:t>2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n</a:t>
            </a:r>
            <a:r>
              <a:rPr lang="ja-JP" altLang="en-US" sz="1000" dirty="0" smtClean="0"/>
              <a:t>が奇数：</a:t>
            </a:r>
            <a:r>
              <a:rPr lang="en-US" altLang="ja-JP" sz="1000" dirty="0" smtClean="0"/>
              <a:t>3                2                                    2</a:t>
            </a:r>
            <a:endParaRPr lang="en-US" altLang="ja-JP" sz="1000" dirty="0"/>
          </a:p>
          <a:p>
            <a:endParaRPr lang="en-US" altLang="ja-JP" sz="1000" dirty="0" smtClean="0"/>
          </a:p>
          <a:p>
            <a:endParaRPr lang="en-US" altLang="ja-JP" sz="1000" dirty="0" smtClean="0"/>
          </a:p>
          <a:p>
            <a:endParaRPr lang="en-US" altLang="ja-JP" sz="1000" dirty="0" smtClean="0"/>
          </a:p>
          <a:p>
            <a:r>
              <a:rPr lang="en-US" altLang="ja-JP" sz="1000" dirty="0" smtClean="0"/>
              <a:t>(6)</a:t>
            </a:r>
            <a:r>
              <a:rPr lang="ja-JP" altLang="en-US" sz="1000" dirty="0" smtClean="0"/>
              <a:t>　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k</a:t>
            </a:r>
            <a:r>
              <a:rPr lang="ja-JP" altLang="en-US" sz="1000" dirty="0" smtClean="0"/>
              <a:t>個</a:t>
            </a:r>
            <a:r>
              <a:rPr lang="ja-JP" altLang="en-US" sz="1000" dirty="0"/>
              <a:t>の辺をもつ</a:t>
            </a:r>
            <a:r>
              <a:rPr lang="ja-JP" altLang="en-US" sz="1000" dirty="0" smtClean="0"/>
              <a:t>木，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δ(G)≧k</a:t>
            </a:r>
            <a:r>
              <a:rPr lang="ja-JP" altLang="en-US" sz="1000" dirty="0" smtClean="0"/>
              <a:t>の</a:t>
            </a:r>
            <a:r>
              <a:rPr lang="ja-JP" altLang="en-US" sz="1000" dirty="0"/>
              <a:t>単純</a:t>
            </a:r>
            <a:r>
              <a:rPr lang="ja-JP" altLang="en-US" sz="1000" dirty="0" smtClean="0"/>
              <a:t>グラフとする．このとき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を部分</a:t>
            </a:r>
            <a:r>
              <a:rPr lang="ja-JP" altLang="en-US" sz="1000" dirty="0"/>
              <a:t>グラフ</a:t>
            </a:r>
            <a:r>
              <a:rPr lang="ja-JP" altLang="en-US" sz="1000" dirty="0" smtClean="0"/>
              <a:t>として含むことを示せ．　</a:t>
            </a:r>
            <a:endParaRPr lang="en-US" altLang="ja-JP" sz="1000" dirty="0" smtClean="0"/>
          </a:p>
          <a:p>
            <a:r>
              <a:rPr lang="en-US" altLang="ja-JP" sz="1000" dirty="0"/>
              <a:t> </a:t>
            </a:r>
            <a:r>
              <a:rPr lang="en-US" altLang="ja-JP" sz="1000" dirty="0" smtClean="0"/>
              <a:t>       </a:t>
            </a:r>
            <a:r>
              <a:rPr lang="ja-JP" altLang="en-US" sz="1000" dirty="0" smtClean="0"/>
              <a:t>ヒント：</a:t>
            </a:r>
            <a:r>
              <a:rPr lang="en-US" altLang="ja-JP" sz="1000" dirty="0" smtClean="0"/>
              <a:t>k</a:t>
            </a:r>
            <a:r>
              <a:rPr lang="ja-JP" altLang="en-US" sz="1000" dirty="0" smtClean="0"/>
              <a:t>に関する帰納法</a:t>
            </a:r>
            <a:r>
              <a:rPr lang="en-US" altLang="ja-JP" sz="1000" dirty="0" smtClean="0"/>
              <a:t> </a:t>
            </a:r>
          </a:p>
          <a:p>
            <a:r>
              <a:rPr lang="en-US" altLang="ja-JP" sz="1000" dirty="0" smtClean="0"/>
              <a:t>       </a:t>
            </a:r>
            <a:r>
              <a:rPr lang="ja-JP" altLang="en-US" sz="1000" dirty="0" smtClean="0"/>
              <a:t>略証：</a:t>
            </a:r>
            <a:r>
              <a:rPr lang="en-US" altLang="ja-JP" sz="1000" dirty="0" smtClean="0"/>
              <a:t>k=1</a:t>
            </a:r>
            <a:r>
              <a:rPr lang="ja-JP" altLang="en-US" sz="1000" dirty="0" smtClean="0"/>
              <a:t>の場合は明らか．</a:t>
            </a:r>
            <a:endParaRPr lang="en-US" altLang="ja-JP" sz="1000" dirty="0" smtClean="0"/>
          </a:p>
          <a:p>
            <a:r>
              <a:rPr lang="ja-JP" altLang="en-US" sz="1000" dirty="0" smtClean="0"/>
              <a:t>　　　　　　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k</a:t>
            </a:r>
            <a:r>
              <a:rPr lang="ja-JP" altLang="en-US" sz="1000" dirty="0" smtClean="0"/>
              <a:t>個の辺をもつ木とし，</a:t>
            </a:r>
            <a:r>
              <a:rPr lang="en-US" altLang="ja-JP" sz="1000" dirty="0" smtClean="0"/>
              <a:t>x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の葉，</a:t>
            </a:r>
            <a:r>
              <a:rPr lang="en-US" altLang="ja-JP" sz="1000" dirty="0" smtClean="0"/>
              <a:t>y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x</a:t>
            </a:r>
            <a:r>
              <a:rPr lang="ja-JP" altLang="en-US" sz="1000" dirty="0" smtClean="0"/>
              <a:t>に隣接する頂点とする．</a:t>
            </a:r>
            <a:endParaRPr lang="en-US" altLang="ja-JP" sz="1000" dirty="0"/>
          </a:p>
          <a:p>
            <a:r>
              <a:rPr lang="ja-JP" altLang="en-US" sz="1000" dirty="0" smtClean="0"/>
              <a:t>　　　　　　</a:t>
            </a:r>
            <a:r>
              <a:rPr lang="en-US" altLang="ja-JP" sz="1000" dirty="0" smtClean="0"/>
              <a:t>T’=T-x </a:t>
            </a:r>
            <a:r>
              <a:rPr lang="ja-JP" altLang="en-US" sz="1000" dirty="0" smtClean="0"/>
              <a:t>とする．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　　　　このとき，</a:t>
            </a:r>
            <a:r>
              <a:rPr lang="en-US" altLang="ja-JP" sz="1000" dirty="0" smtClean="0"/>
              <a:t>T’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k-1</a:t>
            </a:r>
            <a:r>
              <a:rPr lang="ja-JP" altLang="en-US" sz="1000" dirty="0" smtClean="0"/>
              <a:t>個の辺をもつ木であり，また，</a:t>
            </a:r>
            <a:r>
              <a:rPr lang="en-US" altLang="ja-JP" sz="1000" dirty="0" smtClean="0"/>
              <a:t>δ(G)</a:t>
            </a:r>
            <a:r>
              <a:rPr lang="ja-JP" altLang="en-US" sz="1000" dirty="0" smtClean="0"/>
              <a:t>≧</a:t>
            </a:r>
            <a:r>
              <a:rPr lang="en-US" altLang="ja-JP" sz="1000" dirty="0" smtClean="0"/>
              <a:t>k</a:t>
            </a:r>
            <a:r>
              <a:rPr lang="ja-JP" altLang="en-US" sz="1000" dirty="0" smtClean="0"/>
              <a:t>≧</a:t>
            </a:r>
            <a:r>
              <a:rPr lang="en-US" altLang="ja-JP" sz="1000" dirty="0" smtClean="0"/>
              <a:t>k-1</a:t>
            </a:r>
            <a:r>
              <a:rPr lang="ja-JP" altLang="en-US" sz="1000" dirty="0" err="1" smtClean="0"/>
              <a:t>なので</a:t>
            </a:r>
            <a:r>
              <a:rPr lang="ja-JP" altLang="en-US" sz="1000" dirty="0" smtClean="0"/>
              <a:t>帰納法の仮定より，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T’</a:t>
            </a:r>
            <a:r>
              <a:rPr lang="ja-JP" altLang="en-US" sz="1000" dirty="0" smtClean="0"/>
              <a:t>を含む．</a:t>
            </a:r>
            <a:endParaRPr lang="en-US" altLang="ja-JP" sz="1000" dirty="0" smtClean="0"/>
          </a:p>
          <a:p>
            <a:r>
              <a:rPr lang="ja-JP" altLang="en-US" sz="1000" dirty="0" smtClean="0"/>
              <a:t>　　　　　　</a:t>
            </a:r>
            <a:r>
              <a:rPr lang="en-US" altLang="ja-JP" sz="1000" dirty="0" smtClean="0"/>
              <a:t>|V(T’)|=|V(T)|-1=|E(T)|=k</a:t>
            </a:r>
            <a:r>
              <a:rPr lang="ja-JP" altLang="en-US" sz="1000" dirty="0" smtClean="0"/>
              <a:t>なので，</a:t>
            </a:r>
            <a:r>
              <a:rPr lang="en-US" altLang="ja-JP" sz="1000" dirty="0"/>
              <a:t> δ(G)≧k </a:t>
            </a:r>
            <a:r>
              <a:rPr lang="ja-JP" altLang="en-US" sz="1000" dirty="0" smtClean="0"/>
              <a:t>より，</a:t>
            </a:r>
            <a:r>
              <a:rPr lang="en-US" altLang="ja-JP" sz="1000" dirty="0" smtClean="0"/>
              <a:t>y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内において</a:t>
            </a:r>
            <a:r>
              <a:rPr lang="en-US" altLang="ja-JP" sz="1000" dirty="0" smtClean="0"/>
              <a:t>V(T’)</a:t>
            </a:r>
            <a:r>
              <a:rPr lang="ja-JP" altLang="en-US" sz="1000" dirty="0" smtClean="0"/>
              <a:t>の要素以外の頂点</a:t>
            </a:r>
            <a:r>
              <a:rPr lang="en-US" altLang="ja-JP" sz="1000" dirty="0" smtClean="0"/>
              <a:t>x’</a:t>
            </a:r>
            <a:r>
              <a:rPr lang="ja-JP" altLang="en-US" sz="1000" dirty="0" smtClean="0"/>
              <a:t>と隣接する．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　　　　</a:t>
            </a:r>
            <a:r>
              <a:rPr lang="en-US" altLang="ja-JP" sz="1000" dirty="0" smtClean="0"/>
              <a:t>T’</a:t>
            </a:r>
            <a:r>
              <a:rPr lang="ja-JP" altLang="en-US" sz="1000" dirty="0" smtClean="0"/>
              <a:t>に頂点</a:t>
            </a:r>
            <a:r>
              <a:rPr lang="en-US" altLang="ja-JP" sz="1000" dirty="0" smtClean="0"/>
              <a:t>x’</a:t>
            </a:r>
            <a:r>
              <a:rPr lang="ja-JP" altLang="en-US" sz="1000" dirty="0" smtClean="0"/>
              <a:t>と辺</a:t>
            </a:r>
            <a:r>
              <a:rPr lang="en-US" altLang="ja-JP" sz="1000" dirty="0" err="1" smtClean="0"/>
              <a:t>yx</a:t>
            </a:r>
            <a:r>
              <a:rPr lang="en-US" altLang="ja-JP" sz="1000" dirty="0" smtClean="0"/>
              <a:t>’</a:t>
            </a:r>
            <a:r>
              <a:rPr lang="ja-JP" altLang="en-US" sz="1000" dirty="0" smtClean="0"/>
              <a:t>を加えたグラフが</a:t>
            </a:r>
            <a:r>
              <a:rPr lang="en-US" altLang="ja-JP" sz="1000" dirty="0" smtClean="0"/>
              <a:t>T</a:t>
            </a:r>
            <a:r>
              <a:rPr lang="ja-JP" altLang="en-US" sz="1000" dirty="0" smtClean="0"/>
              <a:t>と同型な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の部分グラフとなる．</a:t>
            </a:r>
            <a:r>
              <a:rPr lang="en-US" altLang="ja-JP" sz="1000" dirty="0" smtClean="0"/>
              <a:t> </a:t>
            </a:r>
            <a:r>
              <a:rPr lang="ja-JP" altLang="en-US" sz="1000" dirty="0" smtClean="0"/>
              <a:t>　　</a:t>
            </a:r>
            <a:endParaRPr lang="en-US" altLang="ja-JP" sz="1000" dirty="0" smtClean="0"/>
          </a:p>
          <a:p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(7)</a:t>
            </a:r>
            <a:r>
              <a:rPr lang="ja-JP" altLang="en-US" sz="1000" dirty="0" smtClean="0"/>
              <a:t>　</a:t>
            </a:r>
            <a:r>
              <a:rPr lang="en-US" altLang="ja-JP" sz="1000" dirty="0"/>
              <a:t> K</a:t>
            </a:r>
            <a:r>
              <a:rPr lang="en-US" altLang="ja-JP" sz="800" dirty="0"/>
              <a:t>3,3</a:t>
            </a:r>
            <a:r>
              <a:rPr lang="ja-JP" altLang="en-US" sz="1000" dirty="0"/>
              <a:t>の厚さと交差数を求めよ</a:t>
            </a:r>
            <a:r>
              <a:rPr lang="ja-JP" altLang="en-US" sz="1000" dirty="0" smtClean="0"/>
              <a:t>．厚さ２，</a:t>
            </a:r>
            <a:r>
              <a:rPr lang="ja-JP" altLang="en-US" sz="1000" dirty="0" smtClean="0"/>
              <a:t>交差数</a:t>
            </a:r>
            <a:r>
              <a:rPr lang="en-US" altLang="ja-JP" sz="1000" dirty="0"/>
              <a:t>1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(8)</a:t>
            </a:r>
            <a:r>
              <a:rPr lang="ja-JP" altLang="en-US" sz="1000" dirty="0" smtClean="0"/>
              <a:t>　重み </a:t>
            </a:r>
            <a:r>
              <a:rPr lang="en-US" altLang="ja-JP" sz="1000" dirty="0" smtClean="0"/>
              <a:t>1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3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5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7</a:t>
            </a:r>
            <a:r>
              <a:rPr lang="ja-JP" altLang="en-US" sz="1000" dirty="0" err="1" smtClean="0"/>
              <a:t>，</a:t>
            </a:r>
            <a:r>
              <a:rPr lang="en-US" altLang="ja-JP" sz="1000" dirty="0" smtClean="0"/>
              <a:t>8 </a:t>
            </a:r>
            <a:r>
              <a:rPr lang="ja-JP" altLang="en-US" sz="1000" dirty="0" smtClean="0"/>
              <a:t>に対するハフマン木を描け．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  また，対応するハフマンコード</a:t>
            </a:r>
            <a:r>
              <a:rPr lang="ja-JP" altLang="en-US" sz="1000" dirty="0"/>
              <a:t>を</a:t>
            </a:r>
            <a:r>
              <a:rPr lang="ja-JP" altLang="en-US" sz="1000" dirty="0" smtClean="0"/>
              <a:t>答えよ（描いたハフマン木の各葉の下に符号語を</a:t>
            </a:r>
            <a:r>
              <a:rPr lang="ja-JP" altLang="en-US" sz="1000" dirty="0"/>
              <a:t>書</a:t>
            </a:r>
            <a:r>
              <a:rPr lang="ja-JP" altLang="en-US" sz="1000" dirty="0" smtClean="0"/>
              <a:t>け）．</a:t>
            </a:r>
            <a:endParaRPr lang="en-US" altLang="ja-JP" sz="1000" dirty="0" smtClean="0"/>
          </a:p>
          <a:p>
            <a:pPr marL="228600" indent="-228600"/>
            <a:endParaRPr lang="en-US" altLang="ja-JP" sz="1000" dirty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endParaRPr lang="en-US" altLang="ja-JP" sz="1000" dirty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endParaRPr lang="en-US" altLang="ja-JP" sz="1000" dirty="0"/>
          </a:p>
          <a:p>
            <a:pPr marL="228600" indent="-228600"/>
            <a:endParaRPr lang="en-US" altLang="ja-JP" sz="1000" dirty="0" smtClean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2276872" y="1259632"/>
            <a:ext cx="648072" cy="576064"/>
            <a:chOff x="1988840" y="1475656"/>
            <a:chExt cx="648072" cy="576064"/>
          </a:xfrm>
        </p:grpSpPr>
        <p:cxnSp>
          <p:nvCxnSpPr>
            <p:cNvPr id="46" name="直線コネクタ 45"/>
            <p:cNvCxnSpPr>
              <a:stCxn id="47" idx="4"/>
              <a:endCxn id="48" idx="0"/>
            </p:cNvCxnSpPr>
            <p:nvPr/>
          </p:nvCxnSpPr>
          <p:spPr bwMode="auto">
            <a:xfrm>
              <a:off x="2021268" y="1540512"/>
              <a:ext cx="7152" cy="4392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円/楕円 46"/>
            <p:cNvSpPr/>
            <p:nvPr/>
          </p:nvSpPr>
          <p:spPr bwMode="auto">
            <a:xfrm>
              <a:off x="1988840" y="1475656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8" name="円/楕円 47"/>
            <p:cNvSpPr/>
            <p:nvPr/>
          </p:nvSpPr>
          <p:spPr bwMode="auto">
            <a:xfrm>
              <a:off x="1995992" y="1979712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9" name="円/楕円 48"/>
            <p:cNvSpPr/>
            <p:nvPr/>
          </p:nvSpPr>
          <p:spPr bwMode="auto">
            <a:xfrm>
              <a:off x="2572056" y="1482808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0" name="円/楕円 49"/>
            <p:cNvSpPr/>
            <p:nvPr/>
          </p:nvSpPr>
          <p:spPr bwMode="auto">
            <a:xfrm>
              <a:off x="2572056" y="1986864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3" name="直線コネクタ 52"/>
            <p:cNvCxnSpPr>
              <a:endCxn id="49" idx="2"/>
            </p:cNvCxnSpPr>
            <p:nvPr/>
          </p:nvCxnSpPr>
          <p:spPr bwMode="auto">
            <a:xfrm>
              <a:off x="2060848" y="1508084"/>
              <a:ext cx="511208" cy="7152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>
              <a:stCxn id="50" idx="0"/>
              <a:endCxn id="49" idx="4"/>
            </p:cNvCxnSpPr>
            <p:nvPr/>
          </p:nvCxnSpPr>
          <p:spPr bwMode="auto">
            <a:xfrm flipV="1">
              <a:off x="2604484" y="1547664"/>
              <a:ext cx="0" cy="43920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>
              <a:stCxn id="48" idx="6"/>
              <a:endCxn id="50" idx="2"/>
            </p:cNvCxnSpPr>
            <p:nvPr/>
          </p:nvCxnSpPr>
          <p:spPr bwMode="auto">
            <a:xfrm>
              <a:off x="2060848" y="2012140"/>
              <a:ext cx="511208" cy="7152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48" idx="7"/>
              <a:endCxn id="49" idx="3"/>
            </p:cNvCxnSpPr>
            <p:nvPr/>
          </p:nvCxnSpPr>
          <p:spPr bwMode="auto">
            <a:xfrm flipV="1">
              <a:off x="2051350" y="1538166"/>
              <a:ext cx="530204" cy="451044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47" idx="5"/>
              <a:endCxn id="50" idx="1"/>
            </p:cNvCxnSpPr>
            <p:nvPr/>
          </p:nvCxnSpPr>
          <p:spPr bwMode="auto">
            <a:xfrm>
              <a:off x="2044198" y="1531014"/>
              <a:ext cx="537356" cy="465348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円/楕円 68"/>
          <p:cNvSpPr/>
          <p:nvPr/>
        </p:nvSpPr>
        <p:spPr bwMode="auto">
          <a:xfrm>
            <a:off x="1445328" y="7619578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0" name="円/楕円 69"/>
          <p:cNvSpPr/>
          <p:nvPr/>
        </p:nvSpPr>
        <p:spPr bwMode="auto">
          <a:xfrm>
            <a:off x="2171758" y="7615386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1" name="円/楕円 70"/>
          <p:cNvSpPr/>
          <p:nvPr/>
        </p:nvSpPr>
        <p:spPr bwMode="auto">
          <a:xfrm>
            <a:off x="2885488" y="7619578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7" name="円/楕円 76"/>
          <p:cNvSpPr/>
          <p:nvPr/>
        </p:nvSpPr>
        <p:spPr bwMode="auto">
          <a:xfrm>
            <a:off x="3611918" y="7615386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3" name="円/楕円 82"/>
          <p:cNvSpPr/>
          <p:nvPr/>
        </p:nvSpPr>
        <p:spPr bwMode="auto">
          <a:xfrm>
            <a:off x="4329840" y="7615386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4" name="円/楕円 83"/>
          <p:cNvSpPr/>
          <p:nvPr/>
        </p:nvSpPr>
        <p:spPr bwMode="auto">
          <a:xfrm>
            <a:off x="1813074" y="7253990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6" name="円/楕円 85"/>
          <p:cNvSpPr/>
          <p:nvPr/>
        </p:nvSpPr>
        <p:spPr bwMode="auto">
          <a:xfrm>
            <a:off x="2173916" y="6893148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0" name="円/楕円 89"/>
          <p:cNvSpPr/>
          <p:nvPr/>
        </p:nvSpPr>
        <p:spPr bwMode="auto">
          <a:xfrm>
            <a:off x="3967766" y="6891792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1" name="円/楕円 90"/>
          <p:cNvSpPr/>
          <p:nvPr/>
        </p:nvSpPr>
        <p:spPr bwMode="auto">
          <a:xfrm>
            <a:off x="2886844" y="6543774"/>
            <a:ext cx="64856" cy="648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4" name="直線コネクタ 93"/>
          <p:cNvCxnSpPr>
            <a:endCxn id="84" idx="5"/>
          </p:cNvCxnSpPr>
          <p:nvPr/>
        </p:nvCxnSpPr>
        <p:spPr bwMode="auto">
          <a:xfrm rot="10800000">
            <a:off x="1868432" y="7309348"/>
            <a:ext cx="337476" cy="336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stCxn id="69" idx="3"/>
          </p:cNvCxnSpPr>
          <p:nvPr/>
        </p:nvCxnSpPr>
        <p:spPr bwMode="auto">
          <a:xfrm rot="5400000" flipH="1" flipV="1">
            <a:off x="1451651" y="6934423"/>
            <a:ext cx="743688" cy="737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endCxn id="91" idx="7"/>
          </p:cNvCxnSpPr>
          <p:nvPr/>
        </p:nvCxnSpPr>
        <p:spPr bwMode="auto">
          <a:xfrm flipV="1">
            <a:off x="2208066" y="6553272"/>
            <a:ext cx="734136" cy="3663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/>
          <p:cNvCxnSpPr>
            <a:endCxn id="86" idx="5"/>
          </p:cNvCxnSpPr>
          <p:nvPr/>
        </p:nvCxnSpPr>
        <p:spPr bwMode="auto">
          <a:xfrm rot="16200000" flipV="1">
            <a:off x="2227116" y="6950664"/>
            <a:ext cx="698630" cy="69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endCxn id="90" idx="3"/>
          </p:cNvCxnSpPr>
          <p:nvPr/>
        </p:nvCxnSpPr>
        <p:spPr bwMode="auto">
          <a:xfrm rot="5400000" flipH="1" flipV="1">
            <a:off x="3457793" y="7127665"/>
            <a:ext cx="699986" cy="3389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 bwMode="auto">
          <a:xfrm rot="16200000" flipV="1">
            <a:off x="3830719" y="7109914"/>
            <a:ext cx="695668" cy="3342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>
            <a:stCxn id="90" idx="1"/>
          </p:cNvCxnSpPr>
          <p:nvPr/>
        </p:nvCxnSpPr>
        <p:spPr bwMode="auto">
          <a:xfrm rot="16200000" flipV="1">
            <a:off x="3289824" y="6213849"/>
            <a:ext cx="322562" cy="10523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テキスト ボックス 8"/>
          <p:cNvSpPr txBox="1">
            <a:spLocks noChangeArrowheads="1"/>
          </p:cNvSpPr>
          <p:nvPr/>
        </p:nvSpPr>
        <p:spPr bwMode="auto">
          <a:xfrm>
            <a:off x="1340768" y="7648599"/>
            <a:ext cx="32464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1                3                5                7                8</a:t>
            </a:r>
            <a:endParaRPr lang="en-US" altLang="ja-JP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48880" y="651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0</a:t>
            </a:r>
            <a:endParaRPr kumimoji="1" lang="ja-JP" altLang="en-US" sz="1400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772816" y="68762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0</a:t>
            </a:r>
            <a:endParaRPr kumimoji="1" lang="ja-JP" altLang="en-US" sz="1400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424770" y="723629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0</a:t>
            </a:r>
            <a:endParaRPr kumimoji="1" lang="ja-JP" altLang="en-US" sz="1400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513002" y="71445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0</a:t>
            </a:r>
            <a:endParaRPr kumimoji="1" lang="ja-JP" altLang="en-US" sz="14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284984" y="644420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988840" y="723629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504890" y="702027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177499" y="713060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136738" y="7812360"/>
            <a:ext cx="3485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  000             001            01             10               11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1980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07504"/>
            <a:ext cx="5710218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2015</a:t>
            </a:r>
            <a:r>
              <a:rPr lang="ja-JP" altLang="en-US" sz="1200" dirty="0" smtClean="0"/>
              <a:t>年度 有限幾何学 期末試験略解</a:t>
            </a:r>
            <a:endParaRPr lang="en-US" altLang="ja-JP" sz="1200" dirty="0" smtClean="0"/>
          </a:p>
          <a:p>
            <a:endParaRPr lang="en-US" altLang="ja-JP" sz="1000" dirty="0" smtClean="0"/>
          </a:p>
          <a:p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(9)</a:t>
            </a:r>
            <a:r>
              <a:rPr lang="ja-JP" altLang="en-US" sz="1000" dirty="0" smtClean="0"/>
              <a:t>　位数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以上の極大平面的グラフ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に対して，</a:t>
            </a:r>
            <a:r>
              <a:rPr lang="en-US" altLang="ja-JP" sz="1000" dirty="0" smtClean="0"/>
              <a:t>|E(G)|=3|V(G)|-6 </a:t>
            </a:r>
            <a:r>
              <a:rPr lang="ja-JP" altLang="en-US" sz="1000" dirty="0" smtClean="0"/>
              <a:t>が成り立つことを示せ．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       </a:t>
            </a:r>
            <a:r>
              <a:rPr lang="ja-JP" altLang="en-US" sz="1000" dirty="0" smtClean="0"/>
              <a:t>略証：</a:t>
            </a:r>
            <a:r>
              <a:rPr lang="en-US" altLang="ja-JP" sz="1000" dirty="0" smtClean="0"/>
              <a:t>G</a:t>
            </a:r>
            <a:r>
              <a:rPr lang="ja-JP" altLang="en-US" sz="1000" dirty="0" smtClean="0"/>
              <a:t>の頂点数を</a:t>
            </a:r>
            <a:r>
              <a:rPr lang="en-US" altLang="ja-JP" sz="1000" dirty="0"/>
              <a:t>p</a:t>
            </a:r>
            <a:r>
              <a:rPr lang="en-US" altLang="ja-JP" sz="1000" dirty="0" smtClean="0"/>
              <a:t>, </a:t>
            </a:r>
            <a:r>
              <a:rPr lang="ja-JP" altLang="en-US" sz="1000" dirty="0" smtClean="0"/>
              <a:t>辺数を</a:t>
            </a:r>
            <a:r>
              <a:rPr lang="en-US" altLang="ja-JP" sz="1000" dirty="0" smtClean="0"/>
              <a:t>q, </a:t>
            </a:r>
            <a:r>
              <a:rPr lang="ja-JP" altLang="en-US" sz="1000" dirty="0" smtClean="0"/>
              <a:t>領域数を</a:t>
            </a:r>
            <a:r>
              <a:rPr lang="en-US" altLang="ja-JP" sz="1000" dirty="0" smtClean="0"/>
              <a:t>r</a:t>
            </a:r>
            <a:r>
              <a:rPr lang="ja-JP" altLang="en-US" sz="1000" dirty="0" smtClean="0"/>
              <a:t>とする．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　　　　オイラーの公式より，</a:t>
            </a:r>
            <a:r>
              <a:rPr lang="en-US" altLang="ja-JP" sz="1000" dirty="0" err="1" smtClean="0"/>
              <a:t>p-q+r</a:t>
            </a:r>
            <a:r>
              <a:rPr lang="en-US" altLang="ja-JP" sz="1000" dirty="0" smtClean="0"/>
              <a:t>=2</a:t>
            </a:r>
            <a:r>
              <a:rPr lang="ja-JP" altLang="en-US" sz="1000" dirty="0" err="1" smtClean="0"/>
              <a:t>．</a:t>
            </a:r>
            <a:endParaRPr lang="en-US" altLang="ja-JP" sz="1000" dirty="0" smtClean="0"/>
          </a:p>
          <a:p>
            <a:pPr marL="228600" indent="-228600"/>
            <a:r>
              <a:rPr lang="ja-JP" altLang="en-US" sz="1000" dirty="0"/>
              <a:t>　</a:t>
            </a:r>
            <a:r>
              <a:rPr lang="ja-JP" altLang="en-US" sz="1000" dirty="0" smtClean="0"/>
              <a:t>　　　　　各領域の境界線上の辺の数は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なので，</a:t>
            </a:r>
            <a:r>
              <a:rPr lang="en-US" altLang="ja-JP" sz="1000" dirty="0" smtClean="0"/>
              <a:t>3r=2q</a:t>
            </a:r>
            <a:endParaRPr lang="en-US" altLang="ja-JP" sz="1000" dirty="0"/>
          </a:p>
          <a:p>
            <a:pPr marL="228600" indent="-228600"/>
            <a:r>
              <a:rPr lang="en-US" altLang="ja-JP" sz="1000" dirty="0" smtClean="0"/>
              <a:t>                  </a:t>
            </a:r>
            <a:r>
              <a:rPr lang="ja-JP" altLang="en-US" sz="1000" dirty="0" smtClean="0"/>
              <a:t>以上より，</a:t>
            </a:r>
            <a:r>
              <a:rPr lang="en-US" altLang="ja-JP" sz="1000" dirty="0" smtClean="0"/>
              <a:t>3p-3q+2q=6, </a:t>
            </a:r>
            <a:r>
              <a:rPr lang="ja-JP" altLang="en-US" sz="1000" dirty="0" smtClean="0"/>
              <a:t>∴</a:t>
            </a:r>
            <a:r>
              <a:rPr lang="en-US" altLang="ja-JP" sz="1000" dirty="0" smtClean="0"/>
              <a:t>q=3p-6</a:t>
            </a:r>
            <a:r>
              <a:rPr lang="ja-JP" altLang="en-US" sz="1000" dirty="0" smtClean="0"/>
              <a:t>となる．</a:t>
            </a:r>
            <a:endParaRPr lang="en-US" altLang="ja-JP" sz="1000" dirty="0" smtClean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endParaRPr lang="en-US" altLang="ja-JP" sz="1000" dirty="0"/>
          </a:p>
          <a:p>
            <a:pPr marL="228600" indent="-228600"/>
            <a:endParaRPr lang="en-US" altLang="ja-JP" sz="1000" dirty="0" smtClean="0"/>
          </a:p>
          <a:p>
            <a:pPr marL="228600" indent="-228600"/>
            <a:r>
              <a:rPr lang="en-US" altLang="ja-JP" sz="1000" dirty="0" smtClean="0"/>
              <a:t>(10)</a:t>
            </a:r>
            <a:r>
              <a:rPr lang="ja-JP" altLang="en-US" sz="1000" dirty="0" smtClean="0"/>
              <a:t>　</a:t>
            </a:r>
            <a:r>
              <a:rPr lang="ja-JP" altLang="en-US" sz="1000" dirty="0"/>
              <a:t>次</a:t>
            </a:r>
            <a:r>
              <a:rPr lang="ja-JP" altLang="en-US" sz="1000" dirty="0" smtClean="0"/>
              <a:t>のグラフ</a:t>
            </a:r>
            <a:r>
              <a:rPr lang="ja-JP" altLang="en-US" sz="1000" dirty="0"/>
              <a:t>の最小全域木をクルスカルのアルゴリズムを適用して求めよ．また，その重さも答えよ</a:t>
            </a:r>
            <a:r>
              <a:rPr lang="ja-JP" altLang="en-US" sz="1000" dirty="0" smtClean="0"/>
              <a:t>．</a:t>
            </a:r>
            <a:endParaRPr lang="en-US" altLang="ja-JP" sz="1000" dirty="0" smtClean="0"/>
          </a:p>
        </p:txBody>
      </p:sp>
      <p:grpSp>
        <p:nvGrpSpPr>
          <p:cNvPr id="169" name="グループ化 168"/>
          <p:cNvGrpSpPr/>
          <p:nvPr/>
        </p:nvGrpSpPr>
        <p:grpSpPr>
          <a:xfrm>
            <a:off x="2281286" y="2627784"/>
            <a:ext cx="2763036" cy="1898496"/>
            <a:chOff x="2106716" y="4788024"/>
            <a:chExt cx="2763036" cy="1898496"/>
          </a:xfrm>
        </p:grpSpPr>
        <p:sp>
          <p:nvSpPr>
            <p:cNvPr id="111" name="テキスト ボックス 8"/>
            <p:cNvSpPr txBox="1">
              <a:spLocks noChangeArrowheads="1"/>
            </p:cNvSpPr>
            <p:nvPr/>
          </p:nvSpPr>
          <p:spPr bwMode="auto">
            <a:xfrm>
              <a:off x="3662370" y="5624755"/>
              <a:ext cx="120738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2</a:t>
              </a:r>
              <a:r>
                <a:rPr lang="ja-JP" altLang="en-US" sz="1200" dirty="0" smtClean="0"/>
                <a:t>　　　　重さ：</a:t>
              </a:r>
              <a:r>
                <a:rPr lang="en-US" altLang="ja-JP" sz="1200" dirty="0" smtClean="0"/>
                <a:t>35</a:t>
              </a:r>
              <a:endParaRPr lang="en-US" altLang="ja-JP" sz="1200" dirty="0"/>
            </a:p>
          </p:txBody>
        </p:sp>
        <p:sp>
          <p:nvSpPr>
            <p:cNvPr id="116" name="テキスト ボックス 8"/>
            <p:cNvSpPr txBox="1">
              <a:spLocks noChangeArrowheads="1"/>
            </p:cNvSpPr>
            <p:nvPr/>
          </p:nvSpPr>
          <p:spPr bwMode="auto">
            <a:xfrm>
              <a:off x="2106716" y="5071551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b</a:t>
              </a:r>
              <a:endParaRPr lang="en-US" altLang="ja-JP" sz="1400" dirty="0"/>
            </a:p>
          </p:txBody>
        </p:sp>
        <p:sp>
          <p:nvSpPr>
            <p:cNvPr id="117" name="テキスト ボックス 8"/>
            <p:cNvSpPr txBox="1">
              <a:spLocks noChangeArrowheads="1"/>
            </p:cNvSpPr>
            <p:nvPr/>
          </p:nvSpPr>
          <p:spPr bwMode="auto">
            <a:xfrm>
              <a:off x="3692456" y="5067046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f</a:t>
              </a:r>
              <a:endParaRPr lang="en-US" altLang="ja-JP" sz="1400" dirty="0"/>
            </a:p>
          </p:txBody>
        </p:sp>
        <p:sp>
          <p:nvSpPr>
            <p:cNvPr id="118" name="テキスト ボックス 8"/>
            <p:cNvSpPr txBox="1">
              <a:spLocks noChangeArrowheads="1"/>
            </p:cNvSpPr>
            <p:nvPr/>
          </p:nvSpPr>
          <p:spPr bwMode="auto">
            <a:xfrm>
              <a:off x="2106716" y="5943267"/>
              <a:ext cx="2600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c</a:t>
              </a:r>
              <a:endParaRPr lang="en-US" altLang="ja-JP" sz="1400" dirty="0"/>
            </a:p>
          </p:txBody>
        </p:sp>
        <p:sp>
          <p:nvSpPr>
            <p:cNvPr id="72" name="円/楕円 71"/>
            <p:cNvSpPr/>
            <p:nvPr/>
          </p:nvSpPr>
          <p:spPr bwMode="auto">
            <a:xfrm>
              <a:off x="2310684" y="6132222"/>
              <a:ext cx="64066" cy="64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3" name="円/楕円 72"/>
            <p:cNvSpPr/>
            <p:nvPr/>
          </p:nvSpPr>
          <p:spPr bwMode="auto">
            <a:xfrm>
              <a:off x="3688150" y="5262200"/>
              <a:ext cx="64066" cy="64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4" name="直線コネクタ 73"/>
            <p:cNvCxnSpPr>
              <a:endCxn id="153" idx="2"/>
            </p:cNvCxnSpPr>
            <p:nvPr/>
          </p:nvCxnSpPr>
          <p:spPr bwMode="auto">
            <a:xfrm flipV="1">
              <a:off x="2615683" y="5729804"/>
              <a:ext cx="791891" cy="18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円/楕円 74"/>
            <p:cNvSpPr/>
            <p:nvPr/>
          </p:nvSpPr>
          <p:spPr bwMode="auto">
            <a:xfrm>
              <a:off x="3687360" y="6129057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2305654" y="5267125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8" name="直線コネクタ 77"/>
            <p:cNvCxnSpPr>
              <a:stCxn id="76" idx="4"/>
            </p:cNvCxnSpPr>
            <p:nvPr/>
          </p:nvCxnSpPr>
          <p:spPr bwMode="auto">
            <a:xfrm rot="5400000">
              <a:off x="1920581" y="5749322"/>
              <a:ext cx="834844" cy="1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 bwMode="auto">
            <a:xfrm rot="5400000">
              <a:off x="3307443" y="5732174"/>
              <a:ext cx="834844" cy="1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75" idx="1"/>
              <a:endCxn id="81" idx="5"/>
            </p:cNvCxnSpPr>
            <p:nvPr/>
          </p:nvCxnSpPr>
          <p:spPr bwMode="auto">
            <a:xfrm rot="16200000" flipV="1">
              <a:off x="2857321" y="5299018"/>
              <a:ext cx="1034506" cy="6445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円/楕円 80"/>
            <p:cNvSpPr/>
            <p:nvPr/>
          </p:nvSpPr>
          <p:spPr bwMode="auto">
            <a:xfrm>
              <a:off x="2996931" y="5048691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2" name="円/楕円 81"/>
            <p:cNvSpPr/>
            <p:nvPr/>
          </p:nvSpPr>
          <p:spPr bwMode="auto">
            <a:xfrm>
              <a:off x="2992817" y="6366389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5" name="直線コネクタ 84"/>
            <p:cNvCxnSpPr>
              <a:stCxn id="155" idx="0"/>
            </p:cNvCxnSpPr>
            <p:nvPr/>
          </p:nvCxnSpPr>
          <p:spPr bwMode="auto">
            <a:xfrm flipV="1">
              <a:off x="2612857" y="5108813"/>
              <a:ext cx="398335" cy="59557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endCxn id="155" idx="0"/>
            </p:cNvCxnSpPr>
            <p:nvPr/>
          </p:nvCxnSpPr>
          <p:spPr bwMode="auto">
            <a:xfrm flipH="1" flipV="1">
              <a:off x="2612857" y="5704383"/>
              <a:ext cx="394932" cy="66521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>
              <a:stCxn id="156" idx="0"/>
            </p:cNvCxnSpPr>
            <p:nvPr/>
          </p:nvCxnSpPr>
          <p:spPr bwMode="auto">
            <a:xfrm flipV="1">
              <a:off x="3450936" y="5317410"/>
              <a:ext cx="250988" cy="40671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>
              <a:stCxn id="76" idx="7"/>
              <a:endCxn id="81" idx="2"/>
            </p:cNvCxnSpPr>
            <p:nvPr/>
          </p:nvCxnSpPr>
          <p:spPr bwMode="auto">
            <a:xfrm rot="5400000" flipH="1" flipV="1">
              <a:off x="2581221" y="4860913"/>
              <a:ext cx="195503" cy="6359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 bwMode="auto">
            <a:xfrm rot="5400000" flipH="1" flipV="1">
              <a:off x="3270973" y="5967049"/>
              <a:ext cx="195503" cy="6359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endCxn id="73" idx="1"/>
            </p:cNvCxnSpPr>
            <p:nvPr/>
          </p:nvCxnSpPr>
          <p:spPr bwMode="auto">
            <a:xfrm>
              <a:off x="3043145" y="5071376"/>
              <a:ext cx="654387" cy="20020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 bwMode="auto">
            <a:xfrm>
              <a:off x="2348640" y="6187256"/>
              <a:ext cx="654387" cy="20020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テキスト ボックス 8"/>
            <p:cNvSpPr txBox="1">
              <a:spLocks noChangeArrowheads="1"/>
            </p:cNvSpPr>
            <p:nvPr/>
          </p:nvSpPr>
          <p:spPr bwMode="auto">
            <a:xfrm>
              <a:off x="2753353" y="5312639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7</a:t>
              </a:r>
              <a:endParaRPr lang="en-US" altLang="ja-JP" sz="1200" dirty="0"/>
            </a:p>
          </p:txBody>
        </p:sp>
        <p:sp>
          <p:nvSpPr>
            <p:cNvPr id="104" name="テキスト ボックス 8"/>
            <p:cNvSpPr txBox="1">
              <a:spLocks noChangeArrowheads="1"/>
            </p:cNvSpPr>
            <p:nvPr/>
          </p:nvSpPr>
          <p:spPr bwMode="auto">
            <a:xfrm>
              <a:off x="3045585" y="5315895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7</a:t>
              </a:r>
              <a:endParaRPr lang="en-US" altLang="ja-JP" sz="1200" dirty="0"/>
            </a:p>
          </p:txBody>
        </p:sp>
        <p:sp>
          <p:nvSpPr>
            <p:cNvPr id="105" name="テキスト ボックス 8"/>
            <p:cNvSpPr txBox="1">
              <a:spLocks noChangeArrowheads="1"/>
            </p:cNvSpPr>
            <p:nvPr/>
          </p:nvSpPr>
          <p:spPr bwMode="auto">
            <a:xfrm>
              <a:off x="2744624" y="5876970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8</a:t>
              </a:r>
              <a:endParaRPr lang="en-US" altLang="ja-JP" sz="1200" dirty="0"/>
            </a:p>
          </p:txBody>
        </p:sp>
        <p:sp>
          <p:nvSpPr>
            <p:cNvPr id="106" name="テキスト ボックス 8"/>
            <p:cNvSpPr txBox="1">
              <a:spLocks noChangeArrowheads="1"/>
            </p:cNvSpPr>
            <p:nvPr/>
          </p:nvSpPr>
          <p:spPr bwMode="auto">
            <a:xfrm>
              <a:off x="2973137" y="5878614"/>
              <a:ext cx="3417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11</a:t>
              </a:r>
              <a:endParaRPr lang="en-US" altLang="ja-JP" sz="1200" dirty="0"/>
            </a:p>
          </p:txBody>
        </p:sp>
        <p:sp>
          <p:nvSpPr>
            <p:cNvPr id="107" name="テキスト ボックス 8"/>
            <p:cNvSpPr txBox="1">
              <a:spLocks noChangeArrowheads="1"/>
            </p:cNvSpPr>
            <p:nvPr/>
          </p:nvSpPr>
          <p:spPr bwMode="auto">
            <a:xfrm>
              <a:off x="2866291" y="5498578"/>
              <a:ext cx="3417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12</a:t>
              </a:r>
              <a:endParaRPr lang="en-US" altLang="ja-JP" sz="1200" dirty="0"/>
            </a:p>
          </p:txBody>
        </p:sp>
        <p:sp>
          <p:nvSpPr>
            <p:cNvPr id="108" name="テキスト ボックス 8"/>
            <p:cNvSpPr txBox="1">
              <a:spLocks noChangeArrowheads="1"/>
            </p:cNvSpPr>
            <p:nvPr/>
          </p:nvSpPr>
          <p:spPr bwMode="auto">
            <a:xfrm>
              <a:off x="2441479" y="4962394"/>
              <a:ext cx="3417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10</a:t>
              </a:r>
              <a:endParaRPr lang="en-US" altLang="ja-JP" sz="1200" dirty="0"/>
            </a:p>
          </p:txBody>
        </p:sp>
        <p:sp>
          <p:nvSpPr>
            <p:cNvPr id="109" name="テキスト ボックス 8"/>
            <p:cNvSpPr txBox="1">
              <a:spLocks noChangeArrowheads="1"/>
            </p:cNvSpPr>
            <p:nvPr/>
          </p:nvSpPr>
          <p:spPr bwMode="auto">
            <a:xfrm>
              <a:off x="3293628" y="4969048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5</a:t>
              </a:r>
              <a:endParaRPr lang="en-US" altLang="ja-JP" sz="1200" dirty="0"/>
            </a:p>
          </p:txBody>
        </p:sp>
        <p:sp>
          <p:nvSpPr>
            <p:cNvPr id="110" name="テキスト ボックス 8"/>
            <p:cNvSpPr txBox="1">
              <a:spLocks noChangeArrowheads="1"/>
            </p:cNvSpPr>
            <p:nvPr/>
          </p:nvSpPr>
          <p:spPr bwMode="auto">
            <a:xfrm>
              <a:off x="2124878" y="5621327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4</a:t>
              </a:r>
              <a:endParaRPr lang="en-US" altLang="ja-JP" sz="1200" dirty="0"/>
            </a:p>
          </p:txBody>
        </p:sp>
        <p:sp>
          <p:nvSpPr>
            <p:cNvPr id="112" name="テキスト ボックス 8"/>
            <p:cNvSpPr txBox="1">
              <a:spLocks noChangeArrowheads="1"/>
            </p:cNvSpPr>
            <p:nvPr/>
          </p:nvSpPr>
          <p:spPr bwMode="auto">
            <a:xfrm>
              <a:off x="2522442" y="6223679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3</a:t>
              </a:r>
              <a:endParaRPr lang="en-US" altLang="ja-JP" sz="1200" dirty="0"/>
            </a:p>
          </p:txBody>
        </p:sp>
        <p:sp>
          <p:nvSpPr>
            <p:cNvPr id="113" name="テキスト ボックス 8"/>
            <p:cNvSpPr txBox="1">
              <a:spLocks noChangeArrowheads="1"/>
            </p:cNvSpPr>
            <p:nvPr/>
          </p:nvSpPr>
          <p:spPr bwMode="auto">
            <a:xfrm>
              <a:off x="3265382" y="6234712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9</a:t>
              </a:r>
              <a:endParaRPr lang="en-US" altLang="ja-JP" sz="1200" dirty="0"/>
            </a:p>
          </p:txBody>
        </p:sp>
        <p:sp>
          <p:nvSpPr>
            <p:cNvPr id="115" name="テキスト ボックス 8"/>
            <p:cNvSpPr txBox="1">
              <a:spLocks noChangeArrowheads="1"/>
            </p:cNvSpPr>
            <p:nvPr/>
          </p:nvSpPr>
          <p:spPr bwMode="auto">
            <a:xfrm>
              <a:off x="2906424" y="4788024"/>
              <a:ext cx="2712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/>
                <a:t>a</a:t>
              </a:r>
            </a:p>
          </p:txBody>
        </p:sp>
        <p:sp>
          <p:nvSpPr>
            <p:cNvPr id="119" name="テキスト ボックス 8"/>
            <p:cNvSpPr txBox="1">
              <a:spLocks noChangeArrowheads="1"/>
            </p:cNvSpPr>
            <p:nvPr/>
          </p:nvSpPr>
          <p:spPr bwMode="auto">
            <a:xfrm>
              <a:off x="2898804" y="6378743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d</a:t>
              </a:r>
              <a:endParaRPr lang="en-US" altLang="ja-JP" sz="1400" dirty="0"/>
            </a:p>
          </p:txBody>
        </p:sp>
        <p:sp>
          <p:nvSpPr>
            <p:cNvPr id="120" name="テキスト ボックス 8"/>
            <p:cNvSpPr txBox="1">
              <a:spLocks noChangeArrowheads="1"/>
            </p:cNvSpPr>
            <p:nvPr/>
          </p:nvSpPr>
          <p:spPr bwMode="auto">
            <a:xfrm>
              <a:off x="3700076" y="5950887"/>
              <a:ext cx="27443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 smtClean="0"/>
                <a:t>e</a:t>
              </a:r>
              <a:endParaRPr lang="en-US" altLang="ja-JP" sz="1400" dirty="0"/>
            </a:p>
          </p:txBody>
        </p:sp>
        <p:sp>
          <p:nvSpPr>
            <p:cNvPr id="152" name="円/楕円 151"/>
            <p:cNvSpPr/>
            <p:nvPr/>
          </p:nvSpPr>
          <p:spPr bwMode="auto">
            <a:xfrm>
              <a:off x="2576819" y="5697939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3" name="円/楕円 152"/>
            <p:cNvSpPr/>
            <p:nvPr/>
          </p:nvSpPr>
          <p:spPr bwMode="auto">
            <a:xfrm>
              <a:off x="3407574" y="5697376"/>
              <a:ext cx="64856" cy="648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5" name="テキスト ボックス 8"/>
            <p:cNvSpPr txBox="1">
              <a:spLocks noChangeArrowheads="1"/>
            </p:cNvSpPr>
            <p:nvPr/>
          </p:nvSpPr>
          <p:spPr bwMode="auto">
            <a:xfrm>
              <a:off x="2478044" y="5704383"/>
              <a:ext cx="269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/>
                <a:t>g</a:t>
              </a:r>
            </a:p>
          </p:txBody>
        </p:sp>
        <p:sp>
          <p:nvSpPr>
            <p:cNvPr id="156" name="テキスト ボックス 8"/>
            <p:cNvSpPr txBox="1">
              <a:spLocks noChangeArrowheads="1"/>
            </p:cNvSpPr>
            <p:nvPr/>
          </p:nvSpPr>
          <p:spPr bwMode="auto">
            <a:xfrm>
              <a:off x="3311314" y="5724128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400" dirty="0"/>
                <a:t>h</a:t>
              </a:r>
            </a:p>
          </p:txBody>
        </p:sp>
        <p:sp>
          <p:nvSpPr>
            <p:cNvPr id="165" name="テキスト ボックス 8"/>
            <p:cNvSpPr txBox="1">
              <a:spLocks noChangeArrowheads="1"/>
            </p:cNvSpPr>
            <p:nvPr/>
          </p:nvSpPr>
          <p:spPr bwMode="auto">
            <a:xfrm>
              <a:off x="2416125" y="5322728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9</a:t>
              </a:r>
              <a:endParaRPr lang="en-US" altLang="ja-JP" sz="1200" dirty="0"/>
            </a:p>
          </p:txBody>
        </p:sp>
        <p:sp>
          <p:nvSpPr>
            <p:cNvPr id="166" name="テキスト ボックス 8"/>
            <p:cNvSpPr txBox="1">
              <a:spLocks noChangeArrowheads="1"/>
            </p:cNvSpPr>
            <p:nvPr/>
          </p:nvSpPr>
          <p:spPr bwMode="auto">
            <a:xfrm>
              <a:off x="3377047" y="5334947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6</a:t>
              </a:r>
              <a:endParaRPr lang="en-US" altLang="ja-JP" sz="1200" dirty="0"/>
            </a:p>
          </p:txBody>
        </p:sp>
        <p:sp>
          <p:nvSpPr>
            <p:cNvPr id="167" name="テキスト ボックス 8"/>
            <p:cNvSpPr txBox="1">
              <a:spLocks noChangeArrowheads="1"/>
            </p:cNvSpPr>
            <p:nvPr/>
          </p:nvSpPr>
          <p:spPr bwMode="auto">
            <a:xfrm>
              <a:off x="3390333" y="5879177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7</a:t>
              </a:r>
              <a:endParaRPr lang="en-US" altLang="ja-JP" sz="1200" dirty="0"/>
            </a:p>
          </p:txBody>
        </p:sp>
        <p:sp>
          <p:nvSpPr>
            <p:cNvPr id="168" name="テキスト ボックス 8"/>
            <p:cNvSpPr txBox="1">
              <a:spLocks noChangeArrowheads="1"/>
            </p:cNvSpPr>
            <p:nvPr/>
          </p:nvSpPr>
          <p:spPr bwMode="auto">
            <a:xfrm>
              <a:off x="2392310" y="5882433"/>
              <a:ext cx="2632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200" dirty="0" smtClean="0"/>
                <a:t>9</a:t>
              </a:r>
              <a:endParaRPr lang="en-US" altLang="ja-JP" sz="1200" dirty="0"/>
            </a:p>
          </p:txBody>
        </p:sp>
      </p:grpSp>
      <p:cxnSp>
        <p:nvCxnSpPr>
          <p:cNvPr id="114" name="直線コネクタ 113"/>
          <p:cNvCxnSpPr>
            <a:stCxn id="119" idx="0"/>
            <a:endCxn id="156" idx="0"/>
          </p:cNvCxnSpPr>
          <p:nvPr/>
        </p:nvCxnSpPr>
        <p:spPr bwMode="auto">
          <a:xfrm flipV="1">
            <a:off x="3212996" y="3563888"/>
            <a:ext cx="412510" cy="6546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stCxn id="72" idx="3"/>
            <a:endCxn id="155" idx="0"/>
          </p:cNvCxnSpPr>
          <p:nvPr/>
        </p:nvCxnSpPr>
        <p:spPr bwMode="auto">
          <a:xfrm flipV="1">
            <a:off x="2494636" y="3544143"/>
            <a:ext cx="292791" cy="4825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>
            <a:stCxn id="155" idx="0"/>
            <a:endCxn id="76" idx="5"/>
          </p:cNvCxnSpPr>
          <p:nvPr/>
        </p:nvCxnSpPr>
        <p:spPr bwMode="auto">
          <a:xfrm flipH="1" flipV="1">
            <a:off x="2535582" y="3162243"/>
            <a:ext cx="251845" cy="381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5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18559</TotalTime>
  <Words>189</Words>
  <Application>Microsoft Office PowerPoint</Application>
  <PresentationFormat>画面に合わせる (4:3)</PresentationFormat>
  <Paragraphs>145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masao tsugaki</cp:lastModifiedBy>
  <cp:revision>314</cp:revision>
  <dcterms:created xsi:type="dcterms:W3CDTF">2011-05-06T06:23:08Z</dcterms:created>
  <dcterms:modified xsi:type="dcterms:W3CDTF">2015-07-06T01:36:14Z</dcterms:modified>
</cp:coreProperties>
</file>