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6858000" cy="9144000" type="screen4x3"/>
  <p:notesSz cx="6735763" cy="986948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9" d="100"/>
          <a:sy n="89" d="100"/>
        </p:scale>
        <p:origin x="1260" y="-2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45692-03A6-4E72-9ED8-DC8A023713CF}" type="datetimeFigureOut">
              <a:rPr kumimoji="1" lang="ja-JP" altLang="en-US" smtClean="0"/>
              <a:pPr/>
              <a:t>2016/5/13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C8CB5-0066-4251-BA1E-807E8983763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45692-03A6-4E72-9ED8-DC8A023713CF}" type="datetimeFigureOut">
              <a:rPr kumimoji="1" lang="ja-JP" altLang="en-US" smtClean="0"/>
              <a:pPr/>
              <a:t>2016/5/13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C8CB5-0066-4251-BA1E-807E8983763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45692-03A6-4E72-9ED8-DC8A023713CF}" type="datetimeFigureOut">
              <a:rPr kumimoji="1" lang="ja-JP" altLang="en-US" smtClean="0"/>
              <a:pPr/>
              <a:t>2016/5/13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C8CB5-0066-4251-BA1E-807E8983763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45692-03A6-4E72-9ED8-DC8A023713CF}" type="datetimeFigureOut">
              <a:rPr kumimoji="1" lang="ja-JP" altLang="en-US" smtClean="0"/>
              <a:pPr/>
              <a:t>2016/5/13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C8CB5-0066-4251-BA1E-807E8983763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45692-03A6-4E72-9ED8-DC8A023713CF}" type="datetimeFigureOut">
              <a:rPr kumimoji="1" lang="ja-JP" altLang="en-US" smtClean="0"/>
              <a:pPr/>
              <a:t>2016/5/13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C8CB5-0066-4251-BA1E-807E8983763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45692-03A6-4E72-9ED8-DC8A023713CF}" type="datetimeFigureOut">
              <a:rPr kumimoji="1" lang="ja-JP" altLang="en-US" smtClean="0"/>
              <a:pPr/>
              <a:t>2016/5/13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C8CB5-0066-4251-BA1E-807E8983763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45692-03A6-4E72-9ED8-DC8A023713CF}" type="datetimeFigureOut">
              <a:rPr kumimoji="1" lang="ja-JP" altLang="en-US" smtClean="0"/>
              <a:pPr/>
              <a:t>2016/5/13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C8CB5-0066-4251-BA1E-807E8983763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45692-03A6-4E72-9ED8-DC8A023713CF}" type="datetimeFigureOut">
              <a:rPr kumimoji="1" lang="ja-JP" altLang="en-US" smtClean="0"/>
              <a:pPr/>
              <a:t>2016/5/13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C8CB5-0066-4251-BA1E-807E8983763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45692-03A6-4E72-9ED8-DC8A023713CF}" type="datetimeFigureOut">
              <a:rPr kumimoji="1" lang="ja-JP" altLang="en-US" smtClean="0"/>
              <a:pPr/>
              <a:t>2016/5/13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C8CB5-0066-4251-BA1E-807E8983763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45692-03A6-4E72-9ED8-DC8A023713CF}" type="datetimeFigureOut">
              <a:rPr kumimoji="1" lang="ja-JP" altLang="en-US" smtClean="0"/>
              <a:pPr/>
              <a:t>2016/5/13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C8CB5-0066-4251-BA1E-807E8983763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45692-03A6-4E72-9ED8-DC8A023713CF}" type="datetimeFigureOut">
              <a:rPr kumimoji="1" lang="ja-JP" altLang="en-US" smtClean="0"/>
              <a:pPr/>
              <a:t>2016/5/13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C8CB5-0066-4251-BA1E-807E8983763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A45692-03A6-4E72-9ED8-DC8A023713CF}" type="datetimeFigureOut">
              <a:rPr kumimoji="1" lang="ja-JP" altLang="en-US" smtClean="0"/>
              <a:pPr/>
              <a:t>2016/5/13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DC8CB5-0066-4251-BA1E-807E8983763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88640" y="179512"/>
            <a:ext cx="5941050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00" dirty="0"/>
              <a:t>2016</a:t>
            </a:r>
            <a:r>
              <a:rPr lang="ja-JP" altLang="en-US" sz="1000" dirty="0"/>
              <a:t>年度 有限幾何学 中間試験</a:t>
            </a:r>
            <a:endParaRPr lang="en-US" altLang="ja-JP" sz="1000" dirty="0"/>
          </a:p>
          <a:p>
            <a:endParaRPr lang="en-US" altLang="ja-JP" sz="1000" dirty="0"/>
          </a:p>
          <a:p>
            <a:endParaRPr lang="en-US" altLang="ja-JP" sz="10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1000" dirty="0"/>
              <a:t>問</a:t>
            </a:r>
            <a:r>
              <a:rPr lang="en-US" altLang="ja-JP" sz="1000" dirty="0"/>
              <a:t>1</a:t>
            </a:r>
            <a:r>
              <a:rPr lang="ja-JP" altLang="en-US" sz="1000" dirty="0"/>
              <a:t>　</a:t>
            </a:r>
            <a:r>
              <a:rPr lang="ja-JP" altLang="en-US" sz="1000" dirty="0">
                <a:ea typeface="ＭＳ Ｐゴシック" charset="-128"/>
              </a:rPr>
              <a:t>次のグラフを描け．（描けない場合は理由を述べよ）　各</a:t>
            </a:r>
            <a:r>
              <a:rPr lang="en-US" altLang="ja-JP" sz="1000" dirty="0">
                <a:ea typeface="ＭＳ Ｐゴシック" charset="-128"/>
              </a:rPr>
              <a:t>20</a:t>
            </a:r>
            <a:r>
              <a:rPr lang="ja-JP" altLang="en-US" sz="1000" dirty="0">
                <a:ea typeface="ＭＳ Ｐゴシック" charset="-128"/>
              </a:rPr>
              <a:t>点</a:t>
            </a:r>
            <a:endParaRPr lang="en-US" altLang="ja-JP" sz="1000" dirty="0">
              <a:ea typeface="ＭＳ Ｐゴシック" charset="-128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1000" dirty="0">
              <a:ea typeface="ＭＳ Ｐゴシック" charset="-128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en-US" altLang="ja-JP" sz="1000" dirty="0">
                <a:ea typeface="ＭＳ Ｐゴシック" charset="-128"/>
              </a:rPr>
              <a:t>(1)</a:t>
            </a:r>
            <a:r>
              <a:rPr lang="ja-JP" altLang="en-US" sz="1000" dirty="0">
                <a:ea typeface="ＭＳ Ｐゴシック" charset="-128"/>
              </a:rPr>
              <a:t>　次数として，</a:t>
            </a:r>
            <a:r>
              <a:rPr lang="en-US" altLang="ja-JP" sz="1000" dirty="0">
                <a:ea typeface="ＭＳ Ｐゴシック" charset="-128"/>
              </a:rPr>
              <a:t>1,1,2,2,3 </a:t>
            </a:r>
            <a:r>
              <a:rPr lang="ja-JP" altLang="en-US" sz="1000" dirty="0">
                <a:ea typeface="ＭＳ Ｐゴシック" charset="-128"/>
              </a:rPr>
              <a:t>の数をもつグラフ</a:t>
            </a:r>
            <a:endParaRPr lang="en-US" altLang="ja-JP" sz="1000" dirty="0">
              <a:ea typeface="ＭＳ Ｐゴシック" charset="-128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en-US" altLang="ja-JP" sz="1000" dirty="0">
                <a:ea typeface="ＭＳ Ｐゴシック" charset="-128"/>
              </a:rPr>
              <a:t>(2)</a:t>
            </a:r>
            <a:r>
              <a:rPr lang="ja-JP" altLang="en-US" sz="1000" dirty="0">
                <a:ea typeface="ＭＳ Ｐゴシック" charset="-128"/>
              </a:rPr>
              <a:t>　</a:t>
            </a:r>
            <a:r>
              <a:rPr lang="en-US" altLang="ja-JP" sz="1000" dirty="0">
                <a:ea typeface="ＭＳ Ｐゴシック" charset="-128"/>
              </a:rPr>
              <a:t>K</a:t>
            </a:r>
            <a:r>
              <a:rPr lang="en-US" altLang="ja-JP" sz="1000" baseline="-25000" dirty="0">
                <a:ea typeface="ＭＳ Ｐゴシック" charset="-128"/>
              </a:rPr>
              <a:t>1,3</a:t>
            </a:r>
            <a:r>
              <a:rPr lang="ja-JP" altLang="en-US" sz="1000" dirty="0">
                <a:ea typeface="ＭＳ Ｐゴシック" charset="-128"/>
              </a:rPr>
              <a:t>を誘導部分グラフとして含む正則グラフ</a:t>
            </a:r>
            <a:endParaRPr lang="en-US" altLang="ja-JP" sz="1000" dirty="0"/>
          </a:p>
          <a:p>
            <a:pPr marL="228600" indent="-228600"/>
            <a:endParaRPr lang="en-US" altLang="ja-JP" sz="1000" dirty="0"/>
          </a:p>
          <a:p>
            <a:pPr marL="228600" indent="-228600"/>
            <a:endParaRPr lang="en-US" altLang="ja-JP" sz="1000" dirty="0"/>
          </a:p>
          <a:p>
            <a:pPr marL="228600" indent="-228600"/>
            <a:r>
              <a:rPr lang="ja-JP" altLang="en-US" sz="1000" dirty="0"/>
              <a:t>問</a:t>
            </a:r>
            <a:r>
              <a:rPr lang="en-US" altLang="ja-JP" sz="1000" dirty="0"/>
              <a:t>2</a:t>
            </a:r>
            <a:r>
              <a:rPr lang="ja-JP" altLang="en-US" sz="1000" dirty="0"/>
              <a:t>　次の問に答えよ． （ただし，オイラーの定理は授業で紹介したものとする）　各</a:t>
            </a:r>
            <a:r>
              <a:rPr lang="en-US" altLang="ja-JP" sz="1000" dirty="0"/>
              <a:t>20</a:t>
            </a:r>
            <a:r>
              <a:rPr lang="ja-JP" altLang="en-US" sz="1000" dirty="0"/>
              <a:t>点</a:t>
            </a:r>
            <a:endParaRPr lang="en-US" altLang="ja-JP" sz="1000" dirty="0"/>
          </a:p>
          <a:p>
            <a:pPr marL="228600" indent="-228600"/>
            <a:endParaRPr lang="en-US" altLang="ja-JP" sz="1000" dirty="0"/>
          </a:p>
          <a:p>
            <a:pPr marL="228600" indent="-228600"/>
            <a:r>
              <a:rPr lang="en-US" altLang="ja-JP" sz="1000" dirty="0"/>
              <a:t>(1) </a:t>
            </a:r>
            <a:r>
              <a:rPr lang="ja-JP" altLang="en-US" sz="1000" dirty="0"/>
              <a:t>奇点の個数が</a:t>
            </a:r>
            <a:r>
              <a:rPr lang="en-US" altLang="ja-JP" sz="1000" dirty="0"/>
              <a:t>2</a:t>
            </a:r>
            <a:r>
              <a:rPr lang="ja-JP" altLang="en-US" sz="1000" dirty="0"/>
              <a:t>であることがオイラー小道を持つための必要十分条件であることを証明せよ．</a:t>
            </a:r>
            <a:endParaRPr lang="en-US" altLang="ja-JP" sz="1000" dirty="0"/>
          </a:p>
          <a:p>
            <a:pPr marL="228600" indent="-228600"/>
            <a:r>
              <a:rPr lang="ja-JP" altLang="en-US" sz="1000" dirty="0"/>
              <a:t>　 </a:t>
            </a:r>
            <a:r>
              <a:rPr lang="en-US" altLang="ja-JP" sz="1000" dirty="0"/>
              <a:t> </a:t>
            </a:r>
            <a:r>
              <a:rPr lang="ja-JP" altLang="en-US" sz="1000" dirty="0"/>
              <a:t>（</a:t>
            </a:r>
            <a:r>
              <a:rPr lang="en-US" altLang="ja-JP" sz="1000" dirty="0"/>
              <a:t> </a:t>
            </a:r>
            <a:r>
              <a:rPr lang="ja-JP" altLang="en-US" sz="1000" dirty="0"/>
              <a:t>オイラーの定理を用いてもよい）</a:t>
            </a:r>
            <a:endParaRPr lang="en-US" altLang="ja-JP" sz="1000" dirty="0"/>
          </a:p>
          <a:p>
            <a:pPr marL="228600" indent="-228600"/>
            <a:endParaRPr lang="en-US" altLang="ja-JP" sz="1000" dirty="0"/>
          </a:p>
          <a:p>
            <a:pPr marL="228600" indent="-228600"/>
            <a:r>
              <a:rPr lang="en-US" altLang="ja-JP" sz="1000" dirty="0"/>
              <a:t>(2) G</a:t>
            </a:r>
            <a:r>
              <a:rPr lang="ja-JP" altLang="en-US" sz="1000" dirty="0" err="1"/>
              <a:t>を位</a:t>
            </a:r>
            <a:r>
              <a:rPr lang="ja-JP" altLang="en-US" sz="1000" dirty="0"/>
              <a:t>数</a:t>
            </a:r>
            <a:r>
              <a:rPr lang="en-US" altLang="ja-JP" sz="1000" dirty="0"/>
              <a:t>n</a:t>
            </a:r>
            <a:r>
              <a:rPr lang="ja-JP" altLang="en-US" sz="1000" dirty="0"/>
              <a:t>のハミルトングラフとし，ある</a:t>
            </a:r>
            <a:r>
              <a:rPr lang="en-US" altLang="ja-JP" sz="1000" dirty="0"/>
              <a:t>2</a:t>
            </a:r>
            <a:r>
              <a:rPr lang="ja-JP" altLang="en-US" sz="1000" dirty="0"/>
              <a:t>頂点</a:t>
            </a:r>
            <a:r>
              <a:rPr lang="en-US" altLang="ja-JP" sz="1000" dirty="0" err="1"/>
              <a:t>u,v</a:t>
            </a:r>
            <a:r>
              <a:rPr lang="ja-JP" altLang="en-US" sz="1000" dirty="0"/>
              <a:t>∊</a:t>
            </a:r>
            <a:r>
              <a:rPr lang="en-US" altLang="ja-JP" sz="1000" dirty="0"/>
              <a:t>V(G)</a:t>
            </a:r>
            <a:r>
              <a:rPr lang="ja-JP" altLang="en-US" sz="1000" dirty="0"/>
              <a:t>に対し，</a:t>
            </a:r>
            <a:r>
              <a:rPr lang="en-US" altLang="ja-JP" sz="1000" dirty="0" err="1"/>
              <a:t>uv</a:t>
            </a:r>
            <a:r>
              <a:rPr lang="ja-JP" altLang="en-US" sz="1000" dirty="0"/>
              <a:t>∊</a:t>
            </a:r>
            <a:r>
              <a:rPr lang="en-US" altLang="ja-JP" sz="1000" dirty="0"/>
              <a:t>E(G)</a:t>
            </a:r>
            <a:r>
              <a:rPr lang="ja-JP" altLang="en-US" sz="1000" dirty="0"/>
              <a:t>かつ</a:t>
            </a:r>
            <a:r>
              <a:rPr lang="en-US" altLang="ja-JP" sz="1000" dirty="0" err="1"/>
              <a:t>d</a:t>
            </a:r>
            <a:r>
              <a:rPr lang="en-US" altLang="ja-JP" sz="800" dirty="0" err="1"/>
              <a:t>G</a:t>
            </a:r>
            <a:r>
              <a:rPr lang="en-US" altLang="ja-JP" sz="1000" dirty="0"/>
              <a:t>(u)+</a:t>
            </a:r>
            <a:r>
              <a:rPr lang="en-US" altLang="ja-JP" sz="1000" dirty="0" err="1"/>
              <a:t>d</a:t>
            </a:r>
            <a:r>
              <a:rPr lang="en-US" altLang="ja-JP" sz="800" dirty="0" err="1"/>
              <a:t>G</a:t>
            </a:r>
            <a:r>
              <a:rPr lang="en-US" altLang="ja-JP" sz="1000" dirty="0"/>
              <a:t>(v)</a:t>
            </a:r>
            <a:r>
              <a:rPr lang="ja-JP" altLang="en-US" sz="1000" dirty="0"/>
              <a:t>≧</a:t>
            </a:r>
            <a:r>
              <a:rPr lang="en-US" altLang="ja-JP" sz="1000" dirty="0"/>
              <a:t>n+2</a:t>
            </a:r>
            <a:r>
              <a:rPr lang="ja-JP" altLang="en-US" sz="1000" dirty="0"/>
              <a:t>であるとする．</a:t>
            </a:r>
            <a:endParaRPr lang="en-US" altLang="ja-JP" sz="1000" dirty="0"/>
          </a:p>
          <a:p>
            <a:pPr marL="228600" indent="-228600"/>
            <a:r>
              <a:rPr lang="ja-JP" altLang="en-US" sz="1000" dirty="0"/>
              <a:t>　　このとき，</a:t>
            </a:r>
            <a:r>
              <a:rPr lang="en-US" altLang="ja-JP" sz="1000" dirty="0"/>
              <a:t>G-</a:t>
            </a:r>
            <a:r>
              <a:rPr lang="en-US" altLang="ja-JP" sz="1000" dirty="0" err="1"/>
              <a:t>uv</a:t>
            </a:r>
            <a:r>
              <a:rPr lang="ja-JP" altLang="en-US" sz="1000" dirty="0"/>
              <a:t>もハミルトングラフであることを証明せよ．</a:t>
            </a:r>
            <a:endParaRPr lang="en-US" altLang="ja-JP" sz="1000" dirty="0"/>
          </a:p>
          <a:p>
            <a:pPr marL="228600" indent="-228600"/>
            <a:endParaRPr lang="en-US" altLang="ja-JP" sz="1000" dirty="0"/>
          </a:p>
          <a:p>
            <a:pPr marL="228600" indent="-228600"/>
            <a:endParaRPr lang="en-US" altLang="ja-JP" sz="1000" dirty="0"/>
          </a:p>
          <a:p>
            <a:pPr marL="228600" indent="-228600"/>
            <a:r>
              <a:rPr lang="ja-JP" altLang="en-US" sz="1000" dirty="0"/>
              <a:t>問</a:t>
            </a:r>
            <a:r>
              <a:rPr lang="en-US" altLang="ja-JP" sz="1000" dirty="0"/>
              <a:t>3</a:t>
            </a:r>
            <a:r>
              <a:rPr lang="ja-JP" altLang="en-US" sz="1000" dirty="0"/>
              <a:t>　下図の重み付きグラフについて，次の各問に答えよ． （答えのみでよい） 　各</a:t>
            </a:r>
            <a:r>
              <a:rPr lang="en-US" altLang="ja-JP" sz="1000" dirty="0"/>
              <a:t>10</a:t>
            </a:r>
            <a:r>
              <a:rPr lang="ja-JP" altLang="en-US" sz="1000" dirty="0"/>
              <a:t>点</a:t>
            </a:r>
            <a:endParaRPr lang="en-US" altLang="ja-JP" sz="1000" dirty="0"/>
          </a:p>
          <a:p>
            <a:pPr marL="228600" indent="-228600"/>
            <a:r>
              <a:rPr lang="ja-JP" altLang="en-US" sz="1000" dirty="0"/>
              <a:t>　　　</a:t>
            </a:r>
            <a:endParaRPr lang="en-US" altLang="ja-JP" sz="1000" dirty="0"/>
          </a:p>
          <a:p>
            <a:pPr marL="228600" indent="-228600"/>
            <a:r>
              <a:rPr lang="en-US" altLang="ja-JP" sz="1000" dirty="0"/>
              <a:t>(1)</a:t>
            </a:r>
            <a:r>
              <a:rPr lang="ja-JP" altLang="en-US" sz="1000" dirty="0"/>
              <a:t>　</a:t>
            </a:r>
            <a:r>
              <a:rPr lang="ja-JP" altLang="en-US" sz="1000" dirty="0">
                <a:ea typeface="ＭＳ Ｐゴシック" charset="-128"/>
              </a:rPr>
              <a:t>重み最小の</a:t>
            </a:r>
            <a:r>
              <a:rPr lang="en-US" altLang="ja-JP" sz="1000" dirty="0">
                <a:ea typeface="ＭＳ Ｐゴシック" charset="-128"/>
              </a:rPr>
              <a:t>A-B </a:t>
            </a:r>
            <a:r>
              <a:rPr lang="ja-JP" altLang="en-US" sz="1000" dirty="0">
                <a:ea typeface="ＭＳ Ｐゴシック" charset="-128"/>
              </a:rPr>
              <a:t>道とその重さ</a:t>
            </a:r>
            <a:r>
              <a:rPr lang="ja-JP" altLang="en-US" sz="1000" dirty="0"/>
              <a:t>を</a:t>
            </a:r>
            <a:r>
              <a:rPr lang="ja-JP" altLang="en-US" sz="1000" dirty="0">
                <a:ea typeface="ＭＳ Ｐゴシック" charset="-128"/>
              </a:rPr>
              <a:t>求めよ．</a:t>
            </a:r>
            <a:endParaRPr lang="en-US" altLang="ja-JP" sz="1000" dirty="0"/>
          </a:p>
          <a:p>
            <a:pPr marL="228600" indent="-228600"/>
            <a:endParaRPr lang="en-US" altLang="ja-JP" sz="1000" dirty="0"/>
          </a:p>
          <a:p>
            <a:pPr marL="228600" indent="-228600"/>
            <a:r>
              <a:rPr lang="en-US" altLang="ja-JP" sz="1000" dirty="0"/>
              <a:t>(2)</a:t>
            </a:r>
            <a:r>
              <a:rPr lang="ja-JP" altLang="en-US" sz="1000" dirty="0"/>
              <a:t>　全ての辺を通る重み最小の閉歩道の重さを求めよ．</a:t>
            </a:r>
            <a:endParaRPr lang="en-US" altLang="ja-JP" sz="1000" dirty="0"/>
          </a:p>
          <a:p>
            <a:pPr marL="228600" indent="-228600"/>
            <a:r>
              <a:rPr lang="ja-JP" altLang="en-US" sz="1000" dirty="0"/>
              <a:t>　　　 　</a:t>
            </a:r>
            <a:endParaRPr lang="en-US" altLang="ja-JP" sz="1000" dirty="0"/>
          </a:p>
          <a:p>
            <a:endParaRPr kumimoji="1" lang="en-US" altLang="ja-JP" sz="1000" dirty="0"/>
          </a:p>
          <a:p>
            <a:endParaRPr kumimoji="1" lang="en-US" altLang="ja-JP" sz="1000" dirty="0"/>
          </a:p>
          <a:p>
            <a:pPr marL="228600" indent="-228600"/>
            <a:endParaRPr lang="en-US" altLang="ja-JP" sz="1000" dirty="0"/>
          </a:p>
          <a:p>
            <a:pPr marL="228600" indent="-228600"/>
            <a:r>
              <a:rPr kumimoji="1" lang="en-US" altLang="ja-JP" sz="1000" dirty="0"/>
              <a:t> </a:t>
            </a:r>
          </a:p>
        </p:txBody>
      </p:sp>
      <p:grpSp>
        <p:nvGrpSpPr>
          <p:cNvPr id="57" name="グループ化 56"/>
          <p:cNvGrpSpPr>
            <a:grpSpLocks noChangeAspect="1"/>
          </p:cNvGrpSpPr>
          <p:nvPr/>
        </p:nvGrpSpPr>
        <p:grpSpPr>
          <a:xfrm>
            <a:off x="1268760" y="4355976"/>
            <a:ext cx="3481833" cy="1744942"/>
            <a:chOff x="790104" y="5538922"/>
            <a:chExt cx="1861939" cy="933124"/>
          </a:xfrm>
        </p:grpSpPr>
        <p:grpSp>
          <p:nvGrpSpPr>
            <p:cNvPr id="58" name="グループ化 57"/>
            <p:cNvGrpSpPr/>
            <p:nvPr/>
          </p:nvGrpSpPr>
          <p:grpSpPr>
            <a:xfrm>
              <a:off x="1232061" y="5538922"/>
              <a:ext cx="1379438" cy="933124"/>
              <a:chOff x="4108822" y="3087390"/>
              <a:chExt cx="2232248" cy="1510010"/>
            </a:xfrm>
          </p:grpSpPr>
          <p:sp>
            <p:nvSpPr>
              <p:cNvPr id="84" name="円/楕円 64"/>
              <p:cNvSpPr/>
              <p:nvPr/>
            </p:nvSpPr>
            <p:spPr>
              <a:xfrm>
                <a:off x="4108822" y="3811662"/>
                <a:ext cx="72008" cy="72008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6" name="円/楕円 65"/>
              <p:cNvSpPr/>
              <p:nvPr/>
            </p:nvSpPr>
            <p:spPr>
              <a:xfrm>
                <a:off x="5548982" y="3811662"/>
                <a:ext cx="72008" cy="72008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7" name="円/楕円 66"/>
              <p:cNvSpPr/>
              <p:nvPr/>
            </p:nvSpPr>
            <p:spPr>
              <a:xfrm>
                <a:off x="4831060" y="3087390"/>
                <a:ext cx="72008" cy="72008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8" name="円/楕円 67"/>
              <p:cNvSpPr/>
              <p:nvPr/>
            </p:nvSpPr>
            <p:spPr>
              <a:xfrm>
                <a:off x="4835252" y="4525392"/>
                <a:ext cx="72008" cy="72008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89" name="直線コネクタ 88"/>
              <p:cNvCxnSpPr/>
              <p:nvPr/>
            </p:nvCxnSpPr>
            <p:spPr>
              <a:xfrm rot="5400000" flipH="1" flipV="1">
                <a:off x="4133205" y="3137170"/>
                <a:ext cx="724272" cy="72223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直線コネクタ 90"/>
              <p:cNvCxnSpPr>
                <a:endCxn id="86" idx="5"/>
              </p:cNvCxnSpPr>
              <p:nvPr/>
            </p:nvCxnSpPr>
            <p:spPr>
              <a:xfrm rot="16200000" flipH="1">
                <a:off x="4873414" y="3136093"/>
                <a:ext cx="739127" cy="734935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" name="直線コネクタ 91"/>
              <p:cNvCxnSpPr/>
              <p:nvPr/>
            </p:nvCxnSpPr>
            <p:spPr>
              <a:xfrm rot="16200000" flipH="1">
                <a:off x="4146984" y="3847669"/>
                <a:ext cx="739127" cy="734935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4" name="直線コネクタ 93"/>
              <p:cNvCxnSpPr/>
              <p:nvPr/>
            </p:nvCxnSpPr>
            <p:spPr>
              <a:xfrm rot="5400000" flipH="1" flipV="1">
                <a:off x="4872335" y="3846587"/>
                <a:ext cx="724272" cy="72223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5" name="直線コネクタ 94"/>
              <p:cNvCxnSpPr>
                <a:endCxn id="86" idx="6"/>
              </p:cNvCxnSpPr>
              <p:nvPr/>
            </p:nvCxnSpPr>
            <p:spPr>
              <a:xfrm flipV="1">
                <a:off x="4146922" y="3847666"/>
                <a:ext cx="1474068" cy="425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7" name="直線コネクタ 96"/>
              <p:cNvCxnSpPr>
                <a:endCxn id="100" idx="3"/>
              </p:cNvCxnSpPr>
              <p:nvPr/>
            </p:nvCxnSpPr>
            <p:spPr>
              <a:xfrm flipV="1">
                <a:off x="4875510" y="3868933"/>
                <a:ext cx="1404097" cy="69671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8" name="直線コネクタ 97"/>
              <p:cNvCxnSpPr>
                <a:stCxn id="100" idx="1"/>
              </p:cNvCxnSpPr>
              <p:nvPr/>
            </p:nvCxnSpPr>
            <p:spPr>
              <a:xfrm rot="16200000" flipV="1">
                <a:off x="5226026" y="2764433"/>
                <a:ext cx="692525" cy="1414639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0" name="円/楕円 89"/>
              <p:cNvSpPr/>
              <p:nvPr/>
            </p:nvSpPr>
            <p:spPr>
              <a:xfrm>
                <a:off x="6269062" y="3807470"/>
                <a:ext cx="72008" cy="72008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60" name="テキスト ボックス 95"/>
            <p:cNvSpPr txBox="1">
              <a:spLocks noChangeArrowheads="1"/>
            </p:cNvSpPr>
            <p:nvPr/>
          </p:nvSpPr>
          <p:spPr bwMode="auto">
            <a:xfrm>
              <a:off x="2553257" y="5863952"/>
              <a:ext cx="98786" cy="1398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 altLang="ja-JP" sz="1100" dirty="0"/>
            </a:p>
          </p:txBody>
        </p:sp>
        <p:sp>
          <p:nvSpPr>
            <p:cNvPr id="61" name="テキスト ボックス 95"/>
            <p:cNvSpPr txBox="1">
              <a:spLocks noChangeArrowheads="1"/>
            </p:cNvSpPr>
            <p:nvPr/>
          </p:nvSpPr>
          <p:spPr bwMode="auto">
            <a:xfrm>
              <a:off x="1472124" y="6124323"/>
              <a:ext cx="256802" cy="261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sz="1100" dirty="0"/>
                <a:t>2</a:t>
              </a:r>
            </a:p>
          </p:txBody>
        </p:sp>
        <p:sp>
          <p:nvSpPr>
            <p:cNvPr id="62" name="テキスト ボックス 95"/>
            <p:cNvSpPr txBox="1">
              <a:spLocks noChangeArrowheads="1"/>
            </p:cNvSpPr>
            <p:nvPr/>
          </p:nvSpPr>
          <p:spPr bwMode="auto">
            <a:xfrm>
              <a:off x="1472124" y="5747758"/>
              <a:ext cx="256802" cy="261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sz="1100" dirty="0"/>
                <a:t>1</a:t>
              </a:r>
            </a:p>
          </p:txBody>
        </p:sp>
        <p:sp>
          <p:nvSpPr>
            <p:cNvPr id="63" name="テキスト ボックス 95"/>
            <p:cNvSpPr txBox="1">
              <a:spLocks noChangeArrowheads="1"/>
            </p:cNvSpPr>
            <p:nvPr/>
          </p:nvSpPr>
          <p:spPr bwMode="auto">
            <a:xfrm>
              <a:off x="1786153" y="6124889"/>
              <a:ext cx="256802" cy="261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sz="1100" dirty="0"/>
                <a:t>3</a:t>
              </a:r>
            </a:p>
          </p:txBody>
        </p:sp>
        <p:sp>
          <p:nvSpPr>
            <p:cNvPr id="65" name="テキスト ボックス 95"/>
            <p:cNvSpPr txBox="1">
              <a:spLocks noChangeArrowheads="1"/>
            </p:cNvSpPr>
            <p:nvPr/>
          </p:nvSpPr>
          <p:spPr bwMode="auto">
            <a:xfrm>
              <a:off x="1767434" y="5744071"/>
              <a:ext cx="256802" cy="261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sz="1100" dirty="0"/>
                <a:t>2</a:t>
              </a:r>
            </a:p>
          </p:txBody>
        </p:sp>
        <p:sp>
          <p:nvSpPr>
            <p:cNvPr id="66" name="テキスト ボックス 95"/>
            <p:cNvSpPr txBox="1">
              <a:spLocks noChangeArrowheads="1"/>
            </p:cNvSpPr>
            <p:nvPr/>
          </p:nvSpPr>
          <p:spPr bwMode="auto">
            <a:xfrm>
              <a:off x="2124625" y="6203463"/>
              <a:ext cx="256802" cy="261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sz="1100" dirty="0"/>
                <a:t>6</a:t>
              </a:r>
            </a:p>
          </p:txBody>
        </p:sp>
        <p:sp>
          <p:nvSpPr>
            <p:cNvPr id="68" name="テキスト ボックス 95"/>
            <p:cNvSpPr txBox="1">
              <a:spLocks noChangeArrowheads="1"/>
            </p:cNvSpPr>
            <p:nvPr/>
          </p:nvSpPr>
          <p:spPr bwMode="auto">
            <a:xfrm>
              <a:off x="2126502" y="5656188"/>
              <a:ext cx="256802" cy="261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sz="1100" dirty="0"/>
                <a:t>2</a:t>
              </a:r>
            </a:p>
          </p:txBody>
        </p:sp>
        <p:sp>
          <p:nvSpPr>
            <p:cNvPr id="69" name="テキスト ボックス 95"/>
            <p:cNvSpPr txBox="1">
              <a:spLocks noChangeArrowheads="1"/>
            </p:cNvSpPr>
            <p:nvPr/>
          </p:nvSpPr>
          <p:spPr bwMode="auto">
            <a:xfrm>
              <a:off x="1630414" y="5865970"/>
              <a:ext cx="256802" cy="261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sz="1100" dirty="0"/>
                <a:t>2</a:t>
              </a:r>
            </a:p>
          </p:txBody>
        </p:sp>
        <p:cxnSp>
          <p:nvCxnSpPr>
            <p:cNvPr id="71" name="直線コネクタ 70"/>
            <p:cNvCxnSpPr/>
            <p:nvPr/>
          </p:nvCxnSpPr>
          <p:spPr>
            <a:xfrm rot="16200000" flipV="1">
              <a:off x="1043387" y="5796312"/>
              <a:ext cx="427952" cy="87418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2" name="円/楕円 56"/>
            <p:cNvSpPr/>
            <p:nvPr/>
          </p:nvSpPr>
          <p:spPr>
            <a:xfrm>
              <a:off x="790104" y="5984602"/>
              <a:ext cx="44498" cy="4449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74" name="直線コネクタ 73"/>
            <p:cNvCxnSpPr>
              <a:stCxn id="72" idx="7"/>
              <a:endCxn id="87" idx="2"/>
            </p:cNvCxnSpPr>
            <p:nvPr/>
          </p:nvCxnSpPr>
          <p:spPr>
            <a:xfrm flipV="1">
              <a:off x="828085" y="5561171"/>
              <a:ext cx="850289" cy="42994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直線コネクタ 74"/>
            <p:cNvCxnSpPr>
              <a:endCxn id="100" idx="2"/>
            </p:cNvCxnSpPr>
            <p:nvPr/>
          </p:nvCxnSpPr>
          <p:spPr>
            <a:xfrm flipV="1">
              <a:off x="2146487" y="6006151"/>
              <a:ext cx="420514" cy="546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直線コネクタ 76"/>
            <p:cNvCxnSpPr/>
            <p:nvPr/>
          </p:nvCxnSpPr>
          <p:spPr>
            <a:xfrm flipV="1">
              <a:off x="829196" y="6008985"/>
              <a:ext cx="420514" cy="546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8" name="テキスト ボックス 95"/>
            <p:cNvSpPr txBox="1">
              <a:spLocks noChangeArrowheads="1"/>
            </p:cNvSpPr>
            <p:nvPr/>
          </p:nvSpPr>
          <p:spPr bwMode="auto">
            <a:xfrm>
              <a:off x="1151323" y="5662805"/>
              <a:ext cx="256802" cy="261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sz="1100" dirty="0"/>
                <a:t>5</a:t>
              </a:r>
            </a:p>
          </p:txBody>
        </p:sp>
        <p:sp>
          <p:nvSpPr>
            <p:cNvPr id="80" name="テキスト ボックス 95"/>
            <p:cNvSpPr txBox="1">
              <a:spLocks noChangeArrowheads="1"/>
            </p:cNvSpPr>
            <p:nvPr/>
          </p:nvSpPr>
          <p:spPr bwMode="auto">
            <a:xfrm>
              <a:off x="995170" y="5891156"/>
              <a:ext cx="256802" cy="261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sz="1100" dirty="0"/>
                <a:t>4</a:t>
              </a:r>
            </a:p>
          </p:txBody>
        </p:sp>
        <p:sp>
          <p:nvSpPr>
            <p:cNvPr id="81" name="テキスト ボックス 95"/>
            <p:cNvSpPr txBox="1">
              <a:spLocks noChangeArrowheads="1"/>
            </p:cNvSpPr>
            <p:nvPr/>
          </p:nvSpPr>
          <p:spPr bwMode="auto">
            <a:xfrm>
              <a:off x="1151323" y="6201903"/>
              <a:ext cx="256802" cy="261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sz="1100" dirty="0"/>
                <a:t>1</a:t>
              </a:r>
            </a:p>
          </p:txBody>
        </p:sp>
        <p:sp>
          <p:nvSpPr>
            <p:cNvPr id="83" name="テキスト ボックス 95"/>
            <p:cNvSpPr txBox="1">
              <a:spLocks noChangeArrowheads="1"/>
            </p:cNvSpPr>
            <p:nvPr/>
          </p:nvSpPr>
          <p:spPr bwMode="auto">
            <a:xfrm>
              <a:off x="2272265" y="5889595"/>
              <a:ext cx="256802" cy="261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sz="1100" dirty="0"/>
                <a:t>3</a:t>
              </a:r>
            </a:p>
          </p:txBody>
        </p:sp>
      </p:grpSp>
      <p:sp>
        <p:nvSpPr>
          <p:cNvPr id="101" name="テキスト ボックス 95"/>
          <p:cNvSpPr txBox="1">
            <a:spLocks noChangeArrowheads="1"/>
          </p:cNvSpPr>
          <p:nvPr/>
        </p:nvSpPr>
        <p:spPr bwMode="auto">
          <a:xfrm>
            <a:off x="1053148" y="5077041"/>
            <a:ext cx="26642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1100" dirty="0"/>
              <a:t>A</a:t>
            </a:r>
          </a:p>
        </p:txBody>
      </p:sp>
      <p:sp>
        <p:nvSpPr>
          <p:cNvPr id="103" name="テキスト ボックス 95"/>
          <p:cNvSpPr txBox="1">
            <a:spLocks noChangeArrowheads="1"/>
          </p:cNvSpPr>
          <p:nvPr/>
        </p:nvSpPr>
        <p:spPr bwMode="auto">
          <a:xfrm>
            <a:off x="4609377" y="5011850"/>
            <a:ext cx="26161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1100" dirty="0"/>
              <a:t>B</a:t>
            </a:r>
          </a:p>
        </p:txBody>
      </p:sp>
      <p:sp>
        <p:nvSpPr>
          <p:cNvPr id="36" name="テキスト ボックス 95"/>
          <p:cNvSpPr txBox="1">
            <a:spLocks noChangeArrowheads="1"/>
          </p:cNvSpPr>
          <p:nvPr/>
        </p:nvSpPr>
        <p:spPr bwMode="auto">
          <a:xfrm>
            <a:off x="1988840" y="5229441"/>
            <a:ext cx="260008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1100" dirty="0"/>
              <a:t>C</a:t>
            </a:r>
          </a:p>
        </p:txBody>
      </p:sp>
      <p:sp>
        <p:nvSpPr>
          <p:cNvPr id="37" name="テキスト ボックス 95"/>
          <p:cNvSpPr txBox="1">
            <a:spLocks noChangeArrowheads="1"/>
          </p:cNvSpPr>
          <p:nvPr/>
        </p:nvSpPr>
        <p:spPr bwMode="auto">
          <a:xfrm>
            <a:off x="3717032" y="5229441"/>
            <a:ext cx="271228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1100" dirty="0"/>
              <a:t>D</a:t>
            </a:r>
          </a:p>
        </p:txBody>
      </p:sp>
      <p:sp>
        <p:nvSpPr>
          <p:cNvPr id="38" name="テキスト ボックス 95"/>
          <p:cNvSpPr txBox="1">
            <a:spLocks noChangeArrowheads="1"/>
          </p:cNvSpPr>
          <p:nvPr/>
        </p:nvSpPr>
        <p:spPr bwMode="auto">
          <a:xfrm>
            <a:off x="2996952" y="4211960"/>
            <a:ext cx="253596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1100" dirty="0"/>
              <a:t>E</a:t>
            </a:r>
          </a:p>
        </p:txBody>
      </p:sp>
      <p:sp>
        <p:nvSpPr>
          <p:cNvPr id="39" name="テキスト ボックス 95"/>
          <p:cNvSpPr txBox="1">
            <a:spLocks noChangeArrowheads="1"/>
          </p:cNvSpPr>
          <p:nvPr/>
        </p:nvSpPr>
        <p:spPr bwMode="auto">
          <a:xfrm>
            <a:off x="2946556" y="6012160"/>
            <a:ext cx="248786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1100" dirty="0"/>
              <a:t>F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88640" y="179512"/>
            <a:ext cx="5941050" cy="36625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00" dirty="0"/>
              <a:t>2016</a:t>
            </a:r>
            <a:r>
              <a:rPr lang="ja-JP" altLang="en-US" sz="1000" dirty="0"/>
              <a:t>年度 有限幾何学 中間試験略解</a:t>
            </a:r>
            <a:endParaRPr lang="en-US" altLang="ja-JP" sz="1000" dirty="0"/>
          </a:p>
          <a:p>
            <a:endParaRPr lang="en-US" altLang="ja-JP" sz="1000" dirty="0"/>
          </a:p>
          <a:p>
            <a:endParaRPr lang="en-US" altLang="ja-JP" sz="1000" dirty="0"/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1000" dirty="0"/>
              <a:t>問</a:t>
            </a:r>
            <a:r>
              <a:rPr lang="en-US" altLang="ja-JP" sz="1000" dirty="0"/>
              <a:t>2(2)</a:t>
            </a:r>
            <a:r>
              <a:rPr lang="ja-JP" altLang="en-US" sz="1000" dirty="0"/>
              <a:t>以外は簡単なので省略</a:t>
            </a:r>
            <a:endParaRPr lang="en-US" altLang="ja-JP" sz="1000" dirty="0"/>
          </a:p>
          <a:p>
            <a:pPr marL="228600" indent="-228600"/>
            <a:endParaRPr lang="en-US" altLang="ja-JP" sz="1000" dirty="0"/>
          </a:p>
          <a:p>
            <a:pPr marL="228600" indent="-228600"/>
            <a:r>
              <a:rPr lang="ja-JP" altLang="en-US" sz="1000" dirty="0"/>
              <a:t>問</a:t>
            </a:r>
            <a:r>
              <a:rPr lang="en-US" altLang="ja-JP" sz="1000" dirty="0"/>
              <a:t>2</a:t>
            </a:r>
            <a:r>
              <a:rPr lang="ja-JP" altLang="en-US" sz="1000" dirty="0"/>
              <a:t>　</a:t>
            </a:r>
            <a:endParaRPr lang="en-US" altLang="ja-JP" sz="1000" dirty="0"/>
          </a:p>
          <a:p>
            <a:pPr marL="228600" indent="-228600"/>
            <a:r>
              <a:rPr lang="en-US" altLang="ja-JP" sz="1000" dirty="0"/>
              <a:t>(2) G</a:t>
            </a:r>
            <a:r>
              <a:rPr lang="ja-JP" altLang="en-US" sz="1000" dirty="0" err="1"/>
              <a:t>を位</a:t>
            </a:r>
            <a:r>
              <a:rPr lang="ja-JP" altLang="en-US" sz="1000" dirty="0"/>
              <a:t>数</a:t>
            </a:r>
            <a:r>
              <a:rPr lang="en-US" altLang="ja-JP" sz="1000" dirty="0"/>
              <a:t>n</a:t>
            </a:r>
            <a:r>
              <a:rPr lang="ja-JP" altLang="en-US" sz="1000" dirty="0"/>
              <a:t>のハミルトングラフとし，ある</a:t>
            </a:r>
            <a:r>
              <a:rPr lang="en-US" altLang="ja-JP" sz="1000" dirty="0"/>
              <a:t>2</a:t>
            </a:r>
            <a:r>
              <a:rPr lang="ja-JP" altLang="en-US" sz="1000" dirty="0"/>
              <a:t>頂点</a:t>
            </a:r>
            <a:r>
              <a:rPr lang="en-US" altLang="ja-JP" sz="1000" dirty="0" err="1"/>
              <a:t>u,v</a:t>
            </a:r>
            <a:r>
              <a:rPr lang="ja-JP" altLang="en-US" sz="1000" dirty="0"/>
              <a:t>∊</a:t>
            </a:r>
            <a:r>
              <a:rPr lang="en-US" altLang="ja-JP" sz="1000" dirty="0"/>
              <a:t>V(G)</a:t>
            </a:r>
            <a:r>
              <a:rPr lang="ja-JP" altLang="en-US" sz="1000" dirty="0"/>
              <a:t>に対し，</a:t>
            </a:r>
            <a:r>
              <a:rPr lang="en-US" altLang="ja-JP" sz="1000" dirty="0" err="1"/>
              <a:t>uv</a:t>
            </a:r>
            <a:r>
              <a:rPr lang="ja-JP" altLang="en-US" sz="1000" dirty="0"/>
              <a:t>∊</a:t>
            </a:r>
            <a:r>
              <a:rPr lang="en-US" altLang="ja-JP" sz="1000" dirty="0"/>
              <a:t>E(G)</a:t>
            </a:r>
            <a:r>
              <a:rPr lang="ja-JP" altLang="en-US" sz="1000" dirty="0"/>
              <a:t>かつ</a:t>
            </a:r>
            <a:r>
              <a:rPr lang="en-US" altLang="ja-JP" sz="1000" dirty="0" err="1"/>
              <a:t>d</a:t>
            </a:r>
            <a:r>
              <a:rPr lang="en-US" altLang="ja-JP" sz="800" dirty="0" err="1"/>
              <a:t>G</a:t>
            </a:r>
            <a:r>
              <a:rPr lang="en-US" altLang="ja-JP" sz="1000" dirty="0"/>
              <a:t>(u)+</a:t>
            </a:r>
            <a:r>
              <a:rPr lang="en-US" altLang="ja-JP" sz="1000" dirty="0" err="1"/>
              <a:t>d</a:t>
            </a:r>
            <a:r>
              <a:rPr lang="en-US" altLang="ja-JP" sz="800" dirty="0" err="1"/>
              <a:t>G</a:t>
            </a:r>
            <a:r>
              <a:rPr lang="en-US" altLang="ja-JP" sz="1000" dirty="0"/>
              <a:t>(v)</a:t>
            </a:r>
            <a:r>
              <a:rPr lang="ja-JP" altLang="en-US" sz="1000" dirty="0"/>
              <a:t>≧</a:t>
            </a:r>
            <a:r>
              <a:rPr lang="en-US" altLang="ja-JP" sz="1000" dirty="0"/>
              <a:t>n+2</a:t>
            </a:r>
            <a:r>
              <a:rPr lang="ja-JP" altLang="en-US" sz="1000" dirty="0"/>
              <a:t>であるとする．</a:t>
            </a:r>
            <a:endParaRPr lang="en-US" altLang="ja-JP" sz="1000" dirty="0"/>
          </a:p>
          <a:p>
            <a:pPr marL="228600" indent="-228600"/>
            <a:r>
              <a:rPr lang="ja-JP" altLang="en-US" sz="1000" dirty="0"/>
              <a:t>　　このとき，</a:t>
            </a:r>
            <a:r>
              <a:rPr lang="en-US" altLang="ja-JP" sz="1000" dirty="0"/>
              <a:t>G-</a:t>
            </a:r>
            <a:r>
              <a:rPr lang="en-US" altLang="ja-JP" sz="1000" dirty="0" err="1"/>
              <a:t>uv</a:t>
            </a:r>
            <a:r>
              <a:rPr lang="ja-JP" altLang="en-US" sz="1000" dirty="0"/>
              <a:t>もハミルトングラフであることを証明せよ．</a:t>
            </a:r>
            <a:endParaRPr lang="en-US" altLang="ja-JP" sz="1000" dirty="0"/>
          </a:p>
          <a:p>
            <a:pPr marL="228600" indent="-228600"/>
            <a:r>
              <a:rPr lang="ja-JP" altLang="en-US" sz="1000" dirty="0"/>
              <a:t>　 （ヒント：</a:t>
            </a:r>
            <a:r>
              <a:rPr lang="en-US" altLang="ja-JP" sz="1000" dirty="0"/>
              <a:t>Ore</a:t>
            </a:r>
            <a:r>
              <a:rPr lang="ja-JP" altLang="en-US" sz="1000" dirty="0"/>
              <a:t>の定理の証明）</a:t>
            </a:r>
            <a:endParaRPr lang="en-US" altLang="ja-JP" sz="1000" dirty="0"/>
          </a:p>
          <a:p>
            <a:pPr marL="228600" indent="-228600"/>
            <a:endParaRPr lang="en-US" altLang="ja-JP" sz="1000" dirty="0"/>
          </a:p>
          <a:p>
            <a:pPr marL="228600" indent="-228600"/>
            <a:r>
              <a:rPr lang="ja-JP" altLang="en-US" sz="1000" dirty="0"/>
              <a:t>略証：</a:t>
            </a:r>
            <a:endParaRPr lang="en-US" altLang="ja-JP" sz="1000" dirty="0"/>
          </a:p>
          <a:p>
            <a:pPr marL="228600" indent="-228600"/>
            <a:r>
              <a:rPr lang="en-US" altLang="ja-JP" sz="1000" dirty="0"/>
              <a:t>G</a:t>
            </a:r>
            <a:r>
              <a:rPr lang="ja-JP" altLang="en-US" sz="1000" dirty="0" err="1"/>
              <a:t>を位</a:t>
            </a:r>
            <a:r>
              <a:rPr lang="ja-JP" altLang="en-US" sz="1000" dirty="0"/>
              <a:t>数</a:t>
            </a:r>
            <a:r>
              <a:rPr lang="en-US" altLang="ja-JP" sz="1000" dirty="0"/>
              <a:t>n</a:t>
            </a:r>
            <a:r>
              <a:rPr lang="ja-JP" altLang="en-US" sz="1000" dirty="0"/>
              <a:t>のハミルトングラフとし，</a:t>
            </a:r>
            <a:endParaRPr lang="en-US" altLang="ja-JP" sz="1000" dirty="0"/>
          </a:p>
          <a:p>
            <a:pPr marL="228600" indent="-228600"/>
            <a:r>
              <a:rPr lang="ja-JP" altLang="en-US" sz="1000" dirty="0"/>
              <a:t>ある</a:t>
            </a:r>
            <a:r>
              <a:rPr lang="en-US" altLang="ja-JP" sz="1000" dirty="0"/>
              <a:t>2</a:t>
            </a:r>
            <a:r>
              <a:rPr lang="ja-JP" altLang="en-US" sz="1000" dirty="0"/>
              <a:t>頂点</a:t>
            </a:r>
            <a:r>
              <a:rPr lang="en-US" altLang="ja-JP" sz="1000" dirty="0" err="1"/>
              <a:t>u,v</a:t>
            </a:r>
            <a:r>
              <a:rPr lang="ja-JP" altLang="en-US" sz="1000" dirty="0"/>
              <a:t>∊</a:t>
            </a:r>
            <a:r>
              <a:rPr lang="en-US" altLang="ja-JP" sz="1000" dirty="0"/>
              <a:t>V(G)</a:t>
            </a:r>
            <a:r>
              <a:rPr lang="ja-JP" altLang="en-US" sz="1000" dirty="0"/>
              <a:t>に対し，</a:t>
            </a:r>
            <a:r>
              <a:rPr lang="en-US" altLang="ja-JP" sz="1000" dirty="0" err="1"/>
              <a:t>uv</a:t>
            </a:r>
            <a:r>
              <a:rPr lang="ja-JP" altLang="en-US" sz="1000" dirty="0"/>
              <a:t>∊</a:t>
            </a:r>
            <a:r>
              <a:rPr lang="en-US" altLang="ja-JP" sz="1000" dirty="0"/>
              <a:t>E(G)</a:t>
            </a:r>
            <a:r>
              <a:rPr lang="ja-JP" altLang="en-US" sz="1000" dirty="0"/>
              <a:t>かつ</a:t>
            </a:r>
            <a:r>
              <a:rPr lang="en-US" altLang="ja-JP" sz="1000" dirty="0" err="1"/>
              <a:t>d</a:t>
            </a:r>
            <a:r>
              <a:rPr lang="en-US" altLang="ja-JP" sz="800" dirty="0" err="1"/>
              <a:t>G</a:t>
            </a:r>
            <a:r>
              <a:rPr lang="en-US" altLang="ja-JP" sz="1000" dirty="0"/>
              <a:t>(u)+</a:t>
            </a:r>
            <a:r>
              <a:rPr lang="en-US" altLang="ja-JP" sz="1000" dirty="0" err="1"/>
              <a:t>d</a:t>
            </a:r>
            <a:r>
              <a:rPr lang="en-US" altLang="ja-JP" sz="800" dirty="0" err="1"/>
              <a:t>G</a:t>
            </a:r>
            <a:r>
              <a:rPr lang="en-US" altLang="ja-JP" sz="1000" dirty="0"/>
              <a:t>(v)</a:t>
            </a:r>
            <a:r>
              <a:rPr lang="ja-JP" altLang="en-US" sz="1000" dirty="0"/>
              <a:t>≧</a:t>
            </a:r>
            <a:r>
              <a:rPr lang="en-US" altLang="ja-JP" sz="1000" dirty="0"/>
              <a:t>n+2</a:t>
            </a:r>
            <a:r>
              <a:rPr lang="ja-JP" altLang="en-US" sz="1000" dirty="0"/>
              <a:t>であるとする．</a:t>
            </a:r>
            <a:endParaRPr lang="en-US" altLang="ja-JP" sz="1000" dirty="0"/>
          </a:p>
          <a:p>
            <a:pPr marL="228600" indent="-228600"/>
            <a:r>
              <a:rPr lang="en-US" altLang="ja-JP" sz="1000" dirty="0"/>
              <a:t>G-</a:t>
            </a:r>
            <a:r>
              <a:rPr lang="en-US" altLang="ja-JP" sz="1000" dirty="0" err="1"/>
              <a:t>uv</a:t>
            </a:r>
            <a:r>
              <a:rPr lang="ja-JP" altLang="en-US" sz="1000" dirty="0"/>
              <a:t>がハミルトングラフではないと仮定する．</a:t>
            </a:r>
            <a:endParaRPr lang="en-US" altLang="ja-JP" sz="1000" dirty="0"/>
          </a:p>
          <a:p>
            <a:pPr marL="228600" indent="-228600"/>
            <a:r>
              <a:rPr lang="en-US" altLang="ja-JP" sz="1000" dirty="0"/>
              <a:t>C</a:t>
            </a:r>
            <a:r>
              <a:rPr lang="ja-JP" altLang="en-US" sz="1000" dirty="0"/>
              <a:t>を</a:t>
            </a:r>
            <a:r>
              <a:rPr lang="en-US" altLang="ja-JP" sz="1000" dirty="0"/>
              <a:t>G</a:t>
            </a:r>
            <a:r>
              <a:rPr lang="ja-JP" altLang="en-US" sz="1000" dirty="0"/>
              <a:t>のハミルトンサイクルとする．</a:t>
            </a:r>
            <a:endParaRPr lang="en-US" altLang="ja-JP" sz="1000" dirty="0"/>
          </a:p>
          <a:p>
            <a:pPr marL="228600" indent="-228600"/>
            <a:r>
              <a:rPr lang="en-US" altLang="ja-JP" sz="1000" dirty="0"/>
              <a:t>C</a:t>
            </a:r>
            <a:r>
              <a:rPr lang="ja-JP" altLang="en-US" sz="1000" dirty="0"/>
              <a:t>が</a:t>
            </a:r>
            <a:r>
              <a:rPr lang="en-US" altLang="ja-JP" sz="1000" dirty="0" err="1"/>
              <a:t>uv</a:t>
            </a:r>
            <a:r>
              <a:rPr lang="ja-JP" altLang="en-US" sz="1000" dirty="0"/>
              <a:t>を通らないならば，</a:t>
            </a:r>
            <a:r>
              <a:rPr lang="en-US" altLang="ja-JP" sz="1000" dirty="0"/>
              <a:t>C</a:t>
            </a:r>
            <a:r>
              <a:rPr lang="ja-JP" altLang="en-US" sz="1000" dirty="0"/>
              <a:t>が</a:t>
            </a:r>
            <a:r>
              <a:rPr lang="en-US" altLang="ja-JP" sz="1000" dirty="0"/>
              <a:t>G-</a:t>
            </a:r>
            <a:r>
              <a:rPr lang="en-US" altLang="ja-JP" sz="1000" dirty="0" err="1"/>
              <a:t>uv</a:t>
            </a:r>
            <a:r>
              <a:rPr lang="ja-JP" altLang="en-US" sz="1000" dirty="0"/>
              <a:t>のハミルトンサイクルとなり矛盾．</a:t>
            </a:r>
            <a:endParaRPr lang="en-US" altLang="ja-JP" sz="1000" dirty="0"/>
          </a:p>
          <a:p>
            <a:pPr marL="228600" indent="-228600"/>
            <a:r>
              <a:rPr lang="ja-JP" altLang="en-US" sz="1000" dirty="0"/>
              <a:t>よって，</a:t>
            </a:r>
            <a:r>
              <a:rPr lang="en-US" altLang="ja-JP" sz="1000" dirty="0"/>
              <a:t>C</a:t>
            </a:r>
            <a:r>
              <a:rPr lang="ja-JP" altLang="en-US" sz="1000" dirty="0"/>
              <a:t>は</a:t>
            </a:r>
            <a:r>
              <a:rPr lang="en-US" altLang="ja-JP" sz="1000" dirty="0" err="1"/>
              <a:t>uv</a:t>
            </a:r>
            <a:r>
              <a:rPr lang="ja-JP" altLang="en-US" sz="1000" dirty="0"/>
              <a:t>を通る．</a:t>
            </a:r>
            <a:endParaRPr lang="en-US" altLang="ja-JP" sz="1000" dirty="0"/>
          </a:p>
          <a:p>
            <a:pPr marL="228600" indent="-228600"/>
            <a:r>
              <a:rPr lang="ja-JP" altLang="en-US" sz="1000" dirty="0"/>
              <a:t>よって，</a:t>
            </a:r>
            <a:r>
              <a:rPr lang="en-US" altLang="ja-JP" sz="1000" dirty="0"/>
              <a:t>G-</a:t>
            </a:r>
            <a:r>
              <a:rPr lang="en-US" altLang="ja-JP" sz="1000" dirty="0" err="1"/>
              <a:t>uv</a:t>
            </a:r>
            <a:r>
              <a:rPr lang="ja-JP" altLang="en-US" sz="1000" dirty="0"/>
              <a:t>は全ての頂点を通り，</a:t>
            </a:r>
            <a:r>
              <a:rPr lang="en-US" altLang="ja-JP" sz="1000" dirty="0"/>
              <a:t>u</a:t>
            </a:r>
            <a:r>
              <a:rPr lang="ja-JP" altLang="en-US" sz="1000" dirty="0"/>
              <a:t>と</a:t>
            </a:r>
            <a:r>
              <a:rPr lang="en-US" altLang="ja-JP" sz="1000" dirty="0"/>
              <a:t>v</a:t>
            </a:r>
            <a:r>
              <a:rPr lang="ja-JP" altLang="en-US" sz="1000" dirty="0"/>
              <a:t>を端点とする道</a:t>
            </a:r>
            <a:r>
              <a:rPr lang="en-US" altLang="ja-JP" sz="1000" dirty="0"/>
              <a:t>P</a:t>
            </a:r>
            <a:r>
              <a:rPr lang="ja-JP" altLang="en-US" sz="1000" dirty="0"/>
              <a:t>（</a:t>
            </a:r>
            <a:r>
              <a:rPr lang="en-US" altLang="ja-JP" sz="1000" dirty="0"/>
              <a:t>=C-</a:t>
            </a:r>
            <a:r>
              <a:rPr lang="en-US" altLang="ja-JP" sz="1000" dirty="0" err="1"/>
              <a:t>uv</a:t>
            </a:r>
            <a:r>
              <a:rPr lang="ja-JP" altLang="en-US" sz="1000" dirty="0"/>
              <a:t>）を持つ．</a:t>
            </a:r>
            <a:endParaRPr lang="en-US" altLang="ja-JP" sz="1000" dirty="0"/>
          </a:p>
          <a:p>
            <a:pPr marL="228600" indent="-228600"/>
            <a:r>
              <a:rPr lang="ja-JP" altLang="en-US" sz="1000" dirty="0"/>
              <a:t>また，</a:t>
            </a:r>
            <a:endParaRPr lang="en-US" altLang="ja-JP" sz="1000" dirty="0"/>
          </a:p>
          <a:p>
            <a:pPr marL="228600" indent="-228600"/>
            <a:r>
              <a:rPr lang="en-US" altLang="ja-JP" sz="1000" dirty="0" err="1"/>
              <a:t>d</a:t>
            </a:r>
            <a:r>
              <a:rPr lang="en-US" altLang="ja-JP" sz="800" dirty="0" err="1"/>
              <a:t>G-uv</a:t>
            </a:r>
            <a:r>
              <a:rPr lang="en-US" altLang="ja-JP" sz="1000" dirty="0"/>
              <a:t>(u)+</a:t>
            </a:r>
            <a:r>
              <a:rPr lang="en-US" altLang="ja-JP" sz="1000" dirty="0" err="1"/>
              <a:t>d</a:t>
            </a:r>
            <a:r>
              <a:rPr lang="en-US" altLang="ja-JP" sz="800" dirty="0" err="1"/>
              <a:t>G-uv</a:t>
            </a:r>
            <a:r>
              <a:rPr lang="en-US" altLang="ja-JP" sz="1000" dirty="0"/>
              <a:t>(v)</a:t>
            </a:r>
            <a:r>
              <a:rPr lang="ja-JP" altLang="en-US" sz="1000" dirty="0"/>
              <a:t>≧</a:t>
            </a:r>
            <a:r>
              <a:rPr lang="en-US" altLang="ja-JP" sz="1000" dirty="0"/>
              <a:t>(n+2)-2=n</a:t>
            </a:r>
            <a:r>
              <a:rPr lang="ja-JP" altLang="en-US" sz="1000" dirty="0"/>
              <a:t>・・・</a:t>
            </a:r>
            <a:r>
              <a:rPr lang="en-US" altLang="ja-JP" sz="1000" dirty="0"/>
              <a:t>(1)</a:t>
            </a:r>
          </a:p>
          <a:p>
            <a:pPr marL="228600" indent="-228600"/>
            <a:r>
              <a:rPr lang="ja-JP" altLang="en-US" sz="1000" dirty="0"/>
              <a:t>が成立．</a:t>
            </a:r>
            <a:endParaRPr lang="en-US" altLang="ja-JP" sz="1000" dirty="0"/>
          </a:p>
          <a:p>
            <a:pPr marL="228600" indent="-228600"/>
            <a:r>
              <a:rPr lang="ja-JP" altLang="en-US" sz="1000" dirty="0"/>
              <a:t>以下</a:t>
            </a:r>
            <a:r>
              <a:rPr lang="en-US" altLang="ja-JP" sz="1000" dirty="0"/>
              <a:t>Ore</a:t>
            </a:r>
            <a:r>
              <a:rPr lang="ja-JP" altLang="en-US" sz="1000" dirty="0"/>
              <a:t>の定理の証明と同じ</a:t>
            </a:r>
            <a:endParaRPr lang="en-US" altLang="ja-JP" sz="1000" dirty="0"/>
          </a:p>
          <a:p>
            <a:pPr marL="228600" indent="-228600"/>
            <a:r>
              <a:rPr lang="ja-JP" altLang="en-US" sz="1000" dirty="0"/>
              <a:t>　　　</a:t>
            </a:r>
            <a:r>
              <a:rPr kumimoji="1" lang="en-US" altLang="ja-JP" sz="1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9207298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21999</TotalTime>
  <Words>42</Words>
  <Application>Microsoft Office PowerPoint</Application>
  <PresentationFormat>画面に合わせる (4:3)</PresentationFormat>
  <Paragraphs>68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ＭＳ Ｐゴシック</vt:lpstr>
      <vt:lpstr>Arial</vt:lpstr>
      <vt:lpstr>Calibri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tsugaki</dc:creator>
  <cp:lastModifiedBy>masao tsugaki</cp:lastModifiedBy>
  <cp:revision>213</cp:revision>
  <dcterms:created xsi:type="dcterms:W3CDTF">2011-05-06T06:23:08Z</dcterms:created>
  <dcterms:modified xsi:type="dcterms:W3CDTF">2016-05-13T06:36:02Z</dcterms:modified>
</cp:coreProperties>
</file>