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144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5" d="100"/>
          <a:sy n="95" d="100"/>
        </p:scale>
        <p:origin x="1140" y="252"/>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C8C722C5-AFE1-43A9-AEA1-FFCD47112278}" type="datetimeFigureOut">
              <a:rPr kumimoji="1" lang="ja-JP" altLang="en-US" smtClean="0"/>
              <a:pPr/>
              <a:t>2016/7/17</a:t>
            </a:fld>
            <a:endParaRPr kumimoji="1" lang="ja-JP" altLang="en-US"/>
          </a:p>
        </p:txBody>
      </p:sp>
      <p:sp>
        <p:nvSpPr>
          <p:cNvPr id="4" name="スライド イメージ プレースホルダ 3"/>
          <p:cNvSpPr>
            <a:spLocks noGrp="1" noRot="1" noChangeAspect="1"/>
          </p:cNvSpPr>
          <p:nvPr>
            <p:ph type="sldImg" idx="2"/>
          </p:nvPr>
        </p:nvSpPr>
        <p:spPr>
          <a:xfrm>
            <a:off x="1979613" y="739775"/>
            <a:ext cx="2776537" cy="37020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7888"/>
            <a:ext cx="5389563" cy="4441825"/>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374188"/>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4188"/>
            <a:ext cx="2919412" cy="493712"/>
          </a:xfrm>
          <a:prstGeom prst="rect">
            <a:avLst/>
          </a:prstGeom>
        </p:spPr>
        <p:txBody>
          <a:bodyPr vert="horz" lIns="91440" tIns="45720" rIns="91440" bIns="45720" rtlCol="0" anchor="b"/>
          <a:lstStyle>
            <a:lvl1pPr algn="r">
              <a:defRPr sz="1200"/>
            </a:lvl1pPr>
          </a:lstStyle>
          <a:p>
            <a:fld id="{748D119F-5B03-43A2-9E5A-B3436DDD3764}" type="slidenum">
              <a:rPr kumimoji="1" lang="ja-JP" altLang="en-US" smtClean="0"/>
              <a:pPr/>
              <a:t>‹#›</a:t>
            </a:fld>
            <a:endParaRPr kumimoji="1" lang="ja-JP" altLang="en-US"/>
          </a:p>
        </p:txBody>
      </p:sp>
    </p:spTree>
    <p:extLst>
      <p:ext uri="{BB962C8B-B14F-4D97-AF65-F5344CB8AC3E}">
        <p14:creationId xmlns:p14="http://schemas.microsoft.com/office/powerpoint/2010/main" val="18107315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748D119F-5B03-43A2-9E5A-B3436DDD3764}" type="slidenum">
              <a:rPr kumimoji="1" lang="ja-JP" altLang="en-US" smtClean="0"/>
              <a:pPr/>
              <a:t>1</a:t>
            </a:fld>
            <a:endParaRPr kumimoji="1" lang="ja-JP" altLang="en-US"/>
          </a:p>
        </p:txBody>
      </p:sp>
    </p:spTree>
    <p:extLst>
      <p:ext uri="{BB962C8B-B14F-4D97-AF65-F5344CB8AC3E}">
        <p14:creationId xmlns:p14="http://schemas.microsoft.com/office/powerpoint/2010/main" val="1115487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2016/7/17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2016/7/17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2016/7/17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2016/7/17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2016/7/17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2016/7/17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4AA45692-03A6-4E72-9ED8-DC8A023713CF}" type="datetimeFigureOut">
              <a:rPr kumimoji="1" lang="ja-JP" altLang="en-US" smtClean="0"/>
              <a:pPr/>
              <a:t>2016/7/17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4AA45692-03A6-4E72-9ED8-DC8A023713CF}" type="datetimeFigureOut">
              <a:rPr kumimoji="1" lang="ja-JP" altLang="en-US" smtClean="0"/>
              <a:pPr/>
              <a:t>2016/7/17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4AA45692-03A6-4E72-9ED8-DC8A023713CF}" type="datetimeFigureOut">
              <a:rPr kumimoji="1" lang="ja-JP" altLang="en-US" smtClean="0"/>
              <a:pPr/>
              <a:t>2016/7/17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2016/7/17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2016/7/17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AA45692-03A6-4E72-9ED8-DC8A023713CF}" type="datetimeFigureOut">
              <a:rPr kumimoji="1" lang="ja-JP" altLang="en-US" smtClean="0"/>
              <a:pPr/>
              <a:t>2016/7/17</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F6DC8CB5-0066-4251-BA1E-807E89837638}"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88640" y="107504"/>
            <a:ext cx="6410729" cy="8494633"/>
          </a:xfrm>
          <a:prstGeom prst="rect">
            <a:avLst/>
          </a:prstGeom>
          <a:noFill/>
        </p:spPr>
        <p:txBody>
          <a:bodyPr wrap="none" rtlCol="0">
            <a:spAutoFit/>
          </a:bodyPr>
          <a:lstStyle/>
          <a:p>
            <a:r>
              <a:rPr lang="en-US" altLang="ja-JP" sz="1200" dirty="0"/>
              <a:t>2016</a:t>
            </a:r>
            <a:r>
              <a:rPr lang="ja-JP" altLang="en-US" sz="1200" dirty="0"/>
              <a:t>年度 有限幾何学 期末試験</a:t>
            </a:r>
            <a:endParaRPr lang="en-US" altLang="ja-JP" sz="1200" dirty="0"/>
          </a:p>
          <a:p>
            <a:endParaRPr lang="en-US" altLang="ja-JP" sz="1000" dirty="0"/>
          </a:p>
          <a:p>
            <a:r>
              <a:rPr lang="ja-JP" altLang="en-US" sz="1100" dirty="0"/>
              <a:t>問</a:t>
            </a:r>
            <a:r>
              <a:rPr lang="en-US" altLang="ja-JP" sz="1100" dirty="0"/>
              <a:t>1</a:t>
            </a:r>
            <a:r>
              <a:rPr lang="ja-JP" altLang="en-US" sz="1100" dirty="0"/>
              <a:t>：</a:t>
            </a:r>
            <a:r>
              <a:rPr lang="en-US" altLang="ja-JP" sz="1100" dirty="0"/>
              <a:t>15</a:t>
            </a:r>
            <a:r>
              <a:rPr lang="ja-JP" altLang="en-US" sz="1100" dirty="0"/>
              <a:t>点</a:t>
            </a:r>
            <a:endParaRPr lang="en-US" altLang="ja-JP" sz="1100" dirty="0"/>
          </a:p>
          <a:p>
            <a:r>
              <a:rPr lang="ja-JP" altLang="en-US" sz="1100" dirty="0"/>
              <a:t>有向グラフ</a:t>
            </a:r>
            <a:r>
              <a:rPr lang="en-US" altLang="ja-JP" sz="1100" dirty="0"/>
              <a:t>D</a:t>
            </a:r>
            <a:r>
              <a:rPr lang="ja-JP" altLang="en-US" sz="1100" dirty="0"/>
              <a:t>と</a:t>
            </a:r>
            <a:r>
              <a:rPr lang="en-US" altLang="ja-JP" sz="1100" dirty="0"/>
              <a:t>D</a:t>
            </a:r>
            <a:r>
              <a:rPr lang="ja-JP" altLang="en-US" sz="1100" dirty="0"/>
              <a:t>の頂点</a:t>
            </a:r>
            <a:r>
              <a:rPr lang="en-US" altLang="ja-JP" sz="1100" dirty="0"/>
              <a:t>v</a:t>
            </a:r>
            <a:r>
              <a:rPr lang="ja-JP" altLang="en-US" sz="1100" dirty="0"/>
              <a:t>に対し，</a:t>
            </a:r>
            <a:r>
              <a:rPr lang="en-US" altLang="ja-JP" sz="1100" dirty="0"/>
              <a:t>v</a:t>
            </a:r>
            <a:r>
              <a:rPr lang="ja-JP" altLang="en-US" sz="1100" dirty="0"/>
              <a:t>から</a:t>
            </a:r>
            <a:r>
              <a:rPr lang="en-US" altLang="ja-JP" sz="1100" dirty="0"/>
              <a:t>D</a:t>
            </a:r>
            <a:r>
              <a:rPr lang="ja-JP" altLang="en-US" sz="1100" dirty="0"/>
              <a:t>のどの頂点へも長さ（辺の数）が高々２の有向道で到達できるとき，</a:t>
            </a:r>
            <a:br>
              <a:rPr lang="en-US" altLang="ja-JP" sz="1100" dirty="0"/>
            </a:br>
            <a:r>
              <a:rPr lang="en-US" altLang="ja-JP" sz="1100" dirty="0"/>
              <a:t>v</a:t>
            </a:r>
            <a:r>
              <a:rPr lang="ja-JP" altLang="en-US" sz="1100" dirty="0"/>
              <a:t>を</a:t>
            </a:r>
            <a:r>
              <a:rPr lang="en-US" altLang="ja-JP" sz="1100" dirty="0"/>
              <a:t>D</a:t>
            </a:r>
            <a:r>
              <a:rPr lang="ja-JP" altLang="en-US" sz="1100" dirty="0"/>
              <a:t>のキング と呼ぶ．トーナメントがキングを持つことを示せ．</a:t>
            </a:r>
            <a:endParaRPr lang="en-US" altLang="ja-JP" sz="1100" dirty="0"/>
          </a:p>
          <a:p>
            <a:endParaRPr lang="en-US" altLang="ja-JP" sz="1100" dirty="0"/>
          </a:p>
          <a:p>
            <a:pPr marL="228600" indent="-228600"/>
            <a:r>
              <a:rPr lang="ja-JP" altLang="en-US" sz="1100" dirty="0"/>
              <a:t>問</a:t>
            </a:r>
            <a:r>
              <a:rPr lang="en-US" altLang="ja-JP" sz="1100" dirty="0"/>
              <a:t>2</a:t>
            </a:r>
            <a:r>
              <a:rPr lang="ja-JP" altLang="en-US" sz="1100" dirty="0"/>
              <a:t>：各</a:t>
            </a:r>
            <a:r>
              <a:rPr lang="en-US" altLang="ja-JP" sz="1100" dirty="0"/>
              <a:t>10</a:t>
            </a:r>
            <a:r>
              <a:rPr lang="ja-JP" altLang="en-US" sz="1100" dirty="0"/>
              <a:t>点</a:t>
            </a:r>
            <a:endParaRPr lang="en-US" altLang="ja-JP" sz="1100" dirty="0"/>
          </a:p>
          <a:p>
            <a:pPr marL="228600" indent="-228600"/>
            <a:r>
              <a:rPr lang="ja-JP" altLang="en-US" sz="1100" dirty="0"/>
              <a:t>次のグラフに対して，</a:t>
            </a:r>
            <a:r>
              <a:rPr lang="en-US" altLang="ja-JP" sz="1100" dirty="0"/>
              <a:t> </a:t>
            </a:r>
            <a:r>
              <a:rPr lang="ja-JP" altLang="en-US" sz="1100" dirty="0"/>
              <a:t>各問に答えよ．</a:t>
            </a:r>
            <a:endParaRPr lang="en-US" altLang="ja-JP" sz="1100" dirty="0"/>
          </a:p>
          <a:p>
            <a:pPr marL="228600" indent="-228600"/>
            <a:r>
              <a:rPr lang="ja-JP" altLang="en-US" sz="1100" dirty="0"/>
              <a:t>ただし，同一の条件の点があればそれらの中のアルファベット順に選択すること</a:t>
            </a:r>
            <a:endParaRPr lang="en-US" altLang="ja-JP" sz="1100" dirty="0"/>
          </a:p>
          <a:p>
            <a:pPr marL="228600" indent="-228600"/>
            <a:r>
              <a:rPr lang="en-US" altLang="ja-JP" sz="1100" dirty="0"/>
              <a:t>(</a:t>
            </a:r>
            <a:r>
              <a:rPr lang="en-US" altLang="ja-JP" sz="1100" dirty="0" err="1"/>
              <a:t>i</a:t>
            </a:r>
            <a:r>
              <a:rPr lang="en-US" altLang="ja-JP" sz="1100" dirty="0"/>
              <a:t>)   s</a:t>
            </a:r>
            <a:r>
              <a:rPr lang="ja-JP" altLang="en-US" sz="1100" dirty="0"/>
              <a:t>を始点として深さ優先探索を行い，頂点のラベル付けをせよ．</a:t>
            </a:r>
            <a:endParaRPr lang="en-US" altLang="ja-JP" sz="1100" dirty="0"/>
          </a:p>
          <a:p>
            <a:pPr marL="228600" indent="-228600"/>
            <a:r>
              <a:rPr lang="en-US" altLang="ja-JP" sz="1100" dirty="0"/>
              <a:t>(ii) </a:t>
            </a:r>
            <a:r>
              <a:rPr lang="ja-JP" altLang="en-US" sz="1100" dirty="0"/>
              <a:t>ロバーツのアルゴリズムを用いて強連結な向き付けを与えよ．</a:t>
            </a:r>
            <a:endParaRPr lang="en-US" altLang="ja-JP" sz="11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r>
              <a:rPr lang="ja-JP" altLang="en-US" sz="1100" dirty="0"/>
              <a:t>問</a:t>
            </a:r>
            <a:r>
              <a:rPr lang="en-US" altLang="ja-JP" sz="1100" dirty="0"/>
              <a:t>3</a:t>
            </a:r>
            <a:r>
              <a:rPr lang="ja-JP" altLang="en-US" sz="1100" dirty="0"/>
              <a:t>：（答えのみでよい）</a:t>
            </a:r>
            <a:r>
              <a:rPr lang="en-US" altLang="ja-JP" sz="1100" dirty="0"/>
              <a:t>15</a:t>
            </a:r>
            <a:r>
              <a:rPr lang="ja-JP" altLang="en-US" sz="1100" dirty="0"/>
              <a:t>点</a:t>
            </a:r>
            <a:endParaRPr lang="en-US" altLang="ja-JP" sz="1100" dirty="0"/>
          </a:p>
          <a:p>
            <a:r>
              <a:rPr lang="ja-JP" altLang="en-US" sz="1100" dirty="0"/>
              <a:t>内点の数が</a:t>
            </a:r>
            <a:r>
              <a:rPr lang="en-US" altLang="ja-JP" sz="1100" dirty="0"/>
              <a:t>99</a:t>
            </a:r>
            <a:r>
              <a:rPr lang="ja-JP" altLang="en-US" sz="1100" dirty="0"/>
              <a:t>個の正則</a:t>
            </a:r>
            <a:r>
              <a:rPr lang="en-US" altLang="ja-JP" sz="1100" dirty="0"/>
              <a:t>2</a:t>
            </a:r>
            <a:r>
              <a:rPr lang="ja-JP" altLang="en-US" sz="1100" dirty="0"/>
              <a:t>分木の子の数を求めよ．</a:t>
            </a:r>
            <a:endParaRPr lang="en-US" altLang="ja-JP" sz="1100" dirty="0"/>
          </a:p>
          <a:p>
            <a:endParaRPr lang="en-US" altLang="ja-JP" sz="1100" dirty="0"/>
          </a:p>
          <a:p>
            <a:pPr marL="228600" indent="-228600"/>
            <a:r>
              <a:rPr lang="ja-JP" altLang="en-US" sz="1100" dirty="0"/>
              <a:t>問</a:t>
            </a:r>
            <a:r>
              <a:rPr lang="en-US" altLang="ja-JP" sz="1100" dirty="0"/>
              <a:t>4</a:t>
            </a:r>
            <a:r>
              <a:rPr lang="ja-JP" altLang="en-US" sz="1100" dirty="0"/>
              <a:t>：（答えのみでよい）</a:t>
            </a:r>
            <a:r>
              <a:rPr lang="en-US" altLang="ja-JP" sz="1100" dirty="0"/>
              <a:t>15</a:t>
            </a:r>
            <a:r>
              <a:rPr lang="ja-JP" altLang="en-US" sz="1100" dirty="0"/>
              <a:t>点</a:t>
            </a:r>
            <a:endParaRPr lang="en-US" altLang="ja-JP" sz="1100" dirty="0"/>
          </a:p>
          <a:p>
            <a:pPr marL="228600" indent="-228600"/>
            <a:r>
              <a:rPr lang="ja-JP" altLang="en-US" sz="1100" dirty="0"/>
              <a:t>全ての面が</a:t>
            </a:r>
            <a:r>
              <a:rPr lang="en-US" altLang="ja-JP" sz="1100" dirty="0"/>
              <a:t>5</a:t>
            </a:r>
            <a:r>
              <a:rPr lang="ja-JP" altLang="en-US" sz="1100" dirty="0"/>
              <a:t>角形である正多面体の面の数を求めよ．</a:t>
            </a:r>
            <a:endParaRPr lang="en-US" altLang="ja-JP" sz="1100" dirty="0"/>
          </a:p>
          <a:p>
            <a:endParaRPr lang="en-US" altLang="ja-JP" sz="1100" dirty="0"/>
          </a:p>
          <a:p>
            <a:r>
              <a:rPr lang="ja-JP" altLang="en-US" sz="1100" dirty="0"/>
              <a:t>問</a:t>
            </a:r>
            <a:r>
              <a:rPr lang="en-US" altLang="ja-JP" sz="1100" dirty="0"/>
              <a:t>5</a:t>
            </a:r>
            <a:r>
              <a:rPr lang="ja-JP" altLang="en-US" sz="1100" dirty="0"/>
              <a:t>：（答えのみでよい）各</a:t>
            </a:r>
            <a:r>
              <a:rPr lang="en-US" altLang="ja-JP" sz="1100" dirty="0"/>
              <a:t>5</a:t>
            </a:r>
            <a:r>
              <a:rPr lang="ja-JP" altLang="en-US" sz="1100" dirty="0"/>
              <a:t>点</a:t>
            </a:r>
            <a:endParaRPr lang="en-US" altLang="ja-JP" sz="1100" dirty="0"/>
          </a:p>
          <a:p>
            <a:r>
              <a:rPr lang="ja-JP" altLang="en-US" sz="1100" dirty="0"/>
              <a:t>次のグラフの染色数をそれぞれ求めよ．</a:t>
            </a:r>
            <a:r>
              <a:rPr lang="en-US" altLang="ja-JP" sz="1100" dirty="0"/>
              <a:t>(</a:t>
            </a:r>
            <a:r>
              <a:rPr lang="ja-JP" altLang="en-US" sz="1100" dirty="0"/>
              <a:t>ただし，</a:t>
            </a:r>
            <a:r>
              <a:rPr lang="en-US" altLang="ja-JP" sz="1100" dirty="0" err="1"/>
              <a:t>m,n</a:t>
            </a:r>
            <a:r>
              <a:rPr lang="ja-JP" altLang="en-US" sz="1100" dirty="0"/>
              <a:t>≧</a:t>
            </a:r>
            <a:r>
              <a:rPr lang="en-US" altLang="ja-JP" sz="1100" dirty="0"/>
              <a:t>3</a:t>
            </a:r>
            <a:r>
              <a:rPr lang="ja-JP" altLang="en-US" sz="1100" dirty="0"/>
              <a:t>とする</a:t>
            </a:r>
            <a:r>
              <a:rPr lang="en-US" altLang="ja-JP" sz="1100" dirty="0"/>
              <a:t>)</a:t>
            </a:r>
          </a:p>
          <a:p>
            <a:r>
              <a:rPr lang="en-US" altLang="ja-JP" sz="1100" dirty="0"/>
              <a:t>(</a:t>
            </a:r>
            <a:r>
              <a:rPr lang="en-US" altLang="ja-JP" sz="1100" dirty="0" err="1"/>
              <a:t>i</a:t>
            </a:r>
            <a:r>
              <a:rPr lang="en-US" altLang="ja-JP" sz="1100" dirty="0"/>
              <a:t>)</a:t>
            </a:r>
            <a:r>
              <a:rPr lang="ja-JP" altLang="en-US" sz="1100" dirty="0"/>
              <a:t>　</a:t>
            </a:r>
            <a:r>
              <a:rPr lang="en-US" altLang="ja-JP" sz="1100" dirty="0" err="1"/>
              <a:t>K</a:t>
            </a:r>
            <a:r>
              <a:rPr lang="en-US" altLang="ja-JP" sz="1100" baseline="-25000" dirty="0" err="1"/>
              <a:t>n</a:t>
            </a:r>
            <a:r>
              <a:rPr lang="ja-JP" altLang="en-US" sz="1100" dirty="0"/>
              <a:t>　　　</a:t>
            </a:r>
            <a:r>
              <a:rPr lang="en-US" altLang="ja-JP" sz="1100" dirty="0"/>
              <a:t>(ii)</a:t>
            </a:r>
            <a:r>
              <a:rPr lang="ja-JP" altLang="en-US" sz="1100" dirty="0"/>
              <a:t>　</a:t>
            </a:r>
            <a:r>
              <a:rPr lang="en-US" altLang="ja-JP" sz="1100" dirty="0" err="1"/>
              <a:t>K</a:t>
            </a:r>
            <a:r>
              <a:rPr lang="en-US" altLang="ja-JP" sz="1100" baseline="-25000" dirty="0" err="1"/>
              <a:t>m,n</a:t>
            </a:r>
            <a:r>
              <a:rPr lang="ja-JP" altLang="en-US" sz="1100" dirty="0"/>
              <a:t>　　　</a:t>
            </a:r>
            <a:r>
              <a:rPr lang="en-US" altLang="ja-JP" sz="1100" dirty="0"/>
              <a:t>(iii)</a:t>
            </a:r>
            <a:r>
              <a:rPr lang="ja-JP" altLang="en-US" sz="1100" dirty="0"/>
              <a:t>　位数</a:t>
            </a:r>
            <a:r>
              <a:rPr lang="en-US" altLang="ja-JP" sz="1100" dirty="0"/>
              <a:t>n</a:t>
            </a:r>
            <a:r>
              <a:rPr lang="ja-JP" altLang="en-US" sz="1100" dirty="0" err="1"/>
              <a:t>の閉</a:t>
            </a:r>
            <a:r>
              <a:rPr lang="ja-JP" altLang="en-US" sz="1100" dirty="0"/>
              <a:t>路　　　</a:t>
            </a:r>
            <a:r>
              <a:rPr lang="en-US" altLang="ja-JP" sz="1100" dirty="0"/>
              <a:t>(iv)</a:t>
            </a:r>
            <a:r>
              <a:rPr lang="ja-JP" altLang="en-US" sz="1100" dirty="0"/>
              <a:t>　位数</a:t>
            </a:r>
            <a:r>
              <a:rPr lang="en-US" altLang="ja-JP" sz="1100" dirty="0"/>
              <a:t>n</a:t>
            </a:r>
            <a:r>
              <a:rPr lang="ja-JP" altLang="en-US" sz="1100" dirty="0"/>
              <a:t>の木</a:t>
            </a:r>
            <a:endParaRPr lang="en-US" altLang="ja-JP" sz="1100" dirty="0"/>
          </a:p>
          <a:p>
            <a:endParaRPr lang="en-US" altLang="ja-JP" sz="1100" dirty="0"/>
          </a:p>
          <a:p>
            <a:r>
              <a:rPr lang="ja-JP" altLang="en-US" sz="1100" dirty="0"/>
              <a:t>問</a:t>
            </a:r>
            <a:r>
              <a:rPr lang="en-US" altLang="ja-JP" sz="1100" dirty="0"/>
              <a:t>6</a:t>
            </a:r>
            <a:r>
              <a:rPr lang="ja-JP" altLang="en-US" sz="1100" dirty="0"/>
              <a:t>：</a:t>
            </a:r>
            <a:r>
              <a:rPr lang="en-US" altLang="ja-JP" sz="1100" dirty="0"/>
              <a:t>15</a:t>
            </a:r>
            <a:r>
              <a:rPr lang="ja-JP" altLang="en-US" sz="1100" dirty="0"/>
              <a:t>点</a:t>
            </a:r>
            <a:endParaRPr lang="en-US" altLang="ja-JP" sz="1100" dirty="0"/>
          </a:p>
          <a:p>
            <a:r>
              <a:rPr lang="en-US" altLang="ja-JP" sz="1100" dirty="0"/>
              <a:t>2</a:t>
            </a:r>
            <a:r>
              <a:rPr lang="ja-JP" altLang="en-US" sz="1100" dirty="0"/>
              <a:t>人のプレイヤーが交互に連結グラフ</a:t>
            </a:r>
            <a:r>
              <a:rPr lang="en-US" altLang="ja-JP" sz="1100" dirty="0"/>
              <a:t>G</a:t>
            </a:r>
            <a:r>
              <a:rPr lang="ja-JP" altLang="en-US" sz="1100" dirty="0"/>
              <a:t>の異なる頂点</a:t>
            </a:r>
            <a:r>
              <a:rPr lang="en-US" altLang="ja-JP" sz="1100" dirty="0"/>
              <a:t>v</a:t>
            </a:r>
            <a:r>
              <a:rPr lang="en-US" altLang="ja-JP" sz="1100" baseline="-25000" dirty="0"/>
              <a:t>1</a:t>
            </a:r>
            <a:r>
              <a:rPr lang="en-US" altLang="ja-JP" sz="1100" dirty="0"/>
              <a:t>,v</a:t>
            </a:r>
            <a:r>
              <a:rPr lang="en-US" altLang="ja-JP" sz="1100" baseline="-25000" dirty="0"/>
              <a:t>2</a:t>
            </a:r>
            <a:r>
              <a:rPr lang="en-US" altLang="ja-JP" sz="1100" dirty="0"/>
              <a:t>,…</a:t>
            </a:r>
            <a:r>
              <a:rPr lang="ja-JP" altLang="en-US" sz="1100" dirty="0"/>
              <a:t>を隣接しているように選んでいき，</a:t>
            </a:r>
            <a:endParaRPr lang="en-US" altLang="ja-JP" sz="1100" dirty="0"/>
          </a:p>
          <a:p>
            <a:r>
              <a:rPr lang="ja-JP" altLang="en-US" sz="1100" dirty="0"/>
              <a:t>最後に頂点を選んだ方が勝ちとなるゲームを考える．</a:t>
            </a:r>
            <a:endParaRPr lang="en-US" altLang="ja-JP" sz="1100" dirty="0"/>
          </a:p>
          <a:p>
            <a:r>
              <a:rPr lang="en-US" altLang="ja-JP" sz="1100" dirty="0"/>
              <a:t>G</a:t>
            </a:r>
            <a:r>
              <a:rPr lang="ja-JP" altLang="en-US" sz="1100" dirty="0"/>
              <a:t>が完全マッチングを持たないときに先手が必ず勝てることを示せ．</a:t>
            </a:r>
            <a:br>
              <a:rPr lang="en-US" altLang="ja-JP" sz="1100" dirty="0"/>
            </a:br>
            <a:r>
              <a:rPr lang="ja-JP" altLang="en-US" sz="1100" dirty="0"/>
              <a:t>ヒント：最大マッチング，増大道</a:t>
            </a:r>
            <a:endParaRPr lang="en-US" altLang="ja-JP" sz="1100" dirty="0"/>
          </a:p>
          <a:p>
            <a:pPr marL="228600" indent="-228600"/>
            <a:endParaRPr lang="en-US" altLang="ja-JP" sz="1000" dirty="0"/>
          </a:p>
          <a:p>
            <a:pPr marL="228600" indent="-228600"/>
            <a:endParaRPr lang="en-US" altLang="ja-JP" sz="1000" dirty="0"/>
          </a:p>
          <a:p>
            <a:pPr marL="228600" indent="-228600"/>
            <a:endParaRPr lang="en-US" altLang="ja-JP" sz="1000" dirty="0"/>
          </a:p>
          <a:p>
            <a:pPr marL="228600" indent="-228600"/>
            <a:endParaRPr lang="en-US" altLang="ja-JP" sz="1000" dirty="0"/>
          </a:p>
          <a:p>
            <a:pPr marL="228600" indent="-228600"/>
            <a:endParaRPr lang="en-US" altLang="ja-JP" sz="1000" dirty="0"/>
          </a:p>
          <a:p>
            <a:pPr marL="228600" indent="-228600"/>
            <a:endParaRPr lang="en-US" altLang="ja-JP" sz="1000" dirty="0"/>
          </a:p>
          <a:p>
            <a:pPr marL="228600" indent="-228600"/>
            <a:endParaRPr lang="en-US" altLang="ja-JP" sz="1000" dirty="0"/>
          </a:p>
          <a:p>
            <a:pPr marL="228600" indent="-228600"/>
            <a:endParaRPr lang="en-US" altLang="ja-JP" sz="1000" dirty="0"/>
          </a:p>
          <a:p>
            <a:pPr marL="228600" indent="-228600"/>
            <a:endParaRPr lang="en-US" altLang="ja-JP" sz="1000" dirty="0"/>
          </a:p>
        </p:txBody>
      </p:sp>
      <p:sp>
        <p:nvSpPr>
          <p:cNvPr id="2" name="楕円 1"/>
          <p:cNvSpPr/>
          <p:nvPr/>
        </p:nvSpPr>
        <p:spPr>
          <a:xfrm>
            <a:off x="1700808" y="2451830"/>
            <a:ext cx="144016" cy="14401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楕円 4"/>
          <p:cNvSpPr/>
          <p:nvPr/>
        </p:nvSpPr>
        <p:spPr>
          <a:xfrm>
            <a:off x="2780928" y="2451830"/>
            <a:ext cx="144016" cy="14401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楕円 5"/>
          <p:cNvSpPr/>
          <p:nvPr/>
        </p:nvSpPr>
        <p:spPr>
          <a:xfrm>
            <a:off x="3573016" y="3027894"/>
            <a:ext cx="144016" cy="14401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楕円 6"/>
          <p:cNvSpPr/>
          <p:nvPr/>
        </p:nvSpPr>
        <p:spPr>
          <a:xfrm>
            <a:off x="2780928" y="3603958"/>
            <a:ext cx="144016" cy="14401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楕円 7"/>
          <p:cNvSpPr/>
          <p:nvPr/>
        </p:nvSpPr>
        <p:spPr>
          <a:xfrm>
            <a:off x="1700808" y="3603958"/>
            <a:ext cx="144016" cy="14401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楕円 8"/>
          <p:cNvSpPr/>
          <p:nvPr/>
        </p:nvSpPr>
        <p:spPr>
          <a:xfrm>
            <a:off x="908720" y="3027894"/>
            <a:ext cx="144016" cy="14401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楕円 9"/>
          <p:cNvSpPr/>
          <p:nvPr/>
        </p:nvSpPr>
        <p:spPr>
          <a:xfrm>
            <a:off x="2242000" y="3027894"/>
            <a:ext cx="144016" cy="14401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 name="直線コネクタ 10"/>
          <p:cNvCxnSpPr>
            <a:stCxn id="9" idx="7"/>
            <a:endCxn id="2" idx="3"/>
          </p:cNvCxnSpPr>
          <p:nvPr/>
        </p:nvCxnSpPr>
        <p:spPr>
          <a:xfrm flipV="1">
            <a:off x="1031645" y="2574755"/>
            <a:ext cx="690254" cy="474230"/>
          </a:xfrm>
          <a:prstGeom prst="line">
            <a:avLst/>
          </a:prstGeom>
          <a:ln w="25400"/>
        </p:spPr>
        <p:style>
          <a:lnRef idx="1">
            <a:schemeClr val="dk1"/>
          </a:lnRef>
          <a:fillRef idx="0">
            <a:schemeClr val="dk1"/>
          </a:fillRef>
          <a:effectRef idx="0">
            <a:schemeClr val="dk1"/>
          </a:effectRef>
          <a:fontRef idx="minor">
            <a:schemeClr val="tx1"/>
          </a:fontRef>
        </p:style>
      </p:cxnSp>
      <p:cxnSp>
        <p:nvCxnSpPr>
          <p:cNvPr id="14" name="直線コネクタ 13"/>
          <p:cNvCxnSpPr>
            <a:endCxn id="5" idx="2"/>
          </p:cNvCxnSpPr>
          <p:nvPr/>
        </p:nvCxnSpPr>
        <p:spPr>
          <a:xfrm>
            <a:off x="1844824" y="2523838"/>
            <a:ext cx="936104" cy="0"/>
          </a:xfrm>
          <a:prstGeom prst="line">
            <a:avLst/>
          </a:prstGeom>
          <a:ln w="25400"/>
        </p:spPr>
        <p:style>
          <a:lnRef idx="1">
            <a:schemeClr val="dk1"/>
          </a:lnRef>
          <a:fillRef idx="0">
            <a:schemeClr val="dk1"/>
          </a:fillRef>
          <a:effectRef idx="0">
            <a:schemeClr val="dk1"/>
          </a:effectRef>
          <a:fontRef idx="minor">
            <a:schemeClr val="tx1"/>
          </a:fontRef>
        </p:style>
      </p:cxnSp>
      <p:cxnSp>
        <p:nvCxnSpPr>
          <p:cNvPr id="18" name="直線コネクタ 17"/>
          <p:cNvCxnSpPr/>
          <p:nvPr/>
        </p:nvCxnSpPr>
        <p:spPr>
          <a:xfrm flipV="1">
            <a:off x="1844824" y="3675965"/>
            <a:ext cx="936104" cy="1"/>
          </a:xfrm>
          <a:prstGeom prst="line">
            <a:avLst/>
          </a:prstGeom>
          <a:ln w="25400"/>
        </p:spPr>
        <p:style>
          <a:lnRef idx="1">
            <a:schemeClr val="dk1"/>
          </a:lnRef>
          <a:fillRef idx="0">
            <a:schemeClr val="dk1"/>
          </a:fillRef>
          <a:effectRef idx="0">
            <a:schemeClr val="dk1"/>
          </a:effectRef>
          <a:fontRef idx="minor">
            <a:schemeClr val="tx1"/>
          </a:fontRef>
        </p:style>
      </p:cxnSp>
      <p:cxnSp>
        <p:nvCxnSpPr>
          <p:cNvPr id="21" name="直線コネクタ 20"/>
          <p:cNvCxnSpPr>
            <a:stCxn id="7" idx="7"/>
            <a:endCxn id="6" idx="3"/>
          </p:cNvCxnSpPr>
          <p:nvPr/>
        </p:nvCxnSpPr>
        <p:spPr>
          <a:xfrm flipV="1">
            <a:off x="2903853" y="3150819"/>
            <a:ext cx="690254" cy="474230"/>
          </a:xfrm>
          <a:prstGeom prst="line">
            <a:avLst/>
          </a:prstGeom>
          <a:ln w="25400"/>
        </p:spPr>
        <p:style>
          <a:lnRef idx="1">
            <a:schemeClr val="dk1"/>
          </a:lnRef>
          <a:fillRef idx="0">
            <a:schemeClr val="dk1"/>
          </a:fillRef>
          <a:effectRef idx="0">
            <a:schemeClr val="dk1"/>
          </a:effectRef>
          <a:fontRef idx="minor">
            <a:schemeClr val="tx1"/>
          </a:fontRef>
        </p:style>
      </p:cxnSp>
      <p:cxnSp>
        <p:nvCxnSpPr>
          <p:cNvPr id="25" name="直線コネクタ 24"/>
          <p:cNvCxnSpPr>
            <a:endCxn id="6" idx="1"/>
          </p:cNvCxnSpPr>
          <p:nvPr/>
        </p:nvCxnSpPr>
        <p:spPr>
          <a:xfrm>
            <a:off x="2924944" y="2574755"/>
            <a:ext cx="669163" cy="474230"/>
          </a:xfrm>
          <a:prstGeom prst="line">
            <a:avLst/>
          </a:prstGeom>
          <a:ln w="25400"/>
        </p:spPr>
        <p:style>
          <a:lnRef idx="1">
            <a:schemeClr val="dk1"/>
          </a:lnRef>
          <a:fillRef idx="0">
            <a:schemeClr val="dk1"/>
          </a:fillRef>
          <a:effectRef idx="0">
            <a:schemeClr val="dk1"/>
          </a:effectRef>
          <a:fontRef idx="minor">
            <a:schemeClr val="tx1"/>
          </a:fontRef>
        </p:style>
      </p:cxnSp>
      <p:cxnSp>
        <p:nvCxnSpPr>
          <p:cNvPr id="29" name="直線コネクタ 28"/>
          <p:cNvCxnSpPr>
            <a:endCxn id="10" idx="2"/>
          </p:cNvCxnSpPr>
          <p:nvPr/>
        </p:nvCxnSpPr>
        <p:spPr>
          <a:xfrm>
            <a:off x="1052736" y="3099902"/>
            <a:ext cx="1189264" cy="0"/>
          </a:xfrm>
          <a:prstGeom prst="line">
            <a:avLst/>
          </a:prstGeom>
          <a:ln w="25400"/>
        </p:spPr>
        <p:style>
          <a:lnRef idx="1">
            <a:schemeClr val="dk1"/>
          </a:lnRef>
          <a:fillRef idx="0">
            <a:schemeClr val="dk1"/>
          </a:fillRef>
          <a:effectRef idx="0">
            <a:schemeClr val="dk1"/>
          </a:effectRef>
          <a:fontRef idx="minor">
            <a:schemeClr val="tx1"/>
          </a:fontRef>
        </p:style>
      </p:cxnSp>
      <p:cxnSp>
        <p:nvCxnSpPr>
          <p:cNvPr id="35" name="直線コネクタ 34"/>
          <p:cNvCxnSpPr>
            <a:stCxn id="8" idx="7"/>
            <a:endCxn id="10" idx="3"/>
          </p:cNvCxnSpPr>
          <p:nvPr/>
        </p:nvCxnSpPr>
        <p:spPr>
          <a:xfrm flipV="1">
            <a:off x="1823733" y="3150819"/>
            <a:ext cx="439358" cy="474230"/>
          </a:xfrm>
          <a:prstGeom prst="line">
            <a:avLst/>
          </a:prstGeom>
          <a:ln w="25400"/>
        </p:spPr>
        <p:style>
          <a:lnRef idx="1">
            <a:schemeClr val="dk1"/>
          </a:lnRef>
          <a:fillRef idx="0">
            <a:schemeClr val="dk1"/>
          </a:fillRef>
          <a:effectRef idx="0">
            <a:schemeClr val="dk1"/>
          </a:effectRef>
          <a:fontRef idx="minor">
            <a:schemeClr val="tx1"/>
          </a:fontRef>
        </p:style>
      </p:cxnSp>
      <p:cxnSp>
        <p:nvCxnSpPr>
          <p:cNvPr id="39" name="直線コネクタ 38"/>
          <p:cNvCxnSpPr>
            <a:stCxn id="10" idx="7"/>
            <a:endCxn id="5" idx="3"/>
          </p:cNvCxnSpPr>
          <p:nvPr/>
        </p:nvCxnSpPr>
        <p:spPr>
          <a:xfrm flipV="1">
            <a:off x="2364925" y="2574755"/>
            <a:ext cx="437094" cy="474230"/>
          </a:xfrm>
          <a:prstGeom prst="line">
            <a:avLst/>
          </a:prstGeom>
          <a:ln w="25400"/>
        </p:spPr>
        <p:style>
          <a:lnRef idx="1">
            <a:schemeClr val="dk1"/>
          </a:lnRef>
          <a:fillRef idx="0">
            <a:schemeClr val="dk1"/>
          </a:fillRef>
          <a:effectRef idx="0">
            <a:schemeClr val="dk1"/>
          </a:effectRef>
          <a:fontRef idx="minor">
            <a:schemeClr val="tx1"/>
          </a:fontRef>
        </p:style>
      </p:cxnSp>
      <p:sp>
        <p:nvSpPr>
          <p:cNvPr id="46" name="テキスト ボックス 45"/>
          <p:cNvSpPr txBox="1"/>
          <p:nvPr/>
        </p:nvSpPr>
        <p:spPr>
          <a:xfrm>
            <a:off x="2165702" y="2638237"/>
            <a:ext cx="304892" cy="461665"/>
          </a:xfrm>
          <a:prstGeom prst="rect">
            <a:avLst/>
          </a:prstGeom>
          <a:noFill/>
        </p:spPr>
        <p:txBody>
          <a:bodyPr wrap="none" rtlCol="0">
            <a:spAutoFit/>
          </a:bodyPr>
          <a:lstStyle/>
          <a:p>
            <a:r>
              <a:rPr kumimoji="1" lang="en-US" altLang="ja-JP" sz="2400" dirty="0"/>
              <a:t>s</a:t>
            </a:r>
            <a:endParaRPr kumimoji="1" lang="ja-JP" altLang="en-US" sz="2400" dirty="0"/>
          </a:p>
        </p:txBody>
      </p:sp>
      <p:sp>
        <p:nvSpPr>
          <p:cNvPr id="47" name="テキスト ボックス 46"/>
          <p:cNvSpPr txBox="1"/>
          <p:nvPr/>
        </p:nvSpPr>
        <p:spPr>
          <a:xfrm>
            <a:off x="1611940" y="2123728"/>
            <a:ext cx="308098" cy="400110"/>
          </a:xfrm>
          <a:prstGeom prst="rect">
            <a:avLst/>
          </a:prstGeom>
          <a:noFill/>
        </p:spPr>
        <p:txBody>
          <a:bodyPr wrap="none" rtlCol="0">
            <a:spAutoFit/>
          </a:bodyPr>
          <a:lstStyle/>
          <a:p>
            <a:r>
              <a:rPr lang="en-US" altLang="ja-JP" sz="2000" dirty="0"/>
              <a:t>a</a:t>
            </a:r>
            <a:endParaRPr kumimoji="1" lang="ja-JP" altLang="en-US" sz="2000" dirty="0"/>
          </a:p>
        </p:txBody>
      </p:sp>
      <p:sp>
        <p:nvSpPr>
          <p:cNvPr id="48" name="テキスト ボックス 47"/>
          <p:cNvSpPr txBox="1"/>
          <p:nvPr/>
        </p:nvSpPr>
        <p:spPr>
          <a:xfrm>
            <a:off x="2708920" y="2123728"/>
            <a:ext cx="319318" cy="400110"/>
          </a:xfrm>
          <a:prstGeom prst="rect">
            <a:avLst/>
          </a:prstGeom>
          <a:noFill/>
        </p:spPr>
        <p:txBody>
          <a:bodyPr wrap="none" rtlCol="0">
            <a:spAutoFit/>
          </a:bodyPr>
          <a:lstStyle/>
          <a:p>
            <a:r>
              <a:rPr lang="en-US" altLang="ja-JP" sz="2000" dirty="0"/>
              <a:t>b</a:t>
            </a:r>
            <a:endParaRPr kumimoji="1" lang="ja-JP" altLang="en-US" sz="2000" dirty="0"/>
          </a:p>
        </p:txBody>
      </p:sp>
      <p:sp>
        <p:nvSpPr>
          <p:cNvPr id="49" name="テキスト ボックス 48"/>
          <p:cNvSpPr txBox="1"/>
          <p:nvPr/>
        </p:nvSpPr>
        <p:spPr>
          <a:xfrm>
            <a:off x="3495370" y="3099902"/>
            <a:ext cx="293670" cy="400110"/>
          </a:xfrm>
          <a:prstGeom prst="rect">
            <a:avLst/>
          </a:prstGeom>
          <a:noFill/>
        </p:spPr>
        <p:txBody>
          <a:bodyPr wrap="none" rtlCol="0">
            <a:spAutoFit/>
          </a:bodyPr>
          <a:lstStyle/>
          <a:p>
            <a:r>
              <a:rPr lang="en-US" altLang="ja-JP" sz="2000" dirty="0"/>
              <a:t>c</a:t>
            </a:r>
            <a:endParaRPr kumimoji="1" lang="ja-JP" altLang="en-US" sz="2000" dirty="0"/>
          </a:p>
        </p:txBody>
      </p:sp>
      <p:sp>
        <p:nvSpPr>
          <p:cNvPr id="50" name="テキスト ボックス 49"/>
          <p:cNvSpPr txBox="1"/>
          <p:nvPr/>
        </p:nvSpPr>
        <p:spPr>
          <a:xfrm>
            <a:off x="2708920" y="3707904"/>
            <a:ext cx="319318" cy="400110"/>
          </a:xfrm>
          <a:prstGeom prst="rect">
            <a:avLst/>
          </a:prstGeom>
          <a:noFill/>
        </p:spPr>
        <p:txBody>
          <a:bodyPr wrap="none" rtlCol="0">
            <a:spAutoFit/>
          </a:bodyPr>
          <a:lstStyle/>
          <a:p>
            <a:r>
              <a:rPr lang="en-US" altLang="ja-JP" sz="2000" dirty="0"/>
              <a:t>d</a:t>
            </a:r>
            <a:endParaRPr kumimoji="1" lang="ja-JP" altLang="en-US" sz="2000" dirty="0"/>
          </a:p>
        </p:txBody>
      </p:sp>
      <p:sp>
        <p:nvSpPr>
          <p:cNvPr id="51" name="テキスト ボックス 50"/>
          <p:cNvSpPr txBox="1"/>
          <p:nvPr/>
        </p:nvSpPr>
        <p:spPr>
          <a:xfrm>
            <a:off x="1597514" y="3675966"/>
            <a:ext cx="312906" cy="400110"/>
          </a:xfrm>
          <a:prstGeom prst="rect">
            <a:avLst/>
          </a:prstGeom>
          <a:noFill/>
        </p:spPr>
        <p:txBody>
          <a:bodyPr wrap="none" rtlCol="0">
            <a:spAutoFit/>
          </a:bodyPr>
          <a:lstStyle/>
          <a:p>
            <a:r>
              <a:rPr lang="en-US" altLang="ja-JP" sz="2000" dirty="0"/>
              <a:t>e</a:t>
            </a:r>
            <a:endParaRPr kumimoji="1" lang="ja-JP" altLang="en-US" sz="2000" dirty="0"/>
          </a:p>
        </p:txBody>
      </p:sp>
      <p:sp>
        <p:nvSpPr>
          <p:cNvPr id="52" name="テキスト ボックス 51"/>
          <p:cNvSpPr txBox="1"/>
          <p:nvPr/>
        </p:nvSpPr>
        <p:spPr>
          <a:xfrm>
            <a:off x="805426" y="3099902"/>
            <a:ext cx="263214" cy="400110"/>
          </a:xfrm>
          <a:prstGeom prst="rect">
            <a:avLst/>
          </a:prstGeom>
          <a:noFill/>
        </p:spPr>
        <p:txBody>
          <a:bodyPr wrap="none" rtlCol="0">
            <a:spAutoFit/>
          </a:bodyPr>
          <a:lstStyle/>
          <a:p>
            <a:r>
              <a:rPr lang="en-US" altLang="ja-JP" sz="2000" dirty="0"/>
              <a:t>f</a:t>
            </a:r>
            <a:endParaRPr kumimoji="1" lang="ja-JP" altLang="en-US" sz="2000"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18841</TotalTime>
  <Words>57</Words>
  <Application>Microsoft Office PowerPoint</Application>
  <PresentationFormat>画面に合わせる (4:3)</PresentationFormat>
  <Paragraphs>56</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tsugaki</dc:creator>
  <cp:lastModifiedBy>masao tsugaki</cp:lastModifiedBy>
  <cp:revision>345</cp:revision>
  <dcterms:created xsi:type="dcterms:W3CDTF">2011-05-06T06:23:08Z</dcterms:created>
  <dcterms:modified xsi:type="dcterms:W3CDTF">2016-07-17T05:05:21Z</dcterms:modified>
</cp:coreProperties>
</file>