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6858000" cy="9144000" type="screen4x3"/>
  <p:notesSz cx="6735763" cy="986948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4" d="100"/>
          <a:sy n="114" d="100"/>
        </p:scale>
        <p:origin x="720" y="-36"/>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4AA45692-03A6-4E72-9ED8-DC8A023713CF}" type="datetimeFigureOut">
              <a:rPr kumimoji="1" lang="ja-JP" altLang="en-US" smtClean="0"/>
              <a:pPr/>
              <a:t>2017/5/22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6DC8CB5-0066-4251-BA1E-807E89837638}"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4AA45692-03A6-4E72-9ED8-DC8A023713CF}" type="datetimeFigureOut">
              <a:rPr kumimoji="1" lang="ja-JP" altLang="en-US" smtClean="0"/>
              <a:pPr/>
              <a:t>2017/5/22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6DC8CB5-0066-4251-BA1E-807E89837638}"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488951"/>
            <a:ext cx="1157288" cy="10401300"/>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257175" y="488951"/>
            <a:ext cx="3357563" cy="10401300"/>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4AA45692-03A6-4E72-9ED8-DC8A023713CF}" type="datetimeFigureOut">
              <a:rPr kumimoji="1" lang="ja-JP" altLang="en-US" smtClean="0"/>
              <a:pPr/>
              <a:t>2017/5/22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6DC8CB5-0066-4251-BA1E-807E89837638}"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4AA45692-03A6-4E72-9ED8-DC8A023713CF}" type="datetimeFigureOut">
              <a:rPr kumimoji="1" lang="ja-JP" altLang="en-US" smtClean="0"/>
              <a:pPr/>
              <a:t>2017/5/22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6DC8CB5-0066-4251-BA1E-807E89837638}"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4AA45692-03A6-4E72-9ED8-DC8A023713CF}" type="datetimeFigureOut">
              <a:rPr kumimoji="1" lang="ja-JP" altLang="en-US" smtClean="0"/>
              <a:pPr/>
              <a:t>2017/5/22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6DC8CB5-0066-4251-BA1E-807E89837638}"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4AA45692-03A6-4E72-9ED8-DC8A023713CF}" type="datetimeFigureOut">
              <a:rPr kumimoji="1" lang="ja-JP" altLang="en-US" smtClean="0"/>
              <a:pPr/>
              <a:t>2017/5/22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F6DC8CB5-0066-4251-BA1E-807E89837638}"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6184"/>
            <a:ext cx="6172200" cy="1524000"/>
          </a:xfrm>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4AA45692-03A6-4E72-9ED8-DC8A023713CF}" type="datetimeFigureOut">
              <a:rPr kumimoji="1" lang="ja-JP" altLang="en-US" smtClean="0"/>
              <a:pPr/>
              <a:t>2017/5/22</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F6DC8CB5-0066-4251-BA1E-807E89837638}"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4AA45692-03A6-4E72-9ED8-DC8A023713CF}" type="datetimeFigureOut">
              <a:rPr kumimoji="1" lang="ja-JP" altLang="en-US" smtClean="0"/>
              <a:pPr/>
              <a:t>2017/5/22</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F6DC8CB5-0066-4251-BA1E-807E89837638}"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4AA45692-03A6-4E72-9ED8-DC8A023713CF}" type="datetimeFigureOut">
              <a:rPr kumimoji="1" lang="ja-JP" altLang="en-US" smtClean="0"/>
              <a:pPr/>
              <a:t>2017/5/22</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F6DC8CB5-0066-4251-BA1E-807E89837638}"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4AA45692-03A6-4E72-9ED8-DC8A023713CF}" type="datetimeFigureOut">
              <a:rPr kumimoji="1" lang="ja-JP" altLang="en-US" smtClean="0"/>
              <a:pPr/>
              <a:t>2017/5/22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F6DC8CB5-0066-4251-BA1E-807E89837638}"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4AA45692-03A6-4E72-9ED8-DC8A023713CF}" type="datetimeFigureOut">
              <a:rPr kumimoji="1" lang="ja-JP" altLang="en-US" smtClean="0"/>
              <a:pPr/>
              <a:t>2017/5/22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F6DC8CB5-0066-4251-BA1E-807E89837638}"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4AA45692-03A6-4E72-9ED8-DC8A023713CF}" type="datetimeFigureOut">
              <a:rPr kumimoji="1" lang="ja-JP" altLang="en-US" smtClean="0"/>
              <a:pPr/>
              <a:t>2017/5/22</a:t>
            </a:fld>
            <a:endParaRPr kumimoji="1" lang="ja-JP" altLang="en-US"/>
          </a:p>
        </p:txBody>
      </p:sp>
      <p:sp>
        <p:nvSpPr>
          <p:cNvPr id="5" name="フッター プレースホルダ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F6DC8CB5-0066-4251-BA1E-807E89837638}"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88640" y="179512"/>
            <a:ext cx="5832046" cy="7540526"/>
          </a:xfrm>
          <a:prstGeom prst="rect">
            <a:avLst/>
          </a:prstGeom>
          <a:noFill/>
        </p:spPr>
        <p:txBody>
          <a:bodyPr wrap="none" rtlCol="0">
            <a:spAutoFit/>
          </a:bodyPr>
          <a:lstStyle/>
          <a:p>
            <a:r>
              <a:rPr lang="en-US" altLang="ja-JP" sz="1000" dirty="0"/>
              <a:t>2017</a:t>
            </a:r>
            <a:r>
              <a:rPr lang="ja-JP" altLang="en-US" sz="1000" dirty="0"/>
              <a:t>年度 有限幾何学 中間試験</a:t>
            </a:r>
            <a:endParaRPr lang="en-US" altLang="ja-JP" sz="1000" dirty="0"/>
          </a:p>
          <a:p>
            <a:endParaRPr lang="en-US" altLang="ja-JP" sz="1000" dirty="0"/>
          </a:p>
          <a:p>
            <a:endParaRPr lang="en-US" altLang="ja-JP" sz="1000" dirty="0"/>
          </a:p>
          <a:p>
            <a:pPr>
              <a:spcBef>
                <a:spcPct val="20000"/>
              </a:spcBef>
              <a:buClr>
                <a:srgbClr val="0BD0D9"/>
              </a:buClr>
              <a:buSzPct val="95000"/>
              <a:defRPr/>
            </a:pPr>
            <a:r>
              <a:rPr lang="ja-JP" altLang="en-US" sz="1000" dirty="0"/>
              <a:t>問</a:t>
            </a:r>
            <a:r>
              <a:rPr lang="en-US" altLang="ja-JP" sz="1000" dirty="0"/>
              <a:t>1</a:t>
            </a:r>
            <a:r>
              <a:rPr lang="ja-JP" altLang="en-US" sz="1000" dirty="0"/>
              <a:t>　</a:t>
            </a:r>
            <a:r>
              <a:rPr lang="ja-JP" altLang="en-US" sz="1000" dirty="0">
                <a:ea typeface="ＭＳ Ｐゴシック" charset="-128"/>
              </a:rPr>
              <a:t>次の定理と，その証明を読み，各問に答えよ．</a:t>
            </a:r>
            <a:endParaRPr lang="en-US" altLang="ja-JP" sz="1000" dirty="0">
              <a:ea typeface="ＭＳ Ｐゴシック" charset="-128"/>
            </a:endParaRPr>
          </a:p>
          <a:p>
            <a:pPr>
              <a:spcBef>
                <a:spcPct val="20000"/>
              </a:spcBef>
              <a:buClr>
                <a:srgbClr val="0BD0D9"/>
              </a:buClr>
              <a:buSzPct val="95000"/>
              <a:defRPr/>
            </a:pPr>
            <a:endParaRPr lang="en-US" altLang="ja-JP" sz="1000" dirty="0">
              <a:ea typeface="ＭＳ Ｐゴシック" charset="-128"/>
            </a:endParaRPr>
          </a:p>
          <a:p>
            <a:pPr marL="228600" indent="-228600"/>
            <a:r>
              <a:rPr lang="ja-JP" altLang="en-US" sz="1000" dirty="0"/>
              <a:t>定理</a:t>
            </a:r>
            <a:r>
              <a:rPr lang="en-US" altLang="ja-JP" sz="1000" dirty="0"/>
              <a:t>1</a:t>
            </a:r>
            <a:r>
              <a:rPr lang="ja-JP" altLang="en-US" sz="1000" dirty="0"/>
              <a:t>：　</a:t>
            </a:r>
            <a:r>
              <a:rPr lang="en-US" altLang="ja-JP" sz="1000" dirty="0"/>
              <a:t>K</a:t>
            </a:r>
            <a:r>
              <a:rPr lang="en-US" altLang="ja-JP" sz="1000" baseline="-25000" dirty="0"/>
              <a:t>1,3</a:t>
            </a:r>
            <a:r>
              <a:rPr lang="ja-JP" altLang="en-US" sz="1000" dirty="0"/>
              <a:t>と</a:t>
            </a:r>
            <a:r>
              <a:rPr lang="en-US" altLang="ja-JP" sz="1000" dirty="0"/>
              <a:t>Z</a:t>
            </a:r>
            <a:r>
              <a:rPr lang="en-US" altLang="ja-JP" sz="1000" baseline="-25000" dirty="0"/>
              <a:t>1</a:t>
            </a:r>
            <a:r>
              <a:rPr lang="ja-JP" altLang="en-US" sz="1000" dirty="0"/>
              <a:t>を誘導部分グラフとして持たない位数</a:t>
            </a:r>
            <a:r>
              <a:rPr lang="en-US" altLang="ja-JP" sz="1000" dirty="0"/>
              <a:t>3</a:t>
            </a:r>
            <a:r>
              <a:rPr lang="ja-JP" altLang="en-US" sz="1000" dirty="0"/>
              <a:t>以上の</a:t>
            </a:r>
            <a:r>
              <a:rPr lang="en-US" altLang="ja-JP" sz="1000" dirty="0"/>
              <a:t>2</a:t>
            </a:r>
            <a:r>
              <a:rPr lang="ja-JP" altLang="en-US" sz="1000" dirty="0"/>
              <a:t>連結単純グラフ</a:t>
            </a:r>
            <a:r>
              <a:rPr lang="en-US" altLang="ja-JP" sz="1000" dirty="0"/>
              <a:t>G</a:t>
            </a:r>
            <a:r>
              <a:rPr lang="ja-JP" altLang="en-US" sz="1000" dirty="0"/>
              <a:t>はハミルトン閉路を持つ．</a:t>
            </a:r>
            <a:br>
              <a:rPr lang="en-US" altLang="ja-JP" sz="1000" dirty="0"/>
            </a:br>
            <a:r>
              <a:rPr lang="ja-JP" altLang="en-US" sz="1000" dirty="0"/>
              <a:t>　　</a:t>
            </a:r>
            <a:endParaRPr lang="en-US" altLang="ja-JP" sz="1000" dirty="0"/>
          </a:p>
          <a:p>
            <a:pPr marL="228600" indent="-228600"/>
            <a:r>
              <a:rPr lang="ja-JP" altLang="en-US" sz="1000" dirty="0"/>
              <a:t>定理</a:t>
            </a:r>
            <a:r>
              <a:rPr lang="en-US" altLang="ja-JP" sz="1000" dirty="0"/>
              <a:t>1</a:t>
            </a:r>
            <a:r>
              <a:rPr lang="ja-JP" altLang="en-US" sz="1000" dirty="0"/>
              <a:t>の証明：　</a:t>
            </a:r>
            <a:endParaRPr lang="en-US" altLang="ja-JP" sz="1000" dirty="0"/>
          </a:p>
          <a:p>
            <a:pPr marL="228600" indent="-228600"/>
            <a:r>
              <a:rPr lang="en-US" altLang="ja-JP" sz="1000" dirty="0"/>
              <a:t>K</a:t>
            </a:r>
            <a:r>
              <a:rPr lang="en-US" altLang="ja-JP" sz="1000" baseline="-25000" dirty="0"/>
              <a:t>1,3</a:t>
            </a:r>
            <a:r>
              <a:rPr lang="ja-JP" altLang="en-US" sz="1000" dirty="0"/>
              <a:t>と</a:t>
            </a:r>
            <a:r>
              <a:rPr lang="en-US" altLang="ja-JP" sz="1000" dirty="0"/>
              <a:t>Z</a:t>
            </a:r>
            <a:r>
              <a:rPr lang="en-US" altLang="ja-JP" sz="1000" baseline="-25000" dirty="0"/>
              <a:t>1</a:t>
            </a:r>
            <a:r>
              <a:rPr lang="ja-JP" altLang="en-US" sz="1000" dirty="0"/>
              <a:t>を誘導部分グラフとして持たない位数</a:t>
            </a:r>
            <a:r>
              <a:rPr lang="en-US" altLang="ja-JP" sz="1000" dirty="0"/>
              <a:t>3</a:t>
            </a:r>
            <a:r>
              <a:rPr lang="ja-JP" altLang="en-US" sz="1000" dirty="0"/>
              <a:t>以上の</a:t>
            </a:r>
            <a:endParaRPr lang="en-US" altLang="ja-JP" sz="1000" dirty="0"/>
          </a:p>
          <a:p>
            <a:pPr marL="228600" indent="-228600"/>
            <a:r>
              <a:rPr lang="ja-JP" altLang="en-US" sz="1000" dirty="0"/>
              <a:t>ある</a:t>
            </a:r>
            <a:r>
              <a:rPr lang="en-US" altLang="ja-JP" sz="1000" dirty="0"/>
              <a:t>2</a:t>
            </a:r>
            <a:r>
              <a:rPr lang="ja-JP" altLang="en-US" sz="1000" dirty="0"/>
              <a:t>連結単純グラフ</a:t>
            </a:r>
            <a:r>
              <a:rPr lang="en-US" altLang="ja-JP" sz="1000" dirty="0"/>
              <a:t>G</a:t>
            </a:r>
            <a:r>
              <a:rPr lang="ja-JP" altLang="en-US" sz="1000" dirty="0"/>
              <a:t>がハミルトン閉路を持たないと仮定する．</a:t>
            </a:r>
            <a:endParaRPr lang="en-US" altLang="ja-JP" sz="1000" dirty="0"/>
          </a:p>
          <a:p>
            <a:pPr marL="228600" indent="-228600"/>
            <a:r>
              <a:rPr lang="en-US" altLang="ja-JP" sz="1000" u="sng" dirty="0"/>
              <a:t>G</a:t>
            </a:r>
            <a:r>
              <a:rPr lang="ja-JP" altLang="en-US" sz="1000" u="sng" dirty="0" err="1"/>
              <a:t>は位</a:t>
            </a:r>
            <a:r>
              <a:rPr lang="ja-JP" altLang="en-US" sz="1000" u="sng" dirty="0"/>
              <a:t>数が</a:t>
            </a:r>
            <a:r>
              <a:rPr lang="en-US" altLang="ja-JP" sz="1000" u="sng" dirty="0"/>
              <a:t>3</a:t>
            </a:r>
            <a:r>
              <a:rPr lang="ja-JP" altLang="en-US" sz="1000" u="sng" dirty="0"/>
              <a:t>以上の</a:t>
            </a:r>
            <a:r>
              <a:rPr lang="en-US" altLang="ja-JP" sz="1000" u="sng" dirty="0"/>
              <a:t>2</a:t>
            </a:r>
            <a:r>
              <a:rPr lang="ja-JP" altLang="en-US" sz="1000" u="sng" dirty="0"/>
              <a:t>連結グラフなので少なくとも</a:t>
            </a:r>
            <a:r>
              <a:rPr lang="en-US" altLang="ja-JP" sz="1000" u="sng" dirty="0"/>
              <a:t>1</a:t>
            </a:r>
            <a:r>
              <a:rPr lang="ja-JP" altLang="en-US" sz="1000" u="sng" dirty="0" err="1"/>
              <a:t>つ閉</a:t>
            </a:r>
            <a:r>
              <a:rPr lang="ja-JP" altLang="en-US" sz="1000" u="sng" dirty="0"/>
              <a:t>路を持つ．</a:t>
            </a:r>
            <a:r>
              <a:rPr lang="ja-JP" altLang="en-US" sz="1200" b="1" baseline="-25000" dirty="0"/>
              <a:t>①</a:t>
            </a:r>
            <a:endParaRPr lang="en-US" altLang="ja-JP" sz="1200" b="1" baseline="-25000" dirty="0"/>
          </a:p>
          <a:p>
            <a:pPr marL="228600" indent="-228600"/>
            <a:r>
              <a:rPr lang="en-US" altLang="ja-JP" sz="1000" dirty="0"/>
              <a:t>G</a:t>
            </a:r>
            <a:r>
              <a:rPr lang="ja-JP" altLang="en-US" sz="1000" dirty="0"/>
              <a:t>に含まれる閉路のうち，頂点数が最大であるものを</a:t>
            </a:r>
            <a:r>
              <a:rPr lang="en-US" altLang="ja-JP" sz="1000" dirty="0"/>
              <a:t>C</a:t>
            </a:r>
            <a:r>
              <a:rPr lang="ja-JP" altLang="en-US" sz="1000" dirty="0"/>
              <a:t>とする．</a:t>
            </a:r>
            <a:endParaRPr lang="en-US" altLang="ja-JP" sz="1000" dirty="0"/>
          </a:p>
          <a:p>
            <a:pPr marL="228600" indent="-228600"/>
            <a:r>
              <a:rPr lang="ja-JP" altLang="en-US" sz="1000" dirty="0"/>
              <a:t>このとき，</a:t>
            </a:r>
            <a:r>
              <a:rPr lang="en-US" altLang="ja-JP" sz="1000" dirty="0"/>
              <a:t>G</a:t>
            </a:r>
            <a:r>
              <a:rPr lang="ja-JP" altLang="en-US" sz="1000" dirty="0"/>
              <a:t>は</a:t>
            </a:r>
            <a:r>
              <a:rPr lang="ja-JP" altLang="en-US" sz="1000" u="sng" dirty="0"/>
              <a:t>　　　　　　②　　　　　　</a:t>
            </a:r>
            <a:r>
              <a:rPr lang="ja-JP" altLang="en-US" sz="1000" dirty="0"/>
              <a:t>ので</a:t>
            </a:r>
            <a:r>
              <a:rPr lang="en-US" altLang="ja-JP" sz="1000" dirty="0"/>
              <a:t>C</a:t>
            </a:r>
            <a:r>
              <a:rPr lang="ja-JP" altLang="en-US" sz="1000" dirty="0"/>
              <a:t>上にない</a:t>
            </a:r>
            <a:r>
              <a:rPr lang="en-US" altLang="ja-JP" sz="1000" dirty="0"/>
              <a:t>G</a:t>
            </a:r>
            <a:r>
              <a:rPr lang="ja-JP" altLang="en-US" sz="1000" dirty="0"/>
              <a:t>の頂点</a:t>
            </a:r>
            <a:r>
              <a:rPr lang="en-US" altLang="ja-JP" sz="1000" dirty="0"/>
              <a:t>v</a:t>
            </a:r>
            <a:r>
              <a:rPr lang="ja-JP" altLang="en-US" sz="1000" dirty="0"/>
              <a:t>が存在する．</a:t>
            </a:r>
            <a:endParaRPr lang="en-US" altLang="ja-JP" sz="1000" dirty="0"/>
          </a:p>
          <a:p>
            <a:pPr marL="228600" indent="-228600"/>
            <a:r>
              <a:rPr lang="en-US" altLang="ja-JP" sz="1000" dirty="0"/>
              <a:t>G</a:t>
            </a:r>
            <a:r>
              <a:rPr lang="ja-JP" altLang="en-US" sz="1000" dirty="0"/>
              <a:t>は連結なので</a:t>
            </a:r>
            <a:r>
              <a:rPr lang="en-US" altLang="ja-JP" sz="1000" dirty="0"/>
              <a:t>C</a:t>
            </a:r>
            <a:r>
              <a:rPr lang="ja-JP" altLang="en-US" sz="1000" dirty="0"/>
              <a:t>上の頂点</a:t>
            </a:r>
            <a:r>
              <a:rPr lang="en-US" altLang="ja-JP" sz="1000" dirty="0"/>
              <a:t>u</a:t>
            </a:r>
            <a:r>
              <a:rPr lang="ja-JP" altLang="en-US" sz="1000" dirty="0"/>
              <a:t>で</a:t>
            </a:r>
            <a:r>
              <a:rPr lang="en-US" altLang="ja-JP" sz="1000" dirty="0"/>
              <a:t>v</a:t>
            </a:r>
            <a:r>
              <a:rPr lang="ja-JP" altLang="en-US" sz="1000" dirty="0"/>
              <a:t>と隣接するものが存在するとしてよい．</a:t>
            </a:r>
            <a:endParaRPr lang="en-US" altLang="ja-JP" sz="1000" dirty="0"/>
          </a:p>
          <a:p>
            <a:pPr marL="228600" indent="-228600"/>
            <a:r>
              <a:rPr lang="en-US" altLang="ja-JP" sz="1000" dirty="0"/>
              <a:t>C</a:t>
            </a:r>
            <a:r>
              <a:rPr lang="ja-JP" altLang="en-US" sz="1000" dirty="0"/>
              <a:t>上で</a:t>
            </a:r>
            <a:r>
              <a:rPr lang="en-US" altLang="ja-JP" sz="1000" dirty="0"/>
              <a:t>u</a:t>
            </a:r>
            <a:r>
              <a:rPr lang="ja-JP" altLang="en-US" sz="1000" dirty="0"/>
              <a:t>の隣にある</a:t>
            </a:r>
            <a:r>
              <a:rPr lang="en-US" altLang="ja-JP" sz="1000" dirty="0"/>
              <a:t>2</a:t>
            </a:r>
            <a:r>
              <a:rPr lang="ja-JP" altLang="en-US" sz="1000" dirty="0"/>
              <a:t>頂点を</a:t>
            </a:r>
            <a:r>
              <a:rPr lang="en-US" altLang="ja-JP" sz="1000" dirty="0"/>
              <a:t>α</a:t>
            </a:r>
            <a:r>
              <a:rPr lang="ja-JP" altLang="en-US" sz="1000" dirty="0" err="1"/>
              <a:t>，</a:t>
            </a:r>
            <a:r>
              <a:rPr lang="en-US" altLang="ja-JP" sz="1000" dirty="0"/>
              <a:t>β</a:t>
            </a:r>
            <a:r>
              <a:rPr lang="ja-JP" altLang="en-US" sz="1000" dirty="0"/>
              <a:t>とする．</a:t>
            </a:r>
            <a:endParaRPr lang="en-US" altLang="ja-JP" sz="1000" dirty="0"/>
          </a:p>
          <a:p>
            <a:pPr marL="228600" indent="-228600"/>
            <a:r>
              <a:rPr lang="en-US" altLang="ja-JP" sz="1000" dirty="0"/>
              <a:t>α</a:t>
            </a:r>
            <a:r>
              <a:rPr lang="ja-JP" altLang="en-US" sz="1000" dirty="0"/>
              <a:t>と</a:t>
            </a:r>
            <a:r>
              <a:rPr lang="en-US" altLang="ja-JP" sz="1000" dirty="0"/>
              <a:t>β</a:t>
            </a:r>
            <a:r>
              <a:rPr lang="ja-JP" altLang="en-US" sz="1000" dirty="0"/>
              <a:t>が隣接していないと仮定すると，</a:t>
            </a:r>
            <a:endParaRPr lang="en-US" altLang="ja-JP" sz="1000" dirty="0"/>
          </a:p>
          <a:p>
            <a:pPr marL="228600" indent="-228600"/>
            <a:r>
              <a:rPr lang="en-US" altLang="ja-JP" sz="1000" dirty="0"/>
              <a:t>G</a:t>
            </a:r>
            <a:r>
              <a:rPr lang="ja-JP" altLang="en-US" sz="1000" dirty="0"/>
              <a:t>は</a:t>
            </a:r>
            <a:r>
              <a:rPr lang="ja-JP" altLang="en-US" sz="1000" u="sng" dirty="0"/>
              <a:t>　　　　　　③　　　　　　</a:t>
            </a:r>
            <a:r>
              <a:rPr lang="ja-JP" altLang="en-US" sz="1000" dirty="0"/>
              <a:t>ので，</a:t>
            </a:r>
            <a:r>
              <a:rPr lang="en-US" altLang="ja-JP" sz="1000" dirty="0"/>
              <a:t>v</a:t>
            </a:r>
            <a:r>
              <a:rPr lang="ja-JP" altLang="en-US" sz="1000" dirty="0"/>
              <a:t>は</a:t>
            </a:r>
            <a:r>
              <a:rPr lang="en-US" altLang="ja-JP" sz="1000" dirty="0"/>
              <a:t>α</a:t>
            </a:r>
            <a:r>
              <a:rPr lang="ja-JP" altLang="en-US" sz="1000" dirty="0"/>
              <a:t>または</a:t>
            </a:r>
            <a:r>
              <a:rPr lang="en-US" altLang="ja-JP" sz="1000" dirty="0"/>
              <a:t>β</a:t>
            </a:r>
            <a:r>
              <a:rPr lang="ja-JP" altLang="en-US" sz="1000" dirty="0"/>
              <a:t>と隣接する．</a:t>
            </a:r>
            <a:endParaRPr lang="en-US" altLang="ja-JP" sz="1000" dirty="0"/>
          </a:p>
          <a:p>
            <a:pPr marL="228600" indent="-228600"/>
            <a:r>
              <a:rPr lang="ja-JP" altLang="en-US" sz="1000" dirty="0"/>
              <a:t>よって，</a:t>
            </a:r>
            <a:r>
              <a:rPr lang="en-US" altLang="ja-JP" sz="1000" dirty="0"/>
              <a:t>C</a:t>
            </a:r>
            <a:r>
              <a:rPr lang="ja-JP" altLang="en-US" sz="1000" dirty="0"/>
              <a:t>の全ての頂点と</a:t>
            </a:r>
            <a:r>
              <a:rPr lang="en-US" altLang="ja-JP" sz="1000" dirty="0"/>
              <a:t>v</a:t>
            </a:r>
            <a:r>
              <a:rPr lang="ja-JP" altLang="en-US" sz="1000" dirty="0"/>
              <a:t>を含む閉路が存在することが分かる．</a:t>
            </a:r>
            <a:endParaRPr lang="en-US" altLang="ja-JP" sz="1000" dirty="0"/>
          </a:p>
          <a:p>
            <a:pPr marL="228600" indent="-228600"/>
            <a:r>
              <a:rPr lang="ja-JP" altLang="en-US" sz="1000" dirty="0"/>
              <a:t>これは</a:t>
            </a:r>
            <a:r>
              <a:rPr lang="ja-JP" altLang="en-US" sz="1000" u="sng" dirty="0"/>
              <a:t>　　　　　　④　　　　　　</a:t>
            </a:r>
            <a:r>
              <a:rPr lang="ja-JP" altLang="en-US" sz="1000" dirty="0"/>
              <a:t>であることに矛盾．</a:t>
            </a:r>
            <a:endParaRPr lang="en-US" altLang="ja-JP" sz="1000" dirty="0"/>
          </a:p>
          <a:p>
            <a:pPr marL="228600" indent="-228600"/>
            <a:r>
              <a:rPr lang="ja-JP" altLang="en-US" sz="1000" dirty="0"/>
              <a:t>よって，</a:t>
            </a:r>
            <a:r>
              <a:rPr lang="en-US" altLang="ja-JP" sz="1000" dirty="0"/>
              <a:t>α</a:t>
            </a:r>
            <a:r>
              <a:rPr lang="ja-JP" altLang="en-US" sz="1000" dirty="0"/>
              <a:t>と</a:t>
            </a:r>
            <a:r>
              <a:rPr lang="en-US" altLang="ja-JP" sz="1000" dirty="0"/>
              <a:t>β</a:t>
            </a:r>
            <a:r>
              <a:rPr lang="ja-JP" altLang="en-US" sz="1000" dirty="0"/>
              <a:t>は隣接していることが分かる．　</a:t>
            </a:r>
            <a:endParaRPr lang="en-US" altLang="ja-JP" sz="1000" dirty="0"/>
          </a:p>
          <a:p>
            <a:pPr marL="228600" indent="-228600"/>
            <a:r>
              <a:rPr lang="ja-JP" altLang="en-US" sz="1000" dirty="0"/>
              <a:t>このとき，</a:t>
            </a:r>
            <a:r>
              <a:rPr lang="en-US" altLang="ja-JP" sz="1000" dirty="0"/>
              <a:t>G</a:t>
            </a:r>
            <a:r>
              <a:rPr lang="ja-JP" altLang="en-US" sz="1000" dirty="0"/>
              <a:t>は</a:t>
            </a:r>
            <a:r>
              <a:rPr lang="ja-JP" altLang="en-US" sz="1000" u="sng" dirty="0"/>
              <a:t>　　　　　　⑤　　　　　　</a:t>
            </a:r>
            <a:r>
              <a:rPr lang="ja-JP" altLang="en-US" sz="1000" dirty="0"/>
              <a:t>ので，</a:t>
            </a:r>
            <a:r>
              <a:rPr lang="en-US" altLang="ja-JP" sz="1000" dirty="0"/>
              <a:t>v</a:t>
            </a:r>
            <a:r>
              <a:rPr lang="ja-JP" altLang="en-US" sz="1000" dirty="0"/>
              <a:t>は</a:t>
            </a:r>
            <a:r>
              <a:rPr lang="en-US" altLang="ja-JP" sz="1000" dirty="0"/>
              <a:t>α</a:t>
            </a:r>
            <a:r>
              <a:rPr lang="ja-JP" altLang="en-US" sz="1000" dirty="0"/>
              <a:t>または</a:t>
            </a:r>
            <a:r>
              <a:rPr lang="en-US" altLang="ja-JP" sz="1000" dirty="0"/>
              <a:t>β</a:t>
            </a:r>
            <a:r>
              <a:rPr lang="ja-JP" altLang="en-US" sz="1000" dirty="0"/>
              <a:t>と隣接する．</a:t>
            </a:r>
            <a:endParaRPr lang="en-US" altLang="ja-JP" sz="1000" dirty="0"/>
          </a:p>
          <a:p>
            <a:pPr marL="228600" indent="-228600"/>
            <a:r>
              <a:rPr lang="ja-JP" altLang="en-US" sz="1000" dirty="0"/>
              <a:t>よって，</a:t>
            </a:r>
            <a:r>
              <a:rPr lang="en-US" altLang="ja-JP" sz="1000" dirty="0"/>
              <a:t>C</a:t>
            </a:r>
            <a:r>
              <a:rPr lang="ja-JP" altLang="en-US" sz="1000" dirty="0"/>
              <a:t>の全ての頂点と</a:t>
            </a:r>
            <a:r>
              <a:rPr lang="en-US" altLang="ja-JP" sz="1000" dirty="0"/>
              <a:t>v</a:t>
            </a:r>
            <a:r>
              <a:rPr lang="ja-JP" altLang="en-US" sz="1000" dirty="0"/>
              <a:t>を含む閉路が存在することが分かる．</a:t>
            </a:r>
            <a:endParaRPr lang="en-US" altLang="ja-JP" sz="1000" dirty="0"/>
          </a:p>
          <a:p>
            <a:pPr marL="228600" indent="-228600"/>
            <a:r>
              <a:rPr lang="ja-JP" altLang="en-US" sz="1000" dirty="0"/>
              <a:t>これは</a:t>
            </a:r>
            <a:r>
              <a:rPr lang="ja-JP" altLang="en-US" sz="1000" u="sng" dirty="0"/>
              <a:t>　　　　　　④　　　　　　</a:t>
            </a:r>
            <a:r>
              <a:rPr lang="ja-JP" altLang="en-US" sz="1000" dirty="0"/>
              <a:t>であることに矛盾．</a:t>
            </a:r>
            <a:endParaRPr lang="en-US" altLang="ja-JP" sz="1000" dirty="0"/>
          </a:p>
          <a:p>
            <a:pPr marL="228600" indent="-228600"/>
            <a:r>
              <a:rPr lang="ja-JP" altLang="en-US" sz="1000" dirty="0"/>
              <a:t>よって，</a:t>
            </a:r>
            <a:r>
              <a:rPr lang="en-US" altLang="ja-JP" sz="1000" dirty="0"/>
              <a:t> K</a:t>
            </a:r>
            <a:r>
              <a:rPr lang="en-US" altLang="ja-JP" sz="1000" baseline="-25000" dirty="0"/>
              <a:t>1,3</a:t>
            </a:r>
            <a:r>
              <a:rPr lang="ja-JP" altLang="en-US" sz="1000" dirty="0"/>
              <a:t>と</a:t>
            </a:r>
            <a:r>
              <a:rPr lang="en-US" altLang="ja-JP" sz="1000" dirty="0"/>
              <a:t>Z</a:t>
            </a:r>
            <a:r>
              <a:rPr lang="en-US" altLang="ja-JP" sz="1000" baseline="-25000" dirty="0"/>
              <a:t>1</a:t>
            </a:r>
            <a:r>
              <a:rPr lang="ja-JP" altLang="en-US" sz="1000" dirty="0"/>
              <a:t>を誘導部分グラフとして持たない</a:t>
            </a:r>
            <a:r>
              <a:rPr lang="en-US" altLang="ja-JP" sz="1000" dirty="0"/>
              <a:t>2</a:t>
            </a:r>
            <a:r>
              <a:rPr lang="ja-JP" altLang="en-US" sz="1000" dirty="0"/>
              <a:t>連結グラフはハミルトン閉路を持つ．□</a:t>
            </a:r>
            <a:endParaRPr lang="en-US" altLang="ja-JP" sz="1000" dirty="0"/>
          </a:p>
          <a:p>
            <a:pPr marL="228600" indent="-228600"/>
            <a:endParaRPr lang="en-US" altLang="ja-JP" sz="1000" dirty="0"/>
          </a:p>
          <a:p>
            <a:pPr marL="228600" indent="-228600"/>
            <a:endParaRPr lang="en-US" altLang="ja-JP" sz="1000" dirty="0"/>
          </a:p>
          <a:p>
            <a:pPr marL="228600" indent="-228600">
              <a:buAutoNum type="arabicParenBoth"/>
            </a:pPr>
            <a:r>
              <a:rPr lang="ja-JP" altLang="en-US" sz="1000" dirty="0"/>
              <a:t>どの</a:t>
            </a:r>
            <a:r>
              <a:rPr lang="en-US" altLang="ja-JP" sz="1000" dirty="0"/>
              <a:t>1</a:t>
            </a:r>
            <a:r>
              <a:rPr lang="ja-JP" altLang="en-US" sz="1000" dirty="0"/>
              <a:t>頂点を除いても連結であるグラフを</a:t>
            </a:r>
            <a:r>
              <a:rPr lang="en-US" altLang="ja-JP" sz="1000" dirty="0"/>
              <a:t>2</a:t>
            </a:r>
            <a:r>
              <a:rPr lang="ja-JP" altLang="en-US" sz="1000" dirty="0"/>
              <a:t>連結グラフという．</a:t>
            </a:r>
            <a:br>
              <a:rPr lang="en-US" altLang="ja-JP" sz="1000" dirty="0"/>
            </a:br>
            <a:r>
              <a:rPr lang="ja-JP" altLang="en-US" sz="1000" dirty="0"/>
              <a:t>下線部①が成立することを証明したい．次の空欄ア～オを埋めよ．</a:t>
            </a:r>
            <a:br>
              <a:rPr lang="en-US" altLang="ja-JP" sz="1000" dirty="0"/>
            </a:br>
            <a:br>
              <a:rPr lang="en-US" altLang="ja-JP" sz="1000" dirty="0"/>
            </a:br>
            <a:r>
              <a:rPr lang="en-US" altLang="ja-JP" sz="1000" dirty="0"/>
              <a:t>w</a:t>
            </a:r>
            <a:r>
              <a:rPr lang="ja-JP" altLang="en-US" sz="1000" dirty="0"/>
              <a:t>を</a:t>
            </a:r>
            <a:r>
              <a:rPr lang="en-US" altLang="ja-JP" sz="1000" dirty="0"/>
              <a:t>G</a:t>
            </a:r>
            <a:r>
              <a:rPr lang="ja-JP" altLang="en-US" sz="1000" dirty="0"/>
              <a:t>のある頂点とする．</a:t>
            </a:r>
            <a:br>
              <a:rPr lang="en-US" altLang="ja-JP" sz="1000" dirty="0"/>
            </a:br>
            <a:r>
              <a:rPr lang="en-US" altLang="ja-JP" sz="1000" dirty="0"/>
              <a:t>G</a:t>
            </a:r>
            <a:r>
              <a:rPr lang="ja-JP" altLang="en-US" sz="1000" dirty="0"/>
              <a:t>は</a:t>
            </a:r>
            <a:r>
              <a:rPr lang="ja-JP" altLang="en-US" sz="1000" u="sng" dirty="0"/>
              <a:t>　　ア　　</a:t>
            </a:r>
            <a:r>
              <a:rPr lang="ja-JP" altLang="en-US" sz="1000" dirty="0"/>
              <a:t>なので，</a:t>
            </a:r>
            <a:r>
              <a:rPr lang="en-US" altLang="ja-JP" sz="1000" dirty="0"/>
              <a:t>w</a:t>
            </a:r>
            <a:r>
              <a:rPr lang="ja-JP" altLang="en-US" sz="1000" dirty="0"/>
              <a:t>の次数は</a:t>
            </a:r>
            <a:r>
              <a:rPr lang="ja-JP" altLang="en-US" sz="1000" u="sng" dirty="0"/>
              <a:t>　　イ　　</a:t>
            </a:r>
            <a:r>
              <a:rPr lang="ja-JP" altLang="en-US" sz="1000" dirty="0"/>
              <a:t>以上．</a:t>
            </a:r>
            <a:br>
              <a:rPr lang="en-US" altLang="ja-JP" sz="1000" dirty="0"/>
            </a:br>
            <a:r>
              <a:rPr lang="ja-JP" altLang="en-US" sz="1000" dirty="0"/>
              <a:t>よって，</a:t>
            </a:r>
            <a:r>
              <a:rPr lang="en-US" altLang="ja-JP" sz="1000" dirty="0"/>
              <a:t>w</a:t>
            </a:r>
            <a:r>
              <a:rPr lang="ja-JP" altLang="en-US" sz="1000" dirty="0"/>
              <a:t>は</a:t>
            </a:r>
            <a:r>
              <a:rPr lang="en-US" altLang="ja-JP" sz="1000" dirty="0"/>
              <a:t>G-w</a:t>
            </a:r>
            <a:r>
              <a:rPr lang="ja-JP" altLang="en-US" sz="1000" dirty="0"/>
              <a:t>の相異なる</a:t>
            </a:r>
            <a:r>
              <a:rPr lang="en-US" altLang="ja-JP" sz="1000" dirty="0"/>
              <a:t>2</a:t>
            </a:r>
            <a:r>
              <a:rPr lang="ja-JP" altLang="en-US" sz="1000" dirty="0"/>
              <a:t>頂点</a:t>
            </a:r>
            <a:r>
              <a:rPr lang="en-US" altLang="ja-JP" sz="1000" dirty="0"/>
              <a:t>x</a:t>
            </a:r>
            <a:r>
              <a:rPr lang="ja-JP" altLang="en-US" sz="1000" dirty="0" err="1"/>
              <a:t>，</a:t>
            </a:r>
            <a:r>
              <a:rPr lang="en-US" altLang="ja-JP" sz="1000" dirty="0"/>
              <a:t>y</a:t>
            </a:r>
            <a:r>
              <a:rPr lang="ja-JP" altLang="en-US" sz="1000" dirty="0"/>
              <a:t>と隣接していることが分かる．</a:t>
            </a:r>
            <a:br>
              <a:rPr lang="en-US" altLang="ja-JP" sz="1000" dirty="0"/>
            </a:br>
            <a:r>
              <a:rPr lang="en-US" altLang="ja-JP" sz="1000" dirty="0"/>
              <a:t>G</a:t>
            </a:r>
            <a:r>
              <a:rPr lang="ja-JP" altLang="en-US" sz="1000" dirty="0"/>
              <a:t>は</a:t>
            </a:r>
            <a:r>
              <a:rPr lang="en-US" altLang="ja-JP" sz="1000" dirty="0"/>
              <a:t>2</a:t>
            </a:r>
            <a:r>
              <a:rPr lang="ja-JP" altLang="en-US" sz="1000" dirty="0"/>
              <a:t>連結グラフなので</a:t>
            </a:r>
            <a:r>
              <a:rPr lang="en-US" altLang="ja-JP" sz="1000" dirty="0"/>
              <a:t>G-w</a:t>
            </a:r>
            <a:r>
              <a:rPr lang="ja-JP" altLang="en-US" sz="1000" dirty="0"/>
              <a:t>は</a:t>
            </a:r>
            <a:r>
              <a:rPr lang="ja-JP" altLang="en-US" sz="1000" u="sng" dirty="0"/>
              <a:t>　　ウ　　</a:t>
            </a:r>
            <a:r>
              <a:rPr lang="ja-JP" altLang="en-US" sz="1000" dirty="0"/>
              <a:t>．</a:t>
            </a:r>
            <a:br>
              <a:rPr lang="en-US" altLang="ja-JP" sz="1000" dirty="0"/>
            </a:br>
            <a:r>
              <a:rPr lang="ja-JP" altLang="en-US" sz="1000" dirty="0"/>
              <a:t>よって，</a:t>
            </a:r>
            <a:r>
              <a:rPr lang="en-US" altLang="ja-JP" sz="1000" dirty="0"/>
              <a:t>x</a:t>
            </a:r>
            <a:r>
              <a:rPr lang="ja-JP" altLang="en-US" sz="1000" dirty="0"/>
              <a:t>と</a:t>
            </a:r>
            <a:r>
              <a:rPr lang="en-US" altLang="ja-JP" sz="1000" dirty="0"/>
              <a:t>y</a:t>
            </a:r>
            <a:r>
              <a:rPr lang="ja-JP" altLang="en-US" sz="1000" dirty="0"/>
              <a:t>は</a:t>
            </a:r>
            <a:r>
              <a:rPr lang="en-US" altLang="ja-JP" sz="1000" dirty="0"/>
              <a:t>G-w</a:t>
            </a:r>
            <a:r>
              <a:rPr lang="ja-JP" altLang="en-US" sz="1000" dirty="0"/>
              <a:t>において</a:t>
            </a:r>
            <a:r>
              <a:rPr lang="ja-JP" altLang="en-US" sz="1000" u="sng" dirty="0"/>
              <a:t>　　エ　　</a:t>
            </a:r>
            <a:r>
              <a:rPr lang="ja-JP" altLang="en-US" sz="1000" dirty="0"/>
              <a:t>．</a:t>
            </a:r>
            <a:br>
              <a:rPr lang="en-US" altLang="ja-JP" sz="1000" dirty="0"/>
            </a:br>
            <a:r>
              <a:rPr lang="ja-JP" altLang="en-US" sz="1000" dirty="0"/>
              <a:t>以上より，</a:t>
            </a:r>
            <a:r>
              <a:rPr lang="en-US" altLang="ja-JP" sz="1000" dirty="0"/>
              <a:t>w</a:t>
            </a:r>
            <a:r>
              <a:rPr lang="ja-JP" altLang="en-US" sz="1000" dirty="0"/>
              <a:t>を含む</a:t>
            </a:r>
            <a:r>
              <a:rPr lang="en-US" altLang="ja-JP" sz="1000" dirty="0"/>
              <a:t>G</a:t>
            </a:r>
            <a:r>
              <a:rPr lang="ja-JP" altLang="en-US" sz="1000" dirty="0"/>
              <a:t>の</a:t>
            </a:r>
            <a:r>
              <a:rPr lang="ja-JP" altLang="en-US" sz="1000" u="sng" dirty="0"/>
              <a:t>　　オ　　</a:t>
            </a:r>
            <a:r>
              <a:rPr lang="ja-JP" altLang="en-US" sz="1000" dirty="0"/>
              <a:t>が存在することが分かる．</a:t>
            </a:r>
            <a:endParaRPr lang="en-US" altLang="ja-JP" sz="1000" dirty="0"/>
          </a:p>
          <a:p>
            <a:pPr marL="228600" indent="-228600">
              <a:buAutoNum type="arabicParenBoth"/>
            </a:pPr>
            <a:endParaRPr lang="en-US" altLang="ja-JP" sz="1000" dirty="0"/>
          </a:p>
          <a:p>
            <a:pPr marL="228600" indent="-228600">
              <a:buAutoNum type="arabicParenBoth"/>
            </a:pPr>
            <a:endParaRPr lang="en-US" altLang="ja-JP" sz="1000" dirty="0"/>
          </a:p>
          <a:p>
            <a:pPr marL="228600" indent="-228600">
              <a:buAutoNum type="arabicParenBoth"/>
            </a:pPr>
            <a:r>
              <a:rPr lang="ja-JP" altLang="en-US" sz="1000" dirty="0"/>
              <a:t>②に当てはまる説明を，定理または証明中から抜き出せ．</a:t>
            </a:r>
            <a:endParaRPr lang="en-US" altLang="ja-JP" sz="1000" dirty="0"/>
          </a:p>
          <a:p>
            <a:pPr marL="228600" indent="-228600">
              <a:buAutoNum type="arabicParenBoth"/>
            </a:pPr>
            <a:endParaRPr lang="en-US" altLang="ja-JP" sz="1000" dirty="0"/>
          </a:p>
          <a:p>
            <a:pPr marL="228600" indent="-228600">
              <a:buAutoNum type="arabicParenBoth"/>
            </a:pPr>
            <a:endParaRPr lang="en-US" altLang="ja-JP" sz="1000" dirty="0"/>
          </a:p>
          <a:p>
            <a:pPr marL="228600" indent="-228600">
              <a:buAutoNum type="arabicParenBoth"/>
            </a:pPr>
            <a:r>
              <a:rPr lang="ja-JP" altLang="en-US" sz="1000" dirty="0"/>
              <a:t>③，④，⑤に当てはまる説明をそれぞれ書け．</a:t>
            </a:r>
            <a:endParaRPr lang="en-US" altLang="ja-JP" sz="1000" dirty="0"/>
          </a:p>
          <a:p>
            <a:pPr marL="228600" indent="-228600">
              <a:buAutoNum type="arabicParenBoth"/>
            </a:pPr>
            <a:endParaRPr lang="en-US" altLang="ja-JP" sz="1000" dirty="0"/>
          </a:p>
          <a:p>
            <a:endParaRPr lang="en-US" altLang="ja-JP" sz="1000" dirty="0"/>
          </a:p>
          <a:p>
            <a:endParaRPr lang="en-US" altLang="ja-JP" sz="1000" dirty="0"/>
          </a:p>
          <a:p>
            <a:r>
              <a:rPr lang="ja-JP" altLang="en-US" sz="1000" dirty="0"/>
              <a:t>問</a:t>
            </a:r>
            <a:r>
              <a:rPr lang="en-US" altLang="ja-JP" sz="1000" dirty="0"/>
              <a:t>2</a:t>
            </a:r>
            <a:r>
              <a:rPr lang="ja-JP" altLang="en-US" sz="1000" dirty="0"/>
              <a:t>　全ての頂点の次数が偶数である連結グラフをオイラーグラフという．</a:t>
            </a:r>
            <a:endParaRPr lang="en-US" altLang="ja-JP" sz="1000" dirty="0"/>
          </a:p>
          <a:p>
            <a:r>
              <a:rPr lang="ja-JP" altLang="en-US" sz="1000" dirty="0"/>
              <a:t>　　　 オイラーグラフを全域部分グラフとして持つ</a:t>
            </a:r>
            <a:r>
              <a:rPr lang="en-US" altLang="ja-JP" sz="1000" dirty="0"/>
              <a:t>3</a:t>
            </a:r>
            <a:r>
              <a:rPr lang="ja-JP" altLang="en-US" sz="1000" dirty="0"/>
              <a:t>正則グラフがハミルトングラフであるかどうかを調べよ．</a:t>
            </a:r>
            <a:br>
              <a:rPr lang="en-US" altLang="ja-JP" sz="1000" dirty="0"/>
            </a:br>
            <a:endParaRPr lang="en-US" altLang="ja-JP" sz="1000" dirty="0"/>
          </a:p>
          <a:p>
            <a:endParaRPr lang="en-US" altLang="ja-JP" sz="1000" dirty="0"/>
          </a:p>
        </p:txBody>
      </p:sp>
      <p:sp>
        <p:nvSpPr>
          <p:cNvPr id="40" name="円/楕円 66"/>
          <p:cNvSpPr/>
          <p:nvPr/>
        </p:nvSpPr>
        <p:spPr>
          <a:xfrm>
            <a:off x="5217997" y="2915816"/>
            <a:ext cx="83211" cy="83211"/>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1" name="直線コネクタ 40"/>
          <p:cNvCxnSpPr>
            <a:cxnSpLocks/>
            <a:stCxn id="43" idx="0"/>
            <a:endCxn id="44" idx="4"/>
          </p:cNvCxnSpPr>
          <p:nvPr/>
        </p:nvCxnSpPr>
        <p:spPr>
          <a:xfrm flipV="1">
            <a:off x="5630846" y="1702883"/>
            <a:ext cx="0" cy="55365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42" name="円/楕円 66"/>
          <p:cNvSpPr/>
          <p:nvPr/>
        </p:nvSpPr>
        <p:spPr>
          <a:xfrm>
            <a:off x="6010085" y="2915816"/>
            <a:ext cx="83211" cy="83211"/>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円/楕円 66"/>
          <p:cNvSpPr/>
          <p:nvPr/>
        </p:nvSpPr>
        <p:spPr>
          <a:xfrm>
            <a:off x="5589240" y="2256541"/>
            <a:ext cx="83211" cy="83211"/>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円/楕円 66"/>
          <p:cNvSpPr/>
          <p:nvPr/>
        </p:nvSpPr>
        <p:spPr>
          <a:xfrm>
            <a:off x="5589240" y="1619672"/>
            <a:ext cx="83211" cy="83211"/>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7" name="直線コネクタ 46"/>
          <p:cNvCxnSpPr>
            <a:cxnSpLocks/>
            <a:stCxn id="40" idx="7"/>
            <a:endCxn id="43" idx="3"/>
          </p:cNvCxnSpPr>
          <p:nvPr/>
        </p:nvCxnSpPr>
        <p:spPr>
          <a:xfrm flipV="1">
            <a:off x="5289022" y="2327566"/>
            <a:ext cx="312404" cy="60043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直線コネクタ 49"/>
          <p:cNvCxnSpPr>
            <a:cxnSpLocks/>
            <a:stCxn id="42" idx="0"/>
            <a:endCxn id="43" idx="5"/>
          </p:cNvCxnSpPr>
          <p:nvPr/>
        </p:nvCxnSpPr>
        <p:spPr>
          <a:xfrm flipH="1" flipV="1">
            <a:off x="5660265" y="2327566"/>
            <a:ext cx="391426" cy="58825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直線コネクタ 53"/>
          <p:cNvCxnSpPr>
            <a:cxnSpLocks/>
            <a:stCxn id="42" idx="2"/>
            <a:endCxn id="40" idx="6"/>
          </p:cNvCxnSpPr>
          <p:nvPr/>
        </p:nvCxnSpPr>
        <p:spPr>
          <a:xfrm flipH="1">
            <a:off x="5301208" y="2957422"/>
            <a:ext cx="708877"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テキスト ボックス 11"/>
          <p:cNvSpPr txBox="1"/>
          <p:nvPr/>
        </p:nvSpPr>
        <p:spPr>
          <a:xfrm>
            <a:off x="5495455" y="3050540"/>
            <a:ext cx="370614" cy="369332"/>
          </a:xfrm>
          <a:prstGeom prst="rect">
            <a:avLst/>
          </a:prstGeom>
          <a:noFill/>
        </p:spPr>
        <p:txBody>
          <a:bodyPr wrap="none" rtlCol="0">
            <a:spAutoFit/>
          </a:bodyPr>
          <a:lstStyle/>
          <a:p>
            <a:r>
              <a:rPr kumimoji="1" lang="en-US" altLang="ja-JP" dirty="0"/>
              <a:t>Z</a:t>
            </a:r>
            <a:r>
              <a:rPr kumimoji="1" lang="en-US" altLang="ja-JP" baseline="-25000" dirty="0"/>
              <a:t>1</a:t>
            </a:r>
            <a:endParaRPr kumimoji="1" lang="ja-JP" altLang="en-US" baseline="-25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88640" y="179512"/>
            <a:ext cx="5912196" cy="8556188"/>
          </a:xfrm>
          <a:prstGeom prst="rect">
            <a:avLst/>
          </a:prstGeom>
          <a:noFill/>
        </p:spPr>
        <p:txBody>
          <a:bodyPr wrap="none" rtlCol="0">
            <a:spAutoFit/>
          </a:bodyPr>
          <a:lstStyle/>
          <a:p>
            <a:r>
              <a:rPr lang="en-US" altLang="ja-JP" sz="1000" dirty="0"/>
              <a:t>2017</a:t>
            </a:r>
            <a:r>
              <a:rPr lang="ja-JP" altLang="en-US" sz="1000" dirty="0"/>
              <a:t>年度 有限幾何学 中間試験</a:t>
            </a:r>
            <a:endParaRPr lang="en-US" altLang="ja-JP" sz="1000" dirty="0"/>
          </a:p>
          <a:p>
            <a:endParaRPr lang="en-US" altLang="ja-JP" sz="1000" dirty="0"/>
          </a:p>
          <a:p>
            <a:endParaRPr lang="en-US" altLang="ja-JP" sz="1000" dirty="0"/>
          </a:p>
          <a:p>
            <a:r>
              <a:rPr lang="ja-JP" altLang="en-US" sz="1000" dirty="0"/>
              <a:t>問</a:t>
            </a:r>
            <a:r>
              <a:rPr lang="en-US" altLang="ja-JP" sz="1000" dirty="0"/>
              <a:t>3</a:t>
            </a:r>
            <a:r>
              <a:rPr lang="ja-JP" altLang="en-US" sz="1000" dirty="0"/>
              <a:t>　次の文章を読み，各問に答えよ．</a:t>
            </a:r>
            <a:endParaRPr lang="en-US" altLang="ja-JP" sz="1000" dirty="0"/>
          </a:p>
          <a:p>
            <a:endParaRPr lang="en-US" altLang="ja-JP" sz="1000" dirty="0"/>
          </a:p>
          <a:p>
            <a:r>
              <a:rPr lang="ja-JP" altLang="en-US" sz="1000" dirty="0"/>
              <a:t>ハミルトン閉路の存在を保証する次数和条件に関して</a:t>
            </a:r>
            <a:r>
              <a:rPr lang="en-US" altLang="ja-JP" sz="1000" dirty="0"/>
              <a:t>Ore</a:t>
            </a:r>
            <a:r>
              <a:rPr lang="ja-JP" altLang="en-US" sz="1000" dirty="0"/>
              <a:t>による次の定理が良く知られている．</a:t>
            </a:r>
            <a:endParaRPr lang="en-US" altLang="ja-JP" sz="1000" dirty="0"/>
          </a:p>
          <a:p>
            <a:r>
              <a:rPr lang="ja-JP" altLang="en-US" sz="1000" dirty="0"/>
              <a:t>また，</a:t>
            </a:r>
            <a:r>
              <a:rPr lang="ja-JP" altLang="en-US" sz="1000" u="sng" dirty="0"/>
              <a:t>この定理における次数和条件の下限はある意味において最良である</a:t>
            </a:r>
            <a:r>
              <a:rPr lang="ja-JP" altLang="en-US" sz="1200" b="1" baseline="-25000" dirty="0"/>
              <a:t>⑩</a:t>
            </a:r>
            <a:r>
              <a:rPr lang="ja-JP" altLang="en-US" sz="1000" dirty="0"/>
              <a:t>ことも良く知られている．</a:t>
            </a:r>
            <a:endParaRPr lang="en-US" altLang="ja-JP" sz="1000" dirty="0"/>
          </a:p>
          <a:p>
            <a:endParaRPr lang="en-US" altLang="ja-JP" sz="1000" dirty="0"/>
          </a:p>
          <a:p>
            <a:r>
              <a:rPr lang="ja-JP" altLang="en-US" sz="1000" dirty="0"/>
              <a:t>定理</a:t>
            </a:r>
            <a:r>
              <a:rPr lang="en-US" altLang="ja-JP" sz="1000" dirty="0"/>
              <a:t>2</a:t>
            </a:r>
            <a:r>
              <a:rPr lang="ja-JP" altLang="en-US" sz="1000" dirty="0"/>
              <a:t>（</a:t>
            </a:r>
            <a:r>
              <a:rPr lang="en-US" altLang="ja-JP" sz="1000" dirty="0"/>
              <a:t>Ore</a:t>
            </a:r>
            <a:r>
              <a:rPr lang="ja-JP" altLang="en-US" sz="1000" dirty="0"/>
              <a:t>の定理　</a:t>
            </a:r>
            <a:r>
              <a:rPr lang="en-US" altLang="ja-JP" sz="1000" dirty="0"/>
              <a:t>1960</a:t>
            </a:r>
            <a:r>
              <a:rPr lang="ja-JP" altLang="en-US" sz="1000" dirty="0"/>
              <a:t>）</a:t>
            </a:r>
            <a:endParaRPr lang="en-US" altLang="ja-JP" sz="1000" dirty="0"/>
          </a:p>
          <a:p>
            <a:r>
              <a:rPr lang="en-US" altLang="ja-JP" sz="1000" dirty="0"/>
              <a:t>n</a:t>
            </a:r>
            <a:r>
              <a:rPr lang="ja-JP" altLang="en-US" sz="1000" dirty="0"/>
              <a:t>を</a:t>
            </a:r>
            <a:r>
              <a:rPr lang="en-US" altLang="ja-JP" sz="1000" dirty="0"/>
              <a:t>3</a:t>
            </a:r>
            <a:r>
              <a:rPr lang="ja-JP" altLang="en-US" sz="1000" dirty="0"/>
              <a:t>以上の整数とし，</a:t>
            </a:r>
            <a:r>
              <a:rPr lang="en-US" altLang="ja-JP" sz="1000" dirty="0"/>
              <a:t>G</a:t>
            </a:r>
            <a:r>
              <a:rPr lang="ja-JP" altLang="en-US" sz="1000" dirty="0" err="1"/>
              <a:t>を位</a:t>
            </a:r>
            <a:r>
              <a:rPr lang="ja-JP" altLang="en-US" sz="1000" dirty="0"/>
              <a:t>数</a:t>
            </a:r>
            <a:r>
              <a:rPr lang="en-US" altLang="ja-JP" sz="1000" dirty="0"/>
              <a:t>n</a:t>
            </a:r>
            <a:r>
              <a:rPr lang="ja-JP" altLang="en-US" sz="1000" dirty="0"/>
              <a:t>の単純グラフとする．このとき，</a:t>
            </a:r>
            <a:endParaRPr lang="en-US" altLang="ja-JP" sz="1000" dirty="0"/>
          </a:p>
          <a:p>
            <a:r>
              <a:rPr lang="en-US" altLang="ja-JP" sz="1000" dirty="0"/>
              <a:t>G</a:t>
            </a:r>
            <a:r>
              <a:rPr lang="ja-JP" altLang="en-US" sz="1000" dirty="0"/>
              <a:t>の任意の非隣接な</a:t>
            </a:r>
            <a:r>
              <a:rPr lang="en-US" altLang="ja-JP" sz="1000" dirty="0"/>
              <a:t>2</a:t>
            </a:r>
            <a:r>
              <a:rPr lang="ja-JP" altLang="en-US" sz="1000" dirty="0"/>
              <a:t>頂点</a:t>
            </a:r>
            <a:r>
              <a:rPr lang="en-US" altLang="ja-JP" sz="1000" dirty="0"/>
              <a:t>x</a:t>
            </a:r>
            <a:r>
              <a:rPr lang="ja-JP" altLang="en-US" sz="1000" dirty="0" err="1"/>
              <a:t>，</a:t>
            </a:r>
            <a:r>
              <a:rPr lang="en-US" altLang="ja-JP" sz="1000" dirty="0"/>
              <a:t>y</a:t>
            </a:r>
            <a:r>
              <a:rPr lang="ja-JP" altLang="en-US" sz="1000" dirty="0"/>
              <a:t>に対して</a:t>
            </a:r>
            <a:r>
              <a:rPr lang="en-US" altLang="ja-JP" sz="1000" dirty="0" err="1"/>
              <a:t>d</a:t>
            </a:r>
            <a:r>
              <a:rPr lang="en-US" altLang="ja-JP" sz="1000" baseline="-25000" dirty="0" err="1"/>
              <a:t>G</a:t>
            </a:r>
            <a:r>
              <a:rPr lang="en-US" altLang="ja-JP" sz="1000" dirty="0"/>
              <a:t>(x)+</a:t>
            </a:r>
            <a:r>
              <a:rPr lang="en-US" altLang="ja-JP" sz="1000" dirty="0" err="1"/>
              <a:t>d</a:t>
            </a:r>
            <a:r>
              <a:rPr lang="en-US" altLang="ja-JP" sz="1000" baseline="-25000" dirty="0" err="1"/>
              <a:t>G</a:t>
            </a:r>
            <a:r>
              <a:rPr lang="en-US" altLang="ja-JP" sz="1000" dirty="0"/>
              <a:t>(y)</a:t>
            </a:r>
            <a:r>
              <a:rPr lang="ja-JP" altLang="en-US" sz="1000" dirty="0"/>
              <a:t>≧</a:t>
            </a:r>
            <a:r>
              <a:rPr lang="en-US" altLang="ja-JP" sz="1000" dirty="0"/>
              <a:t>n</a:t>
            </a:r>
            <a:r>
              <a:rPr lang="ja-JP" altLang="en-US" sz="1000" dirty="0"/>
              <a:t>ならば，</a:t>
            </a:r>
            <a:r>
              <a:rPr lang="en-US" altLang="ja-JP" sz="1000" dirty="0"/>
              <a:t>G</a:t>
            </a:r>
            <a:r>
              <a:rPr lang="ja-JP" altLang="en-US" sz="1000" dirty="0"/>
              <a:t>はハミルトン閉路を持つ．</a:t>
            </a:r>
            <a:endParaRPr lang="en-US" altLang="ja-JP" sz="1000" dirty="0"/>
          </a:p>
          <a:p>
            <a:endParaRPr lang="en-US" altLang="ja-JP" sz="1000" dirty="0"/>
          </a:p>
          <a:p>
            <a:r>
              <a:rPr lang="en-US" altLang="ja-JP" sz="1000" dirty="0" err="1"/>
              <a:t>Bondy</a:t>
            </a:r>
            <a:r>
              <a:rPr lang="ja-JP" altLang="en-US" sz="1000" dirty="0"/>
              <a:t>はグラフの連結度と呼ばれるパラメータを用いて定理</a:t>
            </a:r>
            <a:r>
              <a:rPr lang="en-US" altLang="ja-JP" sz="1000" dirty="0"/>
              <a:t>2</a:t>
            </a:r>
            <a:r>
              <a:rPr lang="ja-JP" altLang="en-US" sz="1000" dirty="0"/>
              <a:t>の改良及び一般化を行った．</a:t>
            </a:r>
            <a:br>
              <a:rPr lang="en-US" altLang="ja-JP" sz="1000" dirty="0"/>
            </a:br>
            <a:r>
              <a:rPr lang="ja-JP" altLang="en-US" sz="1000" dirty="0"/>
              <a:t>次の系は</a:t>
            </a:r>
            <a:r>
              <a:rPr lang="en-US" altLang="ja-JP" sz="1000" dirty="0" err="1"/>
              <a:t>Bondy</a:t>
            </a:r>
            <a:r>
              <a:rPr lang="ja-JP" altLang="en-US" sz="1000" dirty="0"/>
              <a:t>による結果の連結度が</a:t>
            </a:r>
            <a:r>
              <a:rPr lang="en-US" altLang="ja-JP" sz="1000" dirty="0"/>
              <a:t>2</a:t>
            </a:r>
            <a:r>
              <a:rPr lang="ja-JP" altLang="en-US" sz="1000" dirty="0"/>
              <a:t>の場合であり，この系から定理</a:t>
            </a:r>
            <a:r>
              <a:rPr lang="en-US" altLang="ja-JP" sz="1000" dirty="0"/>
              <a:t>2</a:t>
            </a:r>
            <a:r>
              <a:rPr lang="ja-JP" altLang="en-US" sz="1000" dirty="0"/>
              <a:t>を導くことができる．</a:t>
            </a:r>
            <a:endParaRPr lang="en-US" altLang="ja-JP" sz="1000" dirty="0"/>
          </a:p>
          <a:p>
            <a:endParaRPr lang="en-US" altLang="ja-JP" sz="1000" dirty="0"/>
          </a:p>
          <a:p>
            <a:r>
              <a:rPr lang="ja-JP" altLang="en-US" sz="1000" dirty="0"/>
              <a:t>系</a:t>
            </a:r>
            <a:r>
              <a:rPr lang="en-US" altLang="ja-JP" sz="1000" dirty="0"/>
              <a:t>3</a:t>
            </a:r>
            <a:r>
              <a:rPr lang="ja-JP" altLang="en-US" sz="1000" dirty="0"/>
              <a:t>（</a:t>
            </a:r>
            <a:r>
              <a:rPr lang="en-US" altLang="ja-JP" sz="1000" dirty="0" err="1"/>
              <a:t>Bondy</a:t>
            </a:r>
            <a:r>
              <a:rPr lang="ja-JP" altLang="en-US" sz="1000" dirty="0"/>
              <a:t>の定理　</a:t>
            </a:r>
            <a:r>
              <a:rPr lang="en-US" altLang="ja-JP" sz="1000" dirty="0"/>
              <a:t>1980</a:t>
            </a:r>
            <a:r>
              <a:rPr lang="ja-JP" altLang="en-US" sz="1000" dirty="0"/>
              <a:t>）</a:t>
            </a:r>
            <a:endParaRPr lang="en-US" altLang="ja-JP" sz="1000" dirty="0"/>
          </a:p>
          <a:p>
            <a:r>
              <a:rPr lang="en-US" altLang="ja-JP" sz="1000" dirty="0"/>
              <a:t>n</a:t>
            </a:r>
            <a:r>
              <a:rPr lang="ja-JP" altLang="en-US" sz="1000" dirty="0"/>
              <a:t>を</a:t>
            </a:r>
            <a:r>
              <a:rPr lang="en-US" altLang="ja-JP" sz="1000" dirty="0"/>
              <a:t>3</a:t>
            </a:r>
            <a:r>
              <a:rPr lang="ja-JP" altLang="en-US" sz="1000" dirty="0"/>
              <a:t>以上の整数とし，</a:t>
            </a:r>
            <a:r>
              <a:rPr lang="en-US" altLang="ja-JP" sz="1000" dirty="0"/>
              <a:t>G</a:t>
            </a:r>
            <a:r>
              <a:rPr lang="ja-JP" altLang="en-US" sz="1000" dirty="0" err="1"/>
              <a:t>を位</a:t>
            </a:r>
            <a:r>
              <a:rPr lang="ja-JP" altLang="en-US" sz="1000" dirty="0"/>
              <a:t>数</a:t>
            </a:r>
            <a:r>
              <a:rPr lang="en-US" altLang="ja-JP" sz="1000" dirty="0"/>
              <a:t>n</a:t>
            </a:r>
            <a:r>
              <a:rPr lang="ja-JP" altLang="en-US" sz="1000" dirty="0"/>
              <a:t>の</a:t>
            </a:r>
            <a:r>
              <a:rPr lang="en-US" altLang="ja-JP" sz="1000" dirty="0"/>
              <a:t>2</a:t>
            </a:r>
            <a:r>
              <a:rPr lang="ja-JP" altLang="en-US" sz="1000" dirty="0"/>
              <a:t>連結単純グラフとする．このとき，</a:t>
            </a:r>
            <a:endParaRPr lang="en-US" altLang="ja-JP" sz="1000" dirty="0"/>
          </a:p>
          <a:p>
            <a:r>
              <a:rPr lang="en-US" altLang="ja-JP" sz="1000" dirty="0"/>
              <a:t>G</a:t>
            </a:r>
            <a:r>
              <a:rPr lang="ja-JP" altLang="en-US" sz="1000" dirty="0"/>
              <a:t>の任意の互いに非隣接な</a:t>
            </a:r>
            <a:r>
              <a:rPr lang="en-US" altLang="ja-JP" sz="1000" dirty="0"/>
              <a:t>3</a:t>
            </a:r>
            <a:r>
              <a:rPr lang="ja-JP" altLang="en-US" sz="1000" dirty="0"/>
              <a:t>頂点</a:t>
            </a:r>
            <a:r>
              <a:rPr lang="en-US" altLang="ja-JP" sz="1000" dirty="0"/>
              <a:t>x</a:t>
            </a:r>
            <a:r>
              <a:rPr lang="ja-JP" altLang="en-US" sz="1000" dirty="0" err="1"/>
              <a:t>，</a:t>
            </a:r>
            <a:r>
              <a:rPr lang="en-US" altLang="ja-JP" sz="1000" dirty="0"/>
              <a:t>y</a:t>
            </a:r>
            <a:r>
              <a:rPr lang="ja-JP" altLang="en-US" sz="1000" dirty="0" err="1"/>
              <a:t>，</a:t>
            </a:r>
            <a:r>
              <a:rPr lang="en-US" altLang="ja-JP" sz="1000" dirty="0"/>
              <a:t>z</a:t>
            </a:r>
            <a:r>
              <a:rPr lang="ja-JP" altLang="en-US" sz="1000" dirty="0"/>
              <a:t>に対して</a:t>
            </a:r>
            <a:r>
              <a:rPr lang="en-US" altLang="ja-JP" sz="1000" dirty="0" err="1"/>
              <a:t>d</a:t>
            </a:r>
            <a:r>
              <a:rPr lang="en-US" altLang="ja-JP" sz="1000" baseline="-25000" dirty="0" err="1"/>
              <a:t>G</a:t>
            </a:r>
            <a:r>
              <a:rPr lang="en-US" altLang="ja-JP" sz="1000" dirty="0"/>
              <a:t>(x)+</a:t>
            </a:r>
            <a:r>
              <a:rPr lang="en-US" altLang="ja-JP" sz="1000" dirty="0" err="1"/>
              <a:t>d</a:t>
            </a:r>
            <a:r>
              <a:rPr lang="en-US" altLang="ja-JP" sz="1000" baseline="-25000" dirty="0" err="1"/>
              <a:t>G</a:t>
            </a:r>
            <a:r>
              <a:rPr lang="en-US" altLang="ja-JP" sz="1000" dirty="0"/>
              <a:t>(y)+</a:t>
            </a:r>
            <a:r>
              <a:rPr lang="en-US" altLang="ja-JP" sz="1000" dirty="0" err="1"/>
              <a:t>d</a:t>
            </a:r>
            <a:r>
              <a:rPr lang="en-US" altLang="ja-JP" sz="1000" baseline="-25000" dirty="0" err="1"/>
              <a:t>G</a:t>
            </a:r>
            <a:r>
              <a:rPr lang="en-US" altLang="ja-JP" sz="1000" dirty="0"/>
              <a:t>(z)</a:t>
            </a:r>
            <a:r>
              <a:rPr lang="ja-JP" altLang="en-US" sz="1000" dirty="0"/>
              <a:t>≧</a:t>
            </a:r>
            <a:r>
              <a:rPr lang="en-US" altLang="ja-JP" sz="1000" dirty="0"/>
              <a:t>3n/2</a:t>
            </a:r>
            <a:r>
              <a:rPr lang="ja-JP" altLang="en-US" sz="1000" dirty="0"/>
              <a:t>ならば，</a:t>
            </a:r>
            <a:r>
              <a:rPr lang="en-US" altLang="ja-JP" sz="1000" dirty="0"/>
              <a:t>G</a:t>
            </a:r>
            <a:r>
              <a:rPr lang="ja-JP" altLang="en-US" sz="1000" dirty="0"/>
              <a:t>はハミルトン閉路を持つ．</a:t>
            </a:r>
            <a:endParaRPr lang="en-US" altLang="ja-JP" sz="1000" dirty="0"/>
          </a:p>
          <a:p>
            <a:endParaRPr lang="en-US" altLang="ja-JP" sz="1000" dirty="0"/>
          </a:p>
          <a:p>
            <a:endParaRPr lang="en-US" altLang="ja-JP" sz="1000" dirty="0"/>
          </a:p>
          <a:p>
            <a:pPr marL="228600" indent="-228600">
              <a:buAutoNum type="arabicParenBoth"/>
            </a:pPr>
            <a:r>
              <a:rPr lang="ja-JP" altLang="en-US" sz="1000" dirty="0"/>
              <a:t>定理</a:t>
            </a:r>
            <a:r>
              <a:rPr lang="en-US" altLang="ja-JP" sz="1000" dirty="0"/>
              <a:t>2</a:t>
            </a:r>
            <a:r>
              <a:rPr lang="ja-JP" altLang="en-US" sz="1000" dirty="0"/>
              <a:t>の仮定を満たすグラフが</a:t>
            </a:r>
            <a:r>
              <a:rPr lang="en-US" altLang="ja-JP" sz="1000" dirty="0"/>
              <a:t>2</a:t>
            </a:r>
            <a:r>
              <a:rPr lang="ja-JP" altLang="en-US" sz="1000" dirty="0"/>
              <a:t>連結グラフであることを証明したい．次の空欄①～④を埋めよ．</a:t>
            </a:r>
            <a:br>
              <a:rPr lang="en-US" altLang="ja-JP" sz="1000" dirty="0"/>
            </a:br>
            <a:br>
              <a:rPr lang="en-US" altLang="ja-JP" sz="1000" dirty="0"/>
            </a:br>
            <a:r>
              <a:rPr lang="ja-JP" altLang="en-US" sz="1000" dirty="0"/>
              <a:t>定理</a:t>
            </a:r>
            <a:r>
              <a:rPr lang="en-US" altLang="ja-JP" sz="1000" dirty="0"/>
              <a:t>2</a:t>
            </a:r>
            <a:r>
              <a:rPr lang="ja-JP" altLang="en-US" sz="1000" dirty="0"/>
              <a:t>の仮定を満たすあるグラフ</a:t>
            </a:r>
            <a:r>
              <a:rPr lang="en-US" altLang="ja-JP" sz="1000" dirty="0"/>
              <a:t>G</a:t>
            </a:r>
            <a:r>
              <a:rPr lang="ja-JP" altLang="en-US" sz="1000" dirty="0"/>
              <a:t>が</a:t>
            </a:r>
            <a:r>
              <a:rPr lang="en-US" altLang="ja-JP" sz="1000" dirty="0"/>
              <a:t>2</a:t>
            </a:r>
            <a:r>
              <a:rPr lang="ja-JP" altLang="en-US" sz="1000" dirty="0"/>
              <a:t>連結グラフではないと仮定する．</a:t>
            </a:r>
            <a:br>
              <a:rPr lang="en-US" altLang="ja-JP" sz="1000" dirty="0"/>
            </a:br>
            <a:r>
              <a:rPr lang="ja-JP" altLang="en-US" sz="1000" dirty="0"/>
              <a:t>このとき，位数</a:t>
            </a:r>
            <a:r>
              <a:rPr lang="ja-JP" altLang="en-US" sz="1000" u="sng" dirty="0"/>
              <a:t>　①　</a:t>
            </a:r>
            <a:r>
              <a:rPr lang="ja-JP" altLang="en-US" sz="1000" dirty="0"/>
              <a:t>以下の</a:t>
            </a:r>
            <a:r>
              <a:rPr lang="en-US" altLang="ja-JP" sz="1000" dirty="0"/>
              <a:t>G</a:t>
            </a:r>
            <a:r>
              <a:rPr lang="ja-JP" altLang="en-US" sz="1000" dirty="0"/>
              <a:t>の頂点部分集合</a:t>
            </a:r>
            <a:r>
              <a:rPr lang="en-US" altLang="ja-JP" sz="1000" dirty="0"/>
              <a:t>S</a:t>
            </a:r>
            <a:r>
              <a:rPr lang="ja-JP" altLang="en-US" sz="1000" dirty="0"/>
              <a:t>で</a:t>
            </a:r>
            <a:r>
              <a:rPr lang="en-US" altLang="ja-JP" sz="1000" dirty="0"/>
              <a:t>G</a:t>
            </a:r>
            <a:r>
              <a:rPr lang="ja-JP" altLang="en-US" sz="1000" dirty="0"/>
              <a:t>から</a:t>
            </a:r>
            <a:r>
              <a:rPr lang="en-US" altLang="ja-JP" sz="1000" dirty="0"/>
              <a:t>S</a:t>
            </a:r>
            <a:r>
              <a:rPr lang="ja-JP" altLang="en-US" sz="1000" dirty="0"/>
              <a:t>を除いたグラフが</a:t>
            </a:r>
            <a:r>
              <a:rPr lang="ja-JP" altLang="en-US" sz="1000" u="sng" dirty="0"/>
              <a:t>　②　</a:t>
            </a:r>
            <a:r>
              <a:rPr lang="ja-JP" altLang="en-US" sz="1000" dirty="0"/>
              <a:t>になるものが存在する．</a:t>
            </a:r>
            <a:br>
              <a:rPr lang="en-US" altLang="ja-JP" sz="1000" dirty="0"/>
            </a:br>
            <a:r>
              <a:rPr lang="en-US" altLang="ja-JP" sz="1000" dirty="0"/>
              <a:t>D</a:t>
            </a:r>
            <a:r>
              <a:rPr lang="en-US" altLang="ja-JP" sz="1000" baseline="-25000" dirty="0"/>
              <a:t>1</a:t>
            </a:r>
            <a:r>
              <a:rPr lang="ja-JP" altLang="en-US" sz="1000" dirty="0"/>
              <a:t>と</a:t>
            </a:r>
            <a:r>
              <a:rPr lang="en-US" altLang="ja-JP" sz="1000" dirty="0"/>
              <a:t>D</a:t>
            </a:r>
            <a:r>
              <a:rPr lang="en-US" altLang="ja-JP" sz="1000" baseline="-25000" dirty="0"/>
              <a:t>2</a:t>
            </a:r>
            <a:r>
              <a:rPr lang="ja-JP" altLang="en-US" sz="1000" dirty="0"/>
              <a:t>を</a:t>
            </a:r>
            <a:r>
              <a:rPr lang="en-US" altLang="ja-JP" sz="1000" dirty="0"/>
              <a:t>G</a:t>
            </a:r>
            <a:r>
              <a:rPr lang="ja-JP" altLang="en-US" sz="1000" dirty="0"/>
              <a:t>から</a:t>
            </a:r>
            <a:r>
              <a:rPr lang="en-US" altLang="ja-JP" sz="1000" dirty="0"/>
              <a:t>S</a:t>
            </a:r>
            <a:r>
              <a:rPr lang="ja-JP" altLang="en-US" sz="1000" dirty="0"/>
              <a:t>を除いたグラフにおける相異なる連結成分とし，</a:t>
            </a:r>
            <a:br>
              <a:rPr lang="en-US" altLang="ja-JP" sz="1000" dirty="0"/>
            </a:br>
            <a:r>
              <a:rPr lang="en-US" altLang="ja-JP" sz="1000" dirty="0"/>
              <a:t>x</a:t>
            </a:r>
            <a:r>
              <a:rPr lang="ja-JP" altLang="en-US" sz="1000" dirty="0"/>
              <a:t>を</a:t>
            </a:r>
            <a:r>
              <a:rPr lang="en-US" altLang="ja-JP" sz="1000" dirty="0"/>
              <a:t>D</a:t>
            </a:r>
            <a:r>
              <a:rPr lang="en-US" altLang="ja-JP" sz="1000" baseline="-25000" dirty="0"/>
              <a:t>1</a:t>
            </a:r>
            <a:r>
              <a:rPr lang="ja-JP" altLang="en-US" sz="1000" dirty="0"/>
              <a:t>のある頂点，</a:t>
            </a:r>
            <a:r>
              <a:rPr lang="en-US" altLang="ja-JP" sz="1000" dirty="0"/>
              <a:t>y</a:t>
            </a:r>
            <a:r>
              <a:rPr lang="ja-JP" altLang="en-US" sz="1000" dirty="0"/>
              <a:t>を</a:t>
            </a:r>
            <a:r>
              <a:rPr lang="en-US" altLang="ja-JP" sz="1000" dirty="0"/>
              <a:t>D</a:t>
            </a:r>
            <a:r>
              <a:rPr lang="en-US" altLang="ja-JP" sz="1000" baseline="-25000" dirty="0"/>
              <a:t>2</a:t>
            </a:r>
            <a:r>
              <a:rPr lang="ja-JP" altLang="en-US" sz="1000" dirty="0"/>
              <a:t>のある頂点とする．</a:t>
            </a:r>
            <a:br>
              <a:rPr lang="en-US" altLang="ja-JP" sz="1000" dirty="0"/>
            </a:br>
            <a:r>
              <a:rPr lang="ja-JP" altLang="en-US" sz="1000" dirty="0"/>
              <a:t>このとき，</a:t>
            </a:r>
            <a:r>
              <a:rPr lang="en-US" altLang="ja-JP" sz="1000" dirty="0"/>
              <a:t> </a:t>
            </a:r>
            <a:r>
              <a:rPr lang="en-US" altLang="ja-JP" sz="1000" dirty="0" err="1"/>
              <a:t>d</a:t>
            </a:r>
            <a:r>
              <a:rPr lang="en-US" altLang="ja-JP" sz="1000" baseline="-25000" dirty="0" err="1"/>
              <a:t>G</a:t>
            </a:r>
            <a:r>
              <a:rPr lang="en-US" altLang="ja-JP" sz="1000" dirty="0"/>
              <a:t>(x)+</a:t>
            </a:r>
            <a:r>
              <a:rPr lang="en-US" altLang="ja-JP" sz="1000" dirty="0" err="1"/>
              <a:t>d</a:t>
            </a:r>
            <a:r>
              <a:rPr lang="en-US" altLang="ja-JP" sz="1000" baseline="-25000" dirty="0" err="1"/>
              <a:t>G</a:t>
            </a:r>
            <a:r>
              <a:rPr lang="en-US" altLang="ja-JP" sz="1000" dirty="0"/>
              <a:t>(y)</a:t>
            </a:r>
            <a:r>
              <a:rPr lang="ja-JP" altLang="en-US" sz="1000" dirty="0"/>
              <a:t>≦</a:t>
            </a:r>
            <a:r>
              <a:rPr lang="ja-JP" altLang="en-US" sz="1000" u="sng" dirty="0"/>
              <a:t>　③　</a:t>
            </a:r>
            <a:r>
              <a:rPr lang="ja-JP" altLang="en-US" sz="1000" dirty="0"/>
              <a:t>となり，これは</a:t>
            </a:r>
            <a:r>
              <a:rPr lang="ja-JP" altLang="en-US" sz="1000" u="sng" dirty="0"/>
              <a:t>　④　</a:t>
            </a:r>
            <a:r>
              <a:rPr lang="ja-JP" altLang="en-US" sz="1000" dirty="0"/>
              <a:t>であることに矛盾．</a:t>
            </a:r>
            <a:br>
              <a:rPr lang="en-US" altLang="ja-JP" sz="1000" dirty="0"/>
            </a:br>
            <a:r>
              <a:rPr lang="ja-JP" altLang="en-US" sz="1000" dirty="0"/>
              <a:t>よって，定理</a:t>
            </a:r>
            <a:r>
              <a:rPr lang="en-US" altLang="ja-JP" sz="1000" dirty="0"/>
              <a:t>2</a:t>
            </a:r>
            <a:r>
              <a:rPr lang="ja-JP" altLang="en-US" sz="1000" dirty="0"/>
              <a:t>の仮定を満たすグラフは</a:t>
            </a:r>
            <a:r>
              <a:rPr lang="en-US" altLang="ja-JP" sz="1000" dirty="0"/>
              <a:t>2</a:t>
            </a:r>
            <a:r>
              <a:rPr lang="ja-JP" altLang="en-US" sz="1000" dirty="0"/>
              <a:t>連結グラフである．</a:t>
            </a:r>
            <a:endParaRPr lang="en-US" altLang="ja-JP" sz="1000" dirty="0"/>
          </a:p>
          <a:p>
            <a:pPr marL="228600" indent="-228600">
              <a:buAutoNum type="arabicParenBoth"/>
            </a:pPr>
            <a:endParaRPr lang="en-US" altLang="ja-JP" sz="1000" dirty="0"/>
          </a:p>
          <a:p>
            <a:pPr marL="228600" indent="-228600">
              <a:buAutoNum type="arabicParenBoth"/>
            </a:pPr>
            <a:r>
              <a:rPr lang="ja-JP" altLang="en-US" sz="1000" dirty="0"/>
              <a:t>「</a:t>
            </a:r>
            <a:r>
              <a:rPr lang="en-US" altLang="ja-JP" sz="1000" dirty="0"/>
              <a:t>G</a:t>
            </a:r>
            <a:r>
              <a:rPr lang="ja-JP" altLang="en-US" sz="1000" dirty="0"/>
              <a:t>の任意の非隣接な</a:t>
            </a:r>
            <a:r>
              <a:rPr lang="en-US" altLang="ja-JP" sz="1000" dirty="0"/>
              <a:t>2</a:t>
            </a:r>
            <a:r>
              <a:rPr lang="ja-JP" altLang="en-US" sz="1000" dirty="0"/>
              <a:t>頂点</a:t>
            </a:r>
            <a:r>
              <a:rPr lang="en-US" altLang="ja-JP" sz="1000" dirty="0"/>
              <a:t>x</a:t>
            </a:r>
            <a:r>
              <a:rPr lang="ja-JP" altLang="en-US" sz="1000" dirty="0" err="1"/>
              <a:t>，</a:t>
            </a:r>
            <a:r>
              <a:rPr lang="en-US" altLang="ja-JP" sz="1000" dirty="0"/>
              <a:t>y</a:t>
            </a:r>
            <a:r>
              <a:rPr lang="ja-JP" altLang="en-US" sz="1000" dirty="0"/>
              <a:t>に対して</a:t>
            </a:r>
            <a:r>
              <a:rPr lang="en-US" altLang="ja-JP" sz="1000" dirty="0" err="1"/>
              <a:t>d</a:t>
            </a:r>
            <a:r>
              <a:rPr lang="en-US" altLang="ja-JP" sz="1000" baseline="-25000" dirty="0" err="1"/>
              <a:t>G</a:t>
            </a:r>
            <a:r>
              <a:rPr lang="en-US" altLang="ja-JP" sz="1000" dirty="0"/>
              <a:t>(x)+</a:t>
            </a:r>
            <a:r>
              <a:rPr lang="en-US" altLang="ja-JP" sz="1000" dirty="0" err="1"/>
              <a:t>d</a:t>
            </a:r>
            <a:r>
              <a:rPr lang="en-US" altLang="ja-JP" sz="1000" baseline="-25000" dirty="0" err="1"/>
              <a:t>G</a:t>
            </a:r>
            <a:r>
              <a:rPr lang="en-US" altLang="ja-JP" sz="1000" dirty="0"/>
              <a:t>(y)</a:t>
            </a:r>
            <a:r>
              <a:rPr lang="ja-JP" altLang="en-US" sz="1000" dirty="0"/>
              <a:t>≧</a:t>
            </a:r>
            <a:r>
              <a:rPr lang="en-US" altLang="ja-JP" sz="1000" dirty="0"/>
              <a:t>n</a:t>
            </a:r>
            <a:r>
              <a:rPr lang="ja-JP" altLang="en-US" sz="1000" dirty="0"/>
              <a:t>」ならば，</a:t>
            </a:r>
            <a:br>
              <a:rPr lang="en-US" altLang="ja-JP" sz="1000" dirty="0"/>
            </a:br>
            <a:r>
              <a:rPr lang="ja-JP" altLang="en-US" sz="1000" dirty="0"/>
              <a:t>「</a:t>
            </a:r>
            <a:r>
              <a:rPr lang="en-US" altLang="ja-JP" sz="1000" dirty="0"/>
              <a:t>G</a:t>
            </a:r>
            <a:r>
              <a:rPr lang="ja-JP" altLang="en-US" sz="1000" dirty="0"/>
              <a:t>の任意の互いに非隣接な</a:t>
            </a:r>
            <a:r>
              <a:rPr lang="en-US" altLang="ja-JP" sz="1000" dirty="0"/>
              <a:t>3</a:t>
            </a:r>
            <a:r>
              <a:rPr lang="ja-JP" altLang="en-US" sz="1000" dirty="0"/>
              <a:t>頂点</a:t>
            </a:r>
            <a:r>
              <a:rPr lang="en-US" altLang="ja-JP" sz="1000" dirty="0"/>
              <a:t>x</a:t>
            </a:r>
            <a:r>
              <a:rPr lang="ja-JP" altLang="en-US" sz="1000" dirty="0" err="1"/>
              <a:t>，</a:t>
            </a:r>
            <a:r>
              <a:rPr lang="en-US" altLang="ja-JP" sz="1000" dirty="0"/>
              <a:t>y</a:t>
            </a:r>
            <a:r>
              <a:rPr lang="ja-JP" altLang="en-US" sz="1000" dirty="0" err="1"/>
              <a:t>，</a:t>
            </a:r>
            <a:r>
              <a:rPr lang="en-US" altLang="ja-JP" sz="1000" dirty="0"/>
              <a:t>z</a:t>
            </a:r>
            <a:r>
              <a:rPr lang="ja-JP" altLang="en-US" sz="1000" dirty="0"/>
              <a:t>に対して</a:t>
            </a:r>
            <a:r>
              <a:rPr lang="en-US" altLang="ja-JP" sz="1000" dirty="0" err="1"/>
              <a:t>d</a:t>
            </a:r>
            <a:r>
              <a:rPr lang="en-US" altLang="ja-JP" sz="1000" baseline="-25000" dirty="0" err="1"/>
              <a:t>G</a:t>
            </a:r>
            <a:r>
              <a:rPr lang="en-US" altLang="ja-JP" sz="1000" dirty="0"/>
              <a:t>(x)+</a:t>
            </a:r>
            <a:r>
              <a:rPr lang="en-US" altLang="ja-JP" sz="1000" dirty="0" err="1"/>
              <a:t>d</a:t>
            </a:r>
            <a:r>
              <a:rPr lang="en-US" altLang="ja-JP" sz="1000" baseline="-25000" dirty="0" err="1"/>
              <a:t>G</a:t>
            </a:r>
            <a:r>
              <a:rPr lang="en-US" altLang="ja-JP" sz="1000" dirty="0"/>
              <a:t>(y)+</a:t>
            </a:r>
            <a:r>
              <a:rPr lang="en-US" altLang="ja-JP" sz="1000" dirty="0" err="1"/>
              <a:t>d</a:t>
            </a:r>
            <a:r>
              <a:rPr lang="en-US" altLang="ja-JP" sz="1000" baseline="-25000" dirty="0" err="1"/>
              <a:t>G</a:t>
            </a:r>
            <a:r>
              <a:rPr lang="en-US" altLang="ja-JP" sz="1000" dirty="0"/>
              <a:t>(z)</a:t>
            </a:r>
            <a:r>
              <a:rPr lang="ja-JP" altLang="en-US" sz="1000" dirty="0"/>
              <a:t>≧</a:t>
            </a:r>
            <a:r>
              <a:rPr lang="en-US" altLang="ja-JP" sz="1000" dirty="0"/>
              <a:t>3n/2</a:t>
            </a:r>
            <a:r>
              <a:rPr lang="ja-JP" altLang="en-US" sz="1000" dirty="0"/>
              <a:t>」であることを証明したい．</a:t>
            </a:r>
            <a:br>
              <a:rPr lang="en-US" altLang="ja-JP" sz="1000" dirty="0"/>
            </a:br>
            <a:r>
              <a:rPr lang="ja-JP" altLang="en-US" sz="1000" dirty="0"/>
              <a:t>次の空欄⑤，⑥を埋めよ．</a:t>
            </a:r>
            <a:br>
              <a:rPr lang="en-US" altLang="ja-JP" sz="1000" dirty="0"/>
            </a:br>
            <a:br>
              <a:rPr lang="en-US" altLang="ja-JP" sz="1000" dirty="0"/>
            </a:br>
            <a:r>
              <a:rPr lang="en-US" altLang="ja-JP" sz="1000" dirty="0"/>
              <a:t>G</a:t>
            </a:r>
            <a:r>
              <a:rPr lang="ja-JP" altLang="en-US" sz="1000" dirty="0"/>
              <a:t>の任意の非隣接な</a:t>
            </a:r>
            <a:r>
              <a:rPr lang="en-US" altLang="ja-JP" sz="1000" dirty="0"/>
              <a:t>2</a:t>
            </a:r>
            <a:r>
              <a:rPr lang="ja-JP" altLang="en-US" sz="1000" dirty="0"/>
              <a:t>頂点</a:t>
            </a:r>
            <a:r>
              <a:rPr lang="en-US" altLang="ja-JP" sz="1000" dirty="0"/>
              <a:t>x</a:t>
            </a:r>
            <a:r>
              <a:rPr lang="ja-JP" altLang="en-US" sz="1000" dirty="0" err="1"/>
              <a:t>，</a:t>
            </a:r>
            <a:r>
              <a:rPr lang="en-US" altLang="ja-JP" sz="1000" dirty="0"/>
              <a:t>y</a:t>
            </a:r>
            <a:r>
              <a:rPr lang="ja-JP" altLang="en-US" sz="1000" dirty="0"/>
              <a:t>に対して</a:t>
            </a:r>
            <a:r>
              <a:rPr lang="en-US" altLang="ja-JP" sz="1000" dirty="0" err="1"/>
              <a:t>d</a:t>
            </a:r>
            <a:r>
              <a:rPr lang="en-US" altLang="ja-JP" sz="1000" baseline="-25000" dirty="0" err="1"/>
              <a:t>G</a:t>
            </a:r>
            <a:r>
              <a:rPr lang="en-US" altLang="ja-JP" sz="1000" dirty="0"/>
              <a:t>(x)+</a:t>
            </a:r>
            <a:r>
              <a:rPr lang="en-US" altLang="ja-JP" sz="1000" dirty="0" err="1"/>
              <a:t>d</a:t>
            </a:r>
            <a:r>
              <a:rPr lang="en-US" altLang="ja-JP" sz="1000" baseline="-25000" dirty="0" err="1"/>
              <a:t>G</a:t>
            </a:r>
            <a:r>
              <a:rPr lang="en-US" altLang="ja-JP" sz="1000" dirty="0"/>
              <a:t>(y)</a:t>
            </a:r>
            <a:r>
              <a:rPr lang="ja-JP" altLang="en-US" sz="1000" dirty="0"/>
              <a:t>≧</a:t>
            </a:r>
            <a:r>
              <a:rPr lang="en-US" altLang="ja-JP" sz="1000" dirty="0"/>
              <a:t>n </a:t>
            </a:r>
            <a:r>
              <a:rPr lang="ja-JP" altLang="en-US" sz="1000" dirty="0"/>
              <a:t>であると仮定する．・・・</a:t>
            </a:r>
            <a:r>
              <a:rPr lang="en-US" altLang="ja-JP" sz="1000" dirty="0"/>
              <a:t>(I)</a:t>
            </a:r>
            <a:br>
              <a:rPr lang="en-US" altLang="ja-JP" sz="1000" dirty="0"/>
            </a:br>
            <a:r>
              <a:rPr lang="en-US" altLang="ja-JP" sz="1000" dirty="0"/>
              <a:t>x</a:t>
            </a:r>
            <a:r>
              <a:rPr lang="ja-JP" altLang="en-US" sz="1000" dirty="0" err="1"/>
              <a:t>，</a:t>
            </a:r>
            <a:r>
              <a:rPr lang="en-US" altLang="ja-JP" sz="1000" dirty="0"/>
              <a:t>y</a:t>
            </a:r>
            <a:r>
              <a:rPr lang="ja-JP" altLang="en-US" sz="1000" dirty="0" err="1"/>
              <a:t>，</a:t>
            </a:r>
            <a:r>
              <a:rPr lang="en-US" altLang="ja-JP" sz="1000" dirty="0"/>
              <a:t>z</a:t>
            </a:r>
            <a:r>
              <a:rPr lang="ja-JP" altLang="en-US" sz="1000" dirty="0"/>
              <a:t>を</a:t>
            </a:r>
            <a:r>
              <a:rPr lang="en-US" altLang="ja-JP" sz="1000" dirty="0"/>
              <a:t>G</a:t>
            </a:r>
            <a:r>
              <a:rPr lang="ja-JP" altLang="en-US" sz="1000" dirty="0"/>
              <a:t>の任意の互いに非隣接な</a:t>
            </a:r>
            <a:r>
              <a:rPr lang="en-US" altLang="ja-JP" sz="1000" dirty="0"/>
              <a:t>3</a:t>
            </a:r>
            <a:r>
              <a:rPr lang="ja-JP" altLang="en-US" sz="1000" dirty="0"/>
              <a:t>頂点とする．　</a:t>
            </a:r>
            <a:br>
              <a:rPr lang="en-US" altLang="ja-JP" sz="1000" dirty="0"/>
            </a:br>
            <a:r>
              <a:rPr lang="ja-JP" altLang="en-US" sz="1000" dirty="0"/>
              <a:t>このとき，</a:t>
            </a:r>
            <a:r>
              <a:rPr lang="en-US" altLang="ja-JP" sz="1000" dirty="0"/>
              <a:t>(I)</a:t>
            </a:r>
            <a:r>
              <a:rPr lang="ja-JP" altLang="en-US" sz="1000" dirty="0"/>
              <a:t>の仮定より，</a:t>
            </a:r>
            <a:br>
              <a:rPr lang="en-US" altLang="ja-JP" sz="1000" dirty="0"/>
            </a:br>
            <a:r>
              <a:rPr lang="en-US" altLang="ja-JP" sz="1000" dirty="0" err="1"/>
              <a:t>d</a:t>
            </a:r>
            <a:r>
              <a:rPr lang="en-US" altLang="ja-JP" sz="1000" baseline="-25000" dirty="0" err="1"/>
              <a:t>G</a:t>
            </a:r>
            <a:r>
              <a:rPr lang="en-US" altLang="ja-JP" sz="1000" dirty="0"/>
              <a:t>(x)+</a:t>
            </a:r>
            <a:r>
              <a:rPr lang="en-US" altLang="ja-JP" sz="1000" dirty="0" err="1"/>
              <a:t>d</a:t>
            </a:r>
            <a:r>
              <a:rPr lang="en-US" altLang="ja-JP" sz="1000" baseline="-25000" dirty="0" err="1"/>
              <a:t>G</a:t>
            </a:r>
            <a:r>
              <a:rPr lang="en-US" altLang="ja-JP" sz="1000" dirty="0"/>
              <a:t>(y)</a:t>
            </a:r>
            <a:r>
              <a:rPr lang="ja-JP" altLang="en-US" sz="1000" dirty="0"/>
              <a:t>≧</a:t>
            </a:r>
            <a:r>
              <a:rPr lang="ja-JP" altLang="en-US" sz="1000" u="sng" dirty="0"/>
              <a:t>        ⑤         </a:t>
            </a:r>
            <a:br>
              <a:rPr lang="en-US" altLang="ja-JP" sz="1000" dirty="0"/>
            </a:br>
            <a:r>
              <a:rPr lang="en-US" altLang="ja-JP" sz="1000" dirty="0" err="1"/>
              <a:t>d</a:t>
            </a:r>
            <a:r>
              <a:rPr lang="en-US" altLang="ja-JP" sz="1000" baseline="-25000" dirty="0" err="1"/>
              <a:t>G</a:t>
            </a:r>
            <a:r>
              <a:rPr lang="en-US" altLang="ja-JP" sz="1000" dirty="0"/>
              <a:t>(y)+</a:t>
            </a:r>
            <a:r>
              <a:rPr lang="en-US" altLang="ja-JP" sz="1000" dirty="0" err="1"/>
              <a:t>d</a:t>
            </a:r>
            <a:r>
              <a:rPr lang="en-US" altLang="ja-JP" sz="1000" baseline="-25000" dirty="0" err="1"/>
              <a:t>G</a:t>
            </a:r>
            <a:r>
              <a:rPr lang="en-US" altLang="ja-JP" sz="1000" dirty="0"/>
              <a:t>(z)</a:t>
            </a:r>
            <a:r>
              <a:rPr lang="ja-JP" altLang="en-US" sz="1000" dirty="0"/>
              <a:t>≧</a:t>
            </a:r>
            <a:r>
              <a:rPr lang="ja-JP" altLang="en-US" sz="1000" u="sng" dirty="0"/>
              <a:t>        ⑤          </a:t>
            </a:r>
            <a:br>
              <a:rPr lang="en-US" altLang="ja-JP" sz="1000" dirty="0"/>
            </a:br>
            <a:r>
              <a:rPr lang="en-US" altLang="ja-JP" sz="1000" dirty="0" err="1"/>
              <a:t>d</a:t>
            </a:r>
            <a:r>
              <a:rPr lang="en-US" altLang="ja-JP" sz="1000" baseline="-25000" dirty="0" err="1"/>
              <a:t>G</a:t>
            </a:r>
            <a:r>
              <a:rPr lang="en-US" altLang="ja-JP" sz="1000" dirty="0"/>
              <a:t>(x)+</a:t>
            </a:r>
            <a:r>
              <a:rPr lang="en-US" altLang="ja-JP" sz="1000" dirty="0" err="1"/>
              <a:t>d</a:t>
            </a:r>
            <a:r>
              <a:rPr lang="en-US" altLang="ja-JP" sz="1000" baseline="-25000" dirty="0" err="1"/>
              <a:t>G</a:t>
            </a:r>
            <a:r>
              <a:rPr lang="en-US" altLang="ja-JP" sz="1000" dirty="0"/>
              <a:t>(z)</a:t>
            </a:r>
            <a:r>
              <a:rPr lang="ja-JP" altLang="en-US" sz="1000" dirty="0"/>
              <a:t>≧</a:t>
            </a:r>
            <a:r>
              <a:rPr lang="ja-JP" altLang="en-US" sz="1000" u="sng" dirty="0"/>
              <a:t>        ⑤          </a:t>
            </a:r>
            <a:br>
              <a:rPr lang="en-US" altLang="ja-JP" sz="1000" u="sng" dirty="0"/>
            </a:br>
            <a:r>
              <a:rPr lang="ja-JP" altLang="en-US" sz="1000" dirty="0"/>
              <a:t>よって，</a:t>
            </a:r>
            <a:r>
              <a:rPr lang="ja-JP" altLang="en-US" sz="1000" u="sng" dirty="0"/>
              <a:t>　　　　　　　　　　　　　　　　　　　⑥　　　　　　　　　　　　　　　　　　　　　　　　</a:t>
            </a:r>
            <a:r>
              <a:rPr lang="ja-JP" altLang="en-US" sz="1000" dirty="0"/>
              <a:t>．</a:t>
            </a:r>
            <a:endParaRPr lang="en-US" altLang="ja-JP" sz="1000" dirty="0"/>
          </a:p>
          <a:p>
            <a:pPr marL="228600" indent="-228600">
              <a:buAutoNum type="arabicParenBoth"/>
            </a:pPr>
            <a:endParaRPr lang="en-US" altLang="ja-JP" sz="1000" dirty="0"/>
          </a:p>
          <a:p>
            <a:pPr marL="228600" indent="-228600">
              <a:buAutoNum type="arabicParenBoth"/>
            </a:pPr>
            <a:r>
              <a:rPr lang="ja-JP" altLang="en-US" sz="1000" dirty="0"/>
              <a:t>系</a:t>
            </a:r>
            <a:r>
              <a:rPr lang="en-US" altLang="ja-JP" sz="1000" dirty="0"/>
              <a:t>3</a:t>
            </a:r>
            <a:r>
              <a:rPr lang="ja-JP" altLang="en-US" sz="1000" dirty="0"/>
              <a:t>から定理</a:t>
            </a:r>
            <a:r>
              <a:rPr lang="en-US" altLang="ja-JP" sz="1000" dirty="0"/>
              <a:t>2</a:t>
            </a:r>
            <a:r>
              <a:rPr lang="ja-JP" altLang="en-US" sz="1000" dirty="0"/>
              <a:t>を導くことができることを証明したい．次の空欄⑦～⑨を埋めよ．</a:t>
            </a:r>
            <a:br>
              <a:rPr lang="en-US" altLang="ja-JP" sz="1000" dirty="0"/>
            </a:br>
            <a:br>
              <a:rPr lang="en-US" altLang="ja-JP" sz="1000" dirty="0"/>
            </a:br>
            <a:r>
              <a:rPr lang="en-US" altLang="ja-JP" sz="1000" dirty="0"/>
              <a:t>G</a:t>
            </a:r>
            <a:r>
              <a:rPr lang="ja-JP" altLang="en-US" sz="1000" dirty="0"/>
              <a:t>を定理</a:t>
            </a:r>
            <a:r>
              <a:rPr lang="en-US" altLang="ja-JP" sz="1000" dirty="0"/>
              <a:t>2</a:t>
            </a:r>
            <a:r>
              <a:rPr lang="ja-JP" altLang="en-US" sz="1000" dirty="0"/>
              <a:t>の仮定を満たすグラフとする．</a:t>
            </a:r>
            <a:br>
              <a:rPr lang="en-US" altLang="ja-JP" sz="1000" dirty="0"/>
            </a:br>
            <a:r>
              <a:rPr lang="ja-JP" altLang="en-US" sz="1000" dirty="0"/>
              <a:t>このとき，</a:t>
            </a:r>
            <a:br>
              <a:rPr lang="en-US" altLang="ja-JP" sz="1000" dirty="0"/>
            </a:br>
            <a:r>
              <a:rPr lang="en-US" altLang="ja-JP" sz="1000" dirty="0"/>
              <a:t>(1)</a:t>
            </a:r>
            <a:r>
              <a:rPr lang="ja-JP" altLang="en-US" sz="1000" dirty="0"/>
              <a:t>で証明したことから，</a:t>
            </a:r>
            <a:r>
              <a:rPr lang="ja-JP" altLang="en-US" sz="1000" u="sng" dirty="0"/>
              <a:t>　　　　　　⑦　　　　　　</a:t>
            </a:r>
            <a:r>
              <a:rPr lang="ja-JP" altLang="en-US" sz="1000" dirty="0"/>
              <a:t>が分かる．</a:t>
            </a:r>
            <a:br>
              <a:rPr lang="en-US" altLang="ja-JP" sz="1000" dirty="0"/>
            </a:br>
            <a:r>
              <a:rPr lang="ja-JP" altLang="en-US" sz="1000" dirty="0"/>
              <a:t>また，</a:t>
            </a:r>
            <a:r>
              <a:rPr lang="en-US" altLang="ja-JP" sz="1000" dirty="0"/>
              <a:t>(2)</a:t>
            </a:r>
            <a:r>
              <a:rPr lang="ja-JP" altLang="en-US" sz="1000" dirty="0"/>
              <a:t>で証明したことから，</a:t>
            </a:r>
            <a:r>
              <a:rPr lang="ja-JP" altLang="en-US" sz="1000" u="sng" dirty="0"/>
              <a:t>　　　　　　　　　　　　　　　⑧　　　　　　　　　　　　　　　</a:t>
            </a:r>
            <a:r>
              <a:rPr lang="ja-JP" altLang="en-US" sz="1000" dirty="0"/>
              <a:t>が分かる．</a:t>
            </a:r>
            <a:br>
              <a:rPr lang="en-US" altLang="ja-JP" sz="1000" dirty="0"/>
            </a:br>
            <a:r>
              <a:rPr lang="ja-JP" altLang="en-US" sz="1000" dirty="0"/>
              <a:t>以上より，</a:t>
            </a:r>
            <a:r>
              <a:rPr lang="en-US" altLang="ja-JP" sz="1000" dirty="0"/>
              <a:t>G</a:t>
            </a:r>
            <a:r>
              <a:rPr lang="ja-JP" altLang="en-US" sz="1000" dirty="0"/>
              <a:t>は系</a:t>
            </a:r>
            <a:r>
              <a:rPr lang="en-US" altLang="ja-JP" sz="1000" dirty="0"/>
              <a:t>3</a:t>
            </a:r>
            <a:r>
              <a:rPr lang="ja-JP" altLang="en-US" sz="1000" dirty="0"/>
              <a:t>の仮定を満たすので</a:t>
            </a:r>
            <a:r>
              <a:rPr lang="en-US" altLang="ja-JP" sz="1000" dirty="0"/>
              <a:t>G</a:t>
            </a:r>
            <a:r>
              <a:rPr lang="ja-JP" altLang="en-US" sz="1000" dirty="0"/>
              <a:t>は</a:t>
            </a:r>
            <a:r>
              <a:rPr lang="ja-JP" altLang="en-US" sz="1000" u="sng" dirty="0"/>
              <a:t>　　　　　　　⑨　　　　　　　</a:t>
            </a:r>
            <a:r>
              <a:rPr lang="ja-JP" altLang="en-US" sz="1000" dirty="0"/>
              <a:t>．</a:t>
            </a:r>
            <a:br>
              <a:rPr lang="en-US" altLang="ja-JP" sz="1000" dirty="0"/>
            </a:br>
            <a:r>
              <a:rPr lang="ja-JP" altLang="en-US" sz="1000" dirty="0"/>
              <a:t>よって，系</a:t>
            </a:r>
            <a:r>
              <a:rPr lang="en-US" altLang="ja-JP" sz="1000" dirty="0"/>
              <a:t>3</a:t>
            </a:r>
            <a:r>
              <a:rPr lang="ja-JP" altLang="en-US" sz="1000" dirty="0"/>
              <a:t>から定理</a:t>
            </a:r>
            <a:r>
              <a:rPr lang="en-US" altLang="ja-JP" sz="1000" dirty="0"/>
              <a:t>2</a:t>
            </a:r>
            <a:r>
              <a:rPr lang="ja-JP" altLang="en-US" sz="1000" dirty="0"/>
              <a:t>を導くことができる．</a:t>
            </a:r>
            <a:endParaRPr lang="en-US" altLang="ja-JP" sz="1000" dirty="0"/>
          </a:p>
          <a:p>
            <a:pPr marL="228600" indent="-228600">
              <a:buAutoNum type="arabicParenBoth"/>
            </a:pPr>
            <a:endParaRPr lang="en-US" altLang="ja-JP" sz="1000" dirty="0"/>
          </a:p>
          <a:p>
            <a:pPr marL="228600" indent="-228600">
              <a:buAutoNum type="arabicParenBoth"/>
            </a:pPr>
            <a:r>
              <a:rPr lang="ja-JP" altLang="en-US" sz="1000" dirty="0"/>
              <a:t>下線部⑩に関して，どのような意味で最良なのかと，その理由を述べよ．</a:t>
            </a:r>
            <a:endParaRPr lang="en-US" altLang="ja-JP" sz="1000" dirty="0"/>
          </a:p>
          <a:p>
            <a:endParaRPr lang="en-US" altLang="ja-JP" sz="1000" dirty="0"/>
          </a:p>
          <a:p>
            <a:endParaRPr lang="en-US" altLang="ja-JP" sz="1000" dirty="0"/>
          </a:p>
          <a:p>
            <a:endParaRPr lang="en-US" altLang="ja-JP" sz="1000" dirty="0"/>
          </a:p>
        </p:txBody>
      </p:sp>
    </p:spTree>
    <p:extLst>
      <p:ext uri="{BB962C8B-B14F-4D97-AF65-F5344CB8AC3E}">
        <p14:creationId xmlns:p14="http://schemas.microsoft.com/office/powerpoint/2010/main" val="156488936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22510</TotalTime>
  <Words>17</Words>
  <Application>Microsoft Office PowerPoint</Application>
  <PresentationFormat>画面に合わせる (4:3)</PresentationFormat>
  <Paragraphs>65</Paragraphs>
  <Slides>2</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2</vt:i4>
      </vt:variant>
    </vt:vector>
  </HeadingPairs>
  <TitlesOfParts>
    <vt:vector size="6" baseType="lpstr">
      <vt:lpstr>ＭＳ Ｐゴシック</vt:lpstr>
      <vt:lpstr>Arial</vt:lpstr>
      <vt:lpstr>Calibri</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tsugaki</dc:creator>
  <cp:lastModifiedBy>masao tsugaki</cp:lastModifiedBy>
  <cp:revision>277</cp:revision>
  <dcterms:created xsi:type="dcterms:W3CDTF">2011-05-06T06:23:08Z</dcterms:created>
  <dcterms:modified xsi:type="dcterms:W3CDTF">2017-05-22T04:37:35Z</dcterms:modified>
</cp:coreProperties>
</file>